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gif" ContentType="image/gif"/>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2.6-->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3" r:id="rId2"/>
    <p:sldMasterId id="2147483685" r:id="rId3"/>
    <p:sldMasterId id="2147483697" r:id="rId4"/>
    <p:sldMasterId id="2147483709" r:id="rId5"/>
    <p:sldMasterId id="2147483721" r:id="rId6"/>
  </p:sldMasterIdLst>
  <p:notesMasterIdLst>
    <p:notesMasterId r:id="rId7"/>
  </p:notesMasterIdLst>
  <p:sldIdLst>
    <p:sldId id="259" r:id="rId8"/>
    <p:sldId id="262" r:id="rId9"/>
    <p:sldId id="265" r:id="rId10"/>
    <p:sldId id="268" r:id="rId11"/>
    <p:sldId id="271" r:id="rId12"/>
    <p:sldId id="274" r:id="rId13"/>
    <p:sldId id="277" r:id="rId14"/>
    <p:sldId id="280" r:id="rId15"/>
    <p:sldId id="283" r:id="rId16"/>
    <p:sldId id="286" r:id="rId17"/>
    <p:sldId id="289" r:id="rId18"/>
    <p:sldId id="292" r:id="rId19"/>
    <p:sldId id="295" r:id="rId20"/>
    <p:sldId id="298" r:id="rId21"/>
    <p:sldId id="301" r:id="rId22"/>
    <p:sldId id="304" r:id="rId23"/>
    <p:sldId id="307" r:id="rId24"/>
    <p:sldId id="310" r:id="rId25"/>
    <p:sldId id="313" r:id="rId26"/>
    <p:sldId id="316" r:id="rId27"/>
    <p:sldId id="319" r:id="rId28"/>
    <p:sldId id="322" r:id="rId29"/>
    <p:sldId id="325" r:id="rId30"/>
    <p:sldId id="328" r:id="rId31"/>
    <p:sldId id="331" r:id="rId32"/>
    <p:sldId id="334" r:id="rId33"/>
    <p:sldId id="337" r:id="rId34"/>
    <p:sldId id="340" r:id="rId35"/>
    <p:sldId id="343" r:id="rId36"/>
    <p:sldId id="346" r:id="rId37"/>
    <p:sldId id="349" r:id="rId38"/>
    <p:sldId id="352" r:id="rId39"/>
    <p:sldId id="355" r:id="rId40"/>
    <p:sldId id="358" r:id="rId41"/>
    <p:sldId id="361" r:id="rId42"/>
    <p:sldId id="364" r:id="rId43"/>
    <p:sldId id="367" r:id="rId44"/>
    <p:sldId id="370" r:id="rId45"/>
    <p:sldId id="373" r:id="rId46"/>
    <p:sldId id="376" r:id="rId47"/>
    <p:sldId id="379" r:id="rId48"/>
    <p:sldId id="382" r:id="rId49"/>
    <p:sldId id="385" r:id="rId50"/>
    <p:sldId id="388" r:id="rId51"/>
    <p:sldId id="391" r:id="rId52"/>
    <p:sldId id="394" r:id="rId53"/>
    <p:sldId id="397" r:id="rId54"/>
    <p:sldId id="400" r:id="rId55"/>
    <p:sldId id="403" r:id="rId56"/>
    <p:sldId id="406" r:id="rId57"/>
    <p:sldId id="409" r:id="rId58"/>
    <p:sldId id="412" r:id="rId59"/>
    <p:sldId id="415" r:id="rId60"/>
    <p:sldId id="418" r:id="rId61"/>
    <p:sldId id="421" r:id="rId62"/>
    <p:sldId id="424" r:id="rId63"/>
    <p:sldId id="427" r:id="rId64"/>
    <p:sldId id="430" r:id="rId65"/>
    <p:sldId id="433" r:id="rId66"/>
    <p:sldId id="436" r:id="rId67"/>
    <p:sldId id="439" r:id="rId68"/>
    <p:sldId id="442" r:id="rId69"/>
    <p:sldId id="445" r:id="rId70"/>
    <p:sldId id="448" r:id="rId71"/>
    <p:sldId id="451" r:id="rId72"/>
    <p:sldId id="454" r:id="rId73"/>
    <p:sldId id="457" r:id="rId74"/>
    <p:sldId id="460" r:id="rId75"/>
    <p:sldId id="463" r:id="rId76"/>
    <p:sldId id="466" r:id="rId77"/>
    <p:sldId id="469" r:id="rId78"/>
    <p:sldId id="472" r:id="rId79"/>
    <p:sldId id="475" r:id="rId80"/>
    <p:sldId id="478" r:id="rId81"/>
    <p:sldId id="481" r:id="rId82"/>
    <p:sldId id="484" r:id="rId83"/>
    <p:sldId id="487" r:id="rId84"/>
    <p:sldId id="490" r:id="rId85"/>
    <p:sldId id="493" r:id="rId86"/>
    <p:sldId id="496" r:id="rId87"/>
    <p:sldId id="499" r:id="rId88"/>
    <p:sldId id="502" r:id="rId89"/>
    <p:sldId id="505" r:id="rId90"/>
    <p:sldId id="508" r:id="rId91"/>
    <p:sldId id="511" r:id="rId92"/>
    <p:sldId id="514" r:id="rId93"/>
    <p:sldId id="517" r:id="rId94"/>
    <p:sldId id="520" r:id="rId95"/>
    <p:sldId id="523" r:id="rId96"/>
    <p:sldId id="526" r:id="rId97"/>
    <p:sldId id="529" r:id="rId98"/>
    <p:sldId id="532" r:id="rId99"/>
    <p:sldId id="535" r:id="rId100"/>
    <p:sldId id="538" r:id="rId101"/>
    <p:sldId id="541" r:id="rId102"/>
    <p:sldId id="544" r:id="rId103"/>
    <p:sldId id="547" r:id="rId104"/>
    <p:sldId id="550" r:id="rId105"/>
    <p:sldId id="553" r:id="rId106"/>
    <p:sldId id="556" r:id="rId107"/>
    <p:sldId id="559" r:id="rId108"/>
    <p:sldId id="562" r:id="rId109"/>
    <p:sldId id="565" r:id="rId110"/>
    <p:sldId id="568" r:id="rId111"/>
    <p:sldId id="571" r:id="rId112"/>
    <p:sldId id="574" r:id="rId113"/>
    <p:sldId id="577" r:id="rId114"/>
    <p:sldId id="580" r:id="rId115"/>
    <p:sldId id="583" r:id="rId116"/>
    <p:sldId id="586" r:id="rId117"/>
    <p:sldId id="589" r:id="rId118"/>
    <p:sldId id="592" r:id="rId119"/>
    <p:sldId id="595" r:id="rId120"/>
    <p:sldId id="598" r:id="rId121"/>
    <p:sldId id="601" r:id="rId122"/>
    <p:sldId id="604" r:id="rId123"/>
    <p:sldId id="607" r:id="rId124"/>
    <p:sldId id="610" r:id="rId125"/>
    <p:sldId id="613" r:id="rId126"/>
    <p:sldId id="616" r:id="rId127"/>
    <p:sldId id="619" r:id="rId128"/>
    <p:sldId id="622" r:id="rId129"/>
    <p:sldId id="625" r:id="rId130"/>
    <p:sldId id="628" r:id="rId131"/>
    <p:sldId id="631" r:id="rId132"/>
    <p:sldId id="634" r:id="rId133"/>
    <p:sldId id="637" r:id="rId134"/>
    <p:sldId id="640" r:id="rId135"/>
    <p:sldId id="643" r:id="rId136"/>
    <p:sldId id="646" r:id="rId137"/>
    <p:sldId id="649" r:id="rId138"/>
    <p:sldId id="652" r:id="rId139"/>
  </p:sldIdLst>
  <p:sldSz cx="9144000" cy="6858000"/>
  <p:notesSz cx="6858000" cy="9144000"/>
  <p:custDataLst>
    <p:tags r:id="rId1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940675A-B579-460E-94D1-54222C63F5DA}" styleName="No Style, Table Grid">
    <a:wholeTbl>
      <a:tcTxStyle>
        <a:fontRef idx="minor"/>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3.xml" /><Relationship Id="rId100" Type="http://schemas.openxmlformats.org/officeDocument/2006/relationships/slide" Target="slides/slide93.xml" /><Relationship Id="rId101" Type="http://schemas.openxmlformats.org/officeDocument/2006/relationships/slide" Target="slides/slide94.xml" /><Relationship Id="rId102" Type="http://schemas.openxmlformats.org/officeDocument/2006/relationships/slide" Target="slides/slide95.xml" /><Relationship Id="rId103" Type="http://schemas.openxmlformats.org/officeDocument/2006/relationships/slide" Target="slides/slide96.xml" /><Relationship Id="rId104" Type="http://schemas.openxmlformats.org/officeDocument/2006/relationships/slide" Target="slides/slide97.xml" /><Relationship Id="rId105" Type="http://schemas.openxmlformats.org/officeDocument/2006/relationships/slide" Target="slides/slide98.xml" /><Relationship Id="rId106" Type="http://schemas.openxmlformats.org/officeDocument/2006/relationships/slide" Target="slides/slide99.xml" /><Relationship Id="rId107" Type="http://schemas.openxmlformats.org/officeDocument/2006/relationships/slide" Target="slides/slide100.xml" /><Relationship Id="rId108" Type="http://schemas.openxmlformats.org/officeDocument/2006/relationships/slide" Target="slides/slide101.xml" /><Relationship Id="rId109" Type="http://schemas.openxmlformats.org/officeDocument/2006/relationships/slide" Target="slides/slide102.xml" /><Relationship Id="rId11" Type="http://schemas.openxmlformats.org/officeDocument/2006/relationships/slide" Target="slides/slide4.xml" /><Relationship Id="rId110" Type="http://schemas.openxmlformats.org/officeDocument/2006/relationships/slide" Target="slides/slide103.xml" /><Relationship Id="rId111" Type="http://schemas.openxmlformats.org/officeDocument/2006/relationships/slide" Target="slides/slide104.xml" /><Relationship Id="rId112" Type="http://schemas.openxmlformats.org/officeDocument/2006/relationships/slide" Target="slides/slide105.xml" /><Relationship Id="rId113" Type="http://schemas.openxmlformats.org/officeDocument/2006/relationships/slide" Target="slides/slide106.xml" /><Relationship Id="rId114" Type="http://schemas.openxmlformats.org/officeDocument/2006/relationships/slide" Target="slides/slide107.xml" /><Relationship Id="rId115" Type="http://schemas.openxmlformats.org/officeDocument/2006/relationships/slide" Target="slides/slide108.xml" /><Relationship Id="rId116" Type="http://schemas.openxmlformats.org/officeDocument/2006/relationships/slide" Target="slides/slide109.xml" /><Relationship Id="rId117" Type="http://schemas.openxmlformats.org/officeDocument/2006/relationships/slide" Target="slides/slide110.xml" /><Relationship Id="rId118" Type="http://schemas.openxmlformats.org/officeDocument/2006/relationships/slide" Target="slides/slide111.xml" /><Relationship Id="rId119" Type="http://schemas.openxmlformats.org/officeDocument/2006/relationships/slide" Target="slides/slide112.xml" /><Relationship Id="rId12" Type="http://schemas.openxmlformats.org/officeDocument/2006/relationships/slide" Target="slides/slide5.xml" /><Relationship Id="rId120" Type="http://schemas.openxmlformats.org/officeDocument/2006/relationships/slide" Target="slides/slide113.xml" /><Relationship Id="rId121" Type="http://schemas.openxmlformats.org/officeDocument/2006/relationships/slide" Target="slides/slide114.xml" /><Relationship Id="rId122" Type="http://schemas.openxmlformats.org/officeDocument/2006/relationships/slide" Target="slides/slide115.xml" /><Relationship Id="rId123" Type="http://schemas.openxmlformats.org/officeDocument/2006/relationships/slide" Target="slides/slide116.xml" /><Relationship Id="rId124" Type="http://schemas.openxmlformats.org/officeDocument/2006/relationships/slide" Target="slides/slide117.xml" /><Relationship Id="rId125" Type="http://schemas.openxmlformats.org/officeDocument/2006/relationships/slide" Target="slides/slide118.xml" /><Relationship Id="rId126" Type="http://schemas.openxmlformats.org/officeDocument/2006/relationships/slide" Target="slides/slide119.xml" /><Relationship Id="rId127" Type="http://schemas.openxmlformats.org/officeDocument/2006/relationships/slide" Target="slides/slide120.xml" /><Relationship Id="rId128" Type="http://schemas.openxmlformats.org/officeDocument/2006/relationships/slide" Target="slides/slide121.xml" /><Relationship Id="rId129" Type="http://schemas.openxmlformats.org/officeDocument/2006/relationships/slide" Target="slides/slide122.xml" /><Relationship Id="rId13" Type="http://schemas.openxmlformats.org/officeDocument/2006/relationships/slide" Target="slides/slide6.xml" /><Relationship Id="rId130" Type="http://schemas.openxmlformats.org/officeDocument/2006/relationships/slide" Target="slides/slide123.xml" /><Relationship Id="rId131" Type="http://schemas.openxmlformats.org/officeDocument/2006/relationships/slide" Target="slides/slide124.xml" /><Relationship Id="rId132" Type="http://schemas.openxmlformats.org/officeDocument/2006/relationships/slide" Target="slides/slide125.xml" /><Relationship Id="rId133" Type="http://schemas.openxmlformats.org/officeDocument/2006/relationships/slide" Target="slides/slide126.xml" /><Relationship Id="rId134" Type="http://schemas.openxmlformats.org/officeDocument/2006/relationships/slide" Target="slides/slide127.xml" /><Relationship Id="rId135" Type="http://schemas.openxmlformats.org/officeDocument/2006/relationships/slide" Target="slides/slide128.xml" /><Relationship Id="rId136" Type="http://schemas.openxmlformats.org/officeDocument/2006/relationships/slide" Target="slides/slide129.xml" /><Relationship Id="rId137" Type="http://schemas.openxmlformats.org/officeDocument/2006/relationships/slide" Target="slides/slide130.xml" /><Relationship Id="rId138" Type="http://schemas.openxmlformats.org/officeDocument/2006/relationships/slide" Target="slides/slide131.xml" /><Relationship Id="rId139" Type="http://schemas.openxmlformats.org/officeDocument/2006/relationships/slide" Target="slides/slide132.xml" /><Relationship Id="rId14" Type="http://schemas.openxmlformats.org/officeDocument/2006/relationships/slide" Target="slides/slide7.xml" /><Relationship Id="rId140" Type="http://schemas.openxmlformats.org/officeDocument/2006/relationships/tags" Target="tags/tag1.xml" /><Relationship Id="rId141" Type="http://schemas.openxmlformats.org/officeDocument/2006/relationships/presProps" Target="presProps.xml" /><Relationship Id="rId142" Type="http://schemas.openxmlformats.org/officeDocument/2006/relationships/viewProps" Target="viewProps.xml" /><Relationship Id="rId143" Type="http://schemas.openxmlformats.org/officeDocument/2006/relationships/theme" Target="theme/theme1.xml" /><Relationship Id="rId144" Type="http://schemas.openxmlformats.org/officeDocument/2006/relationships/tableStyles" Target="tableStyles.xml" /><Relationship Id="rId15" Type="http://schemas.openxmlformats.org/officeDocument/2006/relationships/slide" Target="slides/slide8.xml" /><Relationship Id="rId16" Type="http://schemas.openxmlformats.org/officeDocument/2006/relationships/slide" Target="slides/slide9.xml" /><Relationship Id="rId17" Type="http://schemas.openxmlformats.org/officeDocument/2006/relationships/slide" Target="slides/slide10.xml" /><Relationship Id="rId18" Type="http://schemas.openxmlformats.org/officeDocument/2006/relationships/slide" Target="slides/slide11.xml" /><Relationship Id="rId19" Type="http://schemas.openxmlformats.org/officeDocument/2006/relationships/slide" Target="slides/slide12.xml" /><Relationship Id="rId2" Type="http://schemas.openxmlformats.org/officeDocument/2006/relationships/slideMaster" Target="slideMasters/slideMaster2.xml" /><Relationship Id="rId20" Type="http://schemas.openxmlformats.org/officeDocument/2006/relationships/slide" Target="slides/slide13.xml" /><Relationship Id="rId21" Type="http://schemas.openxmlformats.org/officeDocument/2006/relationships/slide" Target="slides/slide14.xml" /><Relationship Id="rId22" Type="http://schemas.openxmlformats.org/officeDocument/2006/relationships/slide" Target="slides/slide15.xml" /><Relationship Id="rId23" Type="http://schemas.openxmlformats.org/officeDocument/2006/relationships/slide" Target="slides/slide16.xml" /><Relationship Id="rId24" Type="http://schemas.openxmlformats.org/officeDocument/2006/relationships/slide" Target="slides/slide17.xml" /><Relationship Id="rId25" Type="http://schemas.openxmlformats.org/officeDocument/2006/relationships/slide" Target="slides/slide18.xml" /><Relationship Id="rId26" Type="http://schemas.openxmlformats.org/officeDocument/2006/relationships/slide" Target="slides/slide19.xml" /><Relationship Id="rId27" Type="http://schemas.openxmlformats.org/officeDocument/2006/relationships/slide" Target="slides/slide20.xml" /><Relationship Id="rId28" Type="http://schemas.openxmlformats.org/officeDocument/2006/relationships/slide" Target="slides/slide21.xml" /><Relationship Id="rId29" Type="http://schemas.openxmlformats.org/officeDocument/2006/relationships/slide" Target="slides/slide22.xml" /><Relationship Id="rId3" Type="http://schemas.openxmlformats.org/officeDocument/2006/relationships/slideMaster" Target="slideMasters/slideMaster3.xml" /><Relationship Id="rId30" Type="http://schemas.openxmlformats.org/officeDocument/2006/relationships/slide" Target="slides/slide23.xml" /><Relationship Id="rId31" Type="http://schemas.openxmlformats.org/officeDocument/2006/relationships/slide" Target="slides/slide24.xml" /><Relationship Id="rId32" Type="http://schemas.openxmlformats.org/officeDocument/2006/relationships/slide" Target="slides/slide25.xml" /><Relationship Id="rId33" Type="http://schemas.openxmlformats.org/officeDocument/2006/relationships/slide" Target="slides/slide26.xml" /><Relationship Id="rId34" Type="http://schemas.openxmlformats.org/officeDocument/2006/relationships/slide" Target="slides/slide27.xml" /><Relationship Id="rId35" Type="http://schemas.openxmlformats.org/officeDocument/2006/relationships/slide" Target="slides/slide28.xml" /><Relationship Id="rId36" Type="http://schemas.openxmlformats.org/officeDocument/2006/relationships/slide" Target="slides/slide29.xml" /><Relationship Id="rId37" Type="http://schemas.openxmlformats.org/officeDocument/2006/relationships/slide" Target="slides/slide30.xml" /><Relationship Id="rId38" Type="http://schemas.openxmlformats.org/officeDocument/2006/relationships/slide" Target="slides/slide31.xml" /><Relationship Id="rId39" Type="http://schemas.openxmlformats.org/officeDocument/2006/relationships/slide" Target="slides/slide32.xml" /><Relationship Id="rId4" Type="http://schemas.openxmlformats.org/officeDocument/2006/relationships/slideMaster" Target="slideMasters/slideMaster4.xml" /><Relationship Id="rId40" Type="http://schemas.openxmlformats.org/officeDocument/2006/relationships/slide" Target="slides/slide33.xml" /><Relationship Id="rId41" Type="http://schemas.openxmlformats.org/officeDocument/2006/relationships/slide" Target="slides/slide34.xml" /><Relationship Id="rId42" Type="http://schemas.openxmlformats.org/officeDocument/2006/relationships/slide" Target="slides/slide35.xml" /><Relationship Id="rId43" Type="http://schemas.openxmlformats.org/officeDocument/2006/relationships/slide" Target="slides/slide36.xml" /><Relationship Id="rId44" Type="http://schemas.openxmlformats.org/officeDocument/2006/relationships/slide" Target="slides/slide37.xml" /><Relationship Id="rId45" Type="http://schemas.openxmlformats.org/officeDocument/2006/relationships/slide" Target="slides/slide38.xml" /><Relationship Id="rId46" Type="http://schemas.openxmlformats.org/officeDocument/2006/relationships/slide" Target="slides/slide39.xml" /><Relationship Id="rId47" Type="http://schemas.openxmlformats.org/officeDocument/2006/relationships/slide" Target="slides/slide40.xml" /><Relationship Id="rId48" Type="http://schemas.openxmlformats.org/officeDocument/2006/relationships/slide" Target="slides/slide41.xml" /><Relationship Id="rId49" Type="http://schemas.openxmlformats.org/officeDocument/2006/relationships/slide" Target="slides/slide42.xml" /><Relationship Id="rId5" Type="http://schemas.openxmlformats.org/officeDocument/2006/relationships/slideMaster" Target="slideMasters/slideMaster5.xml" /><Relationship Id="rId50" Type="http://schemas.openxmlformats.org/officeDocument/2006/relationships/slide" Target="slides/slide43.xml" /><Relationship Id="rId51" Type="http://schemas.openxmlformats.org/officeDocument/2006/relationships/slide" Target="slides/slide44.xml" /><Relationship Id="rId52" Type="http://schemas.openxmlformats.org/officeDocument/2006/relationships/slide" Target="slides/slide45.xml" /><Relationship Id="rId53" Type="http://schemas.openxmlformats.org/officeDocument/2006/relationships/slide" Target="slides/slide46.xml" /><Relationship Id="rId54" Type="http://schemas.openxmlformats.org/officeDocument/2006/relationships/slide" Target="slides/slide47.xml" /><Relationship Id="rId55" Type="http://schemas.openxmlformats.org/officeDocument/2006/relationships/slide" Target="slides/slide48.xml" /><Relationship Id="rId56" Type="http://schemas.openxmlformats.org/officeDocument/2006/relationships/slide" Target="slides/slide49.xml" /><Relationship Id="rId57" Type="http://schemas.openxmlformats.org/officeDocument/2006/relationships/slide" Target="slides/slide50.xml" /><Relationship Id="rId58" Type="http://schemas.openxmlformats.org/officeDocument/2006/relationships/slide" Target="slides/slide51.xml" /><Relationship Id="rId59" Type="http://schemas.openxmlformats.org/officeDocument/2006/relationships/slide" Target="slides/slide52.xml" /><Relationship Id="rId6" Type="http://schemas.openxmlformats.org/officeDocument/2006/relationships/slideMaster" Target="slideMasters/slideMaster6.xml" /><Relationship Id="rId60" Type="http://schemas.openxmlformats.org/officeDocument/2006/relationships/slide" Target="slides/slide53.xml" /><Relationship Id="rId61" Type="http://schemas.openxmlformats.org/officeDocument/2006/relationships/slide" Target="slides/slide54.xml" /><Relationship Id="rId62" Type="http://schemas.openxmlformats.org/officeDocument/2006/relationships/slide" Target="slides/slide55.xml" /><Relationship Id="rId63" Type="http://schemas.openxmlformats.org/officeDocument/2006/relationships/slide" Target="slides/slide56.xml" /><Relationship Id="rId64" Type="http://schemas.openxmlformats.org/officeDocument/2006/relationships/slide" Target="slides/slide57.xml" /><Relationship Id="rId65" Type="http://schemas.openxmlformats.org/officeDocument/2006/relationships/slide" Target="slides/slide58.xml" /><Relationship Id="rId66" Type="http://schemas.openxmlformats.org/officeDocument/2006/relationships/slide" Target="slides/slide59.xml" /><Relationship Id="rId67" Type="http://schemas.openxmlformats.org/officeDocument/2006/relationships/slide" Target="slides/slide60.xml" /><Relationship Id="rId68" Type="http://schemas.openxmlformats.org/officeDocument/2006/relationships/slide" Target="slides/slide61.xml" /><Relationship Id="rId69" Type="http://schemas.openxmlformats.org/officeDocument/2006/relationships/slide" Target="slides/slide62.xml" /><Relationship Id="rId7" Type="http://schemas.openxmlformats.org/officeDocument/2006/relationships/notesMaster" Target="notesMasters/notesMaster1.xml" /><Relationship Id="rId70" Type="http://schemas.openxmlformats.org/officeDocument/2006/relationships/slide" Target="slides/slide63.xml" /><Relationship Id="rId71" Type="http://schemas.openxmlformats.org/officeDocument/2006/relationships/slide" Target="slides/slide64.xml" /><Relationship Id="rId72" Type="http://schemas.openxmlformats.org/officeDocument/2006/relationships/slide" Target="slides/slide65.xml" /><Relationship Id="rId73" Type="http://schemas.openxmlformats.org/officeDocument/2006/relationships/slide" Target="slides/slide66.xml" /><Relationship Id="rId74" Type="http://schemas.openxmlformats.org/officeDocument/2006/relationships/slide" Target="slides/slide67.xml" /><Relationship Id="rId75" Type="http://schemas.openxmlformats.org/officeDocument/2006/relationships/slide" Target="slides/slide68.xml" /><Relationship Id="rId76" Type="http://schemas.openxmlformats.org/officeDocument/2006/relationships/slide" Target="slides/slide69.xml" /><Relationship Id="rId77" Type="http://schemas.openxmlformats.org/officeDocument/2006/relationships/slide" Target="slides/slide70.xml" /><Relationship Id="rId78" Type="http://schemas.openxmlformats.org/officeDocument/2006/relationships/slide" Target="slides/slide71.xml" /><Relationship Id="rId79" Type="http://schemas.openxmlformats.org/officeDocument/2006/relationships/slide" Target="slides/slide72.xml" /><Relationship Id="rId8" Type="http://schemas.openxmlformats.org/officeDocument/2006/relationships/slide" Target="slides/slide1.xml" /><Relationship Id="rId80" Type="http://schemas.openxmlformats.org/officeDocument/2006/relationships/slide" Target="slides/slide73.xml" /><Relationship Id="rId81" Type="http://schemas.openxmlformats.org/officeDocument/2006/relationships/slide" Target="slides/slide74.xml" /><Relationship Id="rId82" Type="http://schemas.openxmlformats.org/officeDocument/2006/relationships/slide" Target="slides/slide75.xml" /><Relationship Id="rId83" Type="http://schemas.openxmlformats.org/officeDocument/2006/relationships/slide" Target="slides/slide76.xml" /><Relationship Id="rId84" Type="http://schemas.openxmlformats.org/officeDocument/2006/relationships/slide" Target="slides/slide77.xml" /><Relationship Id="rId85" Type="http://schemas.openxmlformats.org/officeDocument/2006/relationships/slide" Target="slides/slide78.xml" /><Relationship Id="rId86" Type="http://schemas.openxmlformats.org/officeDocument/2006/relationships/slide" Target="slides/slide79.xml" /><Relationship Id="rId87" Type="http://schemas.openxmlformats.org/officeDocument/2006/relationships/slide" Target="slides/slide80.xml" /><Relationship Id="rId88" Type="http://schemas.openxmlformats.org/officeDocument/2006/relationships/slide" Target="slides/slide81.xml" /><Relationship Id="rId89" Type="http://schemas.openxmlformats.org/officeDocument/2006/relationships/slide" Target="slides/slide82.xml" /><Relationship Id="rId9" Type="http://schemas.openxmlformats.org/officeDocument/2006/relationships/slide" Target="slides/slide2.xml" /><Relationship Id="rId90" Type="http://schemas.openxmlformats.org/officeDocument/2006/relationships/slide" Target="slides/slide83.xml" /><Relationship Id="rId91" Type="http://schemas.openxmlformats.org/officeDocument/2006/relationships/slide" Target="slides/slide84.xml" /><Relationship Id="rId92" Type="http://schemas.openxmlformats.org/officeDocument/2006/relationships/slide" Target="slides/slide85.xml" /><Relationship Id="rId93" Type="http://schemas.openxmlformats.org/officeDocument/2006/relationships/slide" Target="slides/slide86.xml" /><Relationship Id="rId94" Type="http://schemas.openxmlformats.org/officeDocument/2006/relationships/slide" Target="slides/slide87.xml" /><Relationship Id="rId95" Type="http://schemas.openxmlformats.org/officeDocument/2006/relationships/slide" Target="slides/slide88.xml" /><Relationship Id="rId96" Type="http://schemas.openxmlformats.org/officeDocument/2006/relationships/slide" Target="slides/slide89.xml" /><Relationship Id="rId97" Type="http://schemas.openxmlformats.org/officeDocument/2006/relationships/slide" Target="slides/slide90.xml" /><Relationship Id="rId98" Type="http://schemas.openxmlformats.org/officeDocument/2006/relationships/slide" Target="slides/slide91.xml" /><Relationship Id="rId99" Type="http://schemas.openxmlformats.org/officeDocument/2006/relationships/slide" Target="slides/slide92.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54939" y="0"/>
            <a:ext cx="2949099" cy="497205"/>
          </a:xfrm>
          <a:prstGeom prst="rect">
            <a:avLst/>
          </a:prstGeom>
        </p:spPr>
        <p:txBody>
          <a:bodyPr vert="horz" lIns="91440" tIns="45720" rIns="91440" bIns="45720" rtlCol="0"/>
          <a:lstStyle>
            <a:lvl1pPr algn="r">
              <a:defRPr sz="1200"/>
            </a:lvl1pPr>
          </a:lstStyle>
          <a:p>
            <a:fld id="{1FEA2212-9363-46D9-BBB4-BC54ECEFF217}" type="datetimeFigureOut">
              <a:rPr lang="da-DK" smtClean="0"/>
              <a:t>07-10-2021</a:t>
            </a:fld>
            <a:endParaRPr lang="da-DK"/>
          </a:p>
        </p:txBody>
      </p:sp>
      <p:sp>
        <p:nvSpPr>
          <p:cNvPr id="4" name="Slide Image Placeholder 3"/>
          <p:cNvSpPr>
            <a:spLocks noGrp="1" noRot="1" noChangeAspect="1"/>
          </p:cNvSpPr>
          <p:nvPr>
            <p:ph type="sldImg" idx="2"/>
          </p:nvPr>
        </p:nvSpPr>
        <p:spPr>
          <a:xfrm>
            <a:off x="917575" y="746125"/>
            <a:ext cx="4972050" cy="3729038"/>
          </a:xfrm>
          <a:prstGeom prst="rect">
            <a:avLst/>
          </a:prstGeom>
          <a:noFill/>
          <a:ln w="12700">
            <a:solidFill>
              <a:prstClr val="black"/>
            </a:solidFill>
          </a:ln>
        </p:spPr>
      </p:sp>
      <p:sp>
        <p:nvSpPr>
          <p:cNvPr id="5" name="Notes Placeholde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6" name="Footer Placeholder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54939" y="9445169"/>
            <a:ext cx="2949099" cy="497205"/>
          </a:xfrm>
          <a:prstGeom prst="rect">
            <a:avLst/>
          </a:prstGeom>
        </p:spPr>
        <p:txBody>
          <a:bodyPr vert="horz" lIns="91440" tIns="45720" rIns="91440" bIns="45720" rtlCol="0" anchor="b"/>
          <a:lstStyle>
            <a:lvl1pPr algn="r">
              <a:defRPr sz="1200"/>
            </a:lvl1pPr>
          </a:lstStyle>
          <a:p>
            <a:fld id="{8A30122F-26C3-412E-BD9C-8A567DADE761}" type="slidenum">
              <a:rPr lang="da-DK" smtClean="0"/>
              <a:t>‹#›</a:t>
            </a:fld>
            <a:endParaRPr lang="da-DK"/>
          </a:p>
        </p:txBody>
      </p:sp>
    </p:spTree>
    <p:extLst>
      <p:ext uri="{BB962C8B-B14F-4D97-AF65-F5344CB8AC3E}">
        <p14:creationId xmlns:p14="http://schemas.microsoft.com/office/powerpoint/2010/main" val="2662636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127.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15</a:t>
            </a:fld>
            <a:endParaRPr lang="da-DK"/>
          </a:p>
        </p:txBody>
      </p:sp>
    </p:spTree>
    <p:extLst>
      <p:ext uri="{BB962C8B-B14F-4D97-AF65-F5344CB8AC3E}">
        <p14:creationId xmlns:p14="http://schemas.microsoft.com/office/powerpoint/2010/main" val="2739746077"/>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16</a:t>
            </a:fld>
            <a:endParaRPr lang="da-DK"/>
          </a:p>
        </p:txBody>
      </p:sp>
    </p:spTree>
    <p:extLst>
      <p:ext uri="{BB962C8B-B14F-4D97-AF65-F5344CB8AC3E}">
        <p14:creationId xmlns:p14="http://schemas.microsoft.com/office/powerpoint/2010/main" val="347034763"/>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17</a:t>
            </a:fld>
            <a:endParaRPr lang="da-DK"/>
          </a:p>
        </p:txBody>
      </p:sp>
    </p:spTree>
    <p:extLst>
      <p:ext uri="{BB962C8B-B14F-4D97-AF65-F5344CB8AC3E}">
        <p14:creationId xmlns:p14="http://schemas.microsoft.com/office/powerpoint/2010/main" val="512210408"/>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18</a:t>
            </a:fld>
            <a:endParaRPr lang="da-DK"/>
          </a:p>
        </p:txBody>
      </p:sp>
    </p:spTree>
    <p:extLst>
      <p:ext uri="{BB962C8B-B14F-4D97-AF65-F5344CB8AC3E}">
        <p14:creationId xmlns:p14="http://schemas.microsoft.com/office/powerpoint/2010/main" val="3699659397"/>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22</a:t>
            </a:fld>
            <a:endParaRPr lang="da-DK"/>
          </a:p>
        </p:txBody>
      </p:sp>
    </p:spTree>
    <p:extLst>
      <p:ext uri="{BB962C8B-B14F-4D97-AF65-F5344CB8AC3E}">
        <p14:creationId xmlns:p14="http://schemas.microsoft.com/office/powerpoint/2010/main" val="2284971095"/>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23</a:t>
            </a:fld>
            <a:endParaRPr lang="da-DK"/>
          </a:p>
        </p:txBody>
      </p:sp>
    </p:spTree>
    <p:extLst>
      <p:ext uri="{BB962C8B-B14F-4D97-AF65-F5344CB8AC3E}">
        <p14:creationId xmlns:p14="http://schemas.microsoft.com/office/powerpoint/2010/main" val="1959688983"/>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26</a:t>
            </a:fld>
            <a:endParaRPr lang="da-DK"/>
          </a:p>
        </p:txBody>
      </p:sp>
    </p:spTree>
    <p:extLst>
      <p:ext uri="{BB962C8B-B14F-4D97-AF65-F5344CB8AC3E}">
        <p14:creationId xmlns:p14="http://schemas.microsoft.com/office/powerpoint/2010/main" val="2718911825"/>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28</a:t>
            </a:fld>
            <a:endParaRPr lang="da-DK"/>
          </a:p>
        </p:txBody>
      </p:sp>
    </p:spTree>
    <p:extLst>
      <p:ext uri="{BB962C8B-B14F-4D97-AF65-F5344CB8AC3E}">
        <p14:creationId xmlns:p14="http://schemas.microsoft.com/office/powerpoint/2010/main" val="2172728374"/>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29</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30</a:t>
            </a:fld>
            <a:endParaRPr lang="da-DK"/>
          </a:p>
        </p:txBody>
      </p:sp>
    </p:spTree>
    <p:extLst>
      <p:ext uri="{BB962C8B-B14F-4D97-AF65-F5344CB8AC3E}">
        <p14:creationId xmlns:p14="http://schemas.microsoft.com/office/powerpoint/2010/main" val="2647974307"/>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2</a:t>
            </a:fld>
            <a:endParaRPr lang="da-DK"/>
          </a:p>
        </p:txBody>
      </p:sp>
    </p:spTree>
    <p:extLst>
      <p:ext uri="{BB962C8B-B14F-4D97-AF65-F5344CB8AC3E}">
        <p14:creationId xmlns:p14="http://schemas.microsoft.com/office/powerpoint/2010/main" val="1088723268"/>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31</a:t>
            </a:fld>
            <a:endParaRPr lang="da-DK"/>
          </a:p>
        </p:txBody>
      </p:sp>
    </p:spTree>
    <p:extLst>
      <p:ext uri="{BB962C8B-B14F-4D97-AF65-F5344CB8AC3E}">
        <p14:creationId xmlns:p14="http://schemas.microsoft.com/office/powerpoint/2010/main" val="1122594882"/>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33</a:t>
            </a:fld>
            <a:endParaRPr lang="da-DK"/>
          </a:p>
        </p:txBody>
      </p:sp>
    </p:spTree>
    <p:extLst>
      <p:ext uri="{BB962C8B-B14F-4D97-AF65-F5344CB8AC3E}">
        <p14:creationId xmlns:p14="http://schemas.microsoft.com/office/powerpoint/2010/main" val="83724333"/>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34</a:t>
            </a:fld>
            <a:endParaRPr lang="da-DK"/>
          </a:p>
        </p:txBody>
      </p:sp>
    </p:spTree>
    <p:extLst>
      <p:ext uri="{BB962C8B-B14F-4D97-AF65-F5344CB8AC3E}">
        <p14:creationId xmlns:p14="http://schemas.microsoft.com/office/powerpoint/2010/main" val="2484905971"/>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35</a:t>
            </a:fld>
            <a:endParaRPr lang="da-DK"/>
          </a:p>
        </p:txBody>
      </p:sp>
    </p:spTree>
    <p:extLst>
      <p:ext uri="{BB962C8B-B14F-4D97-AF65-F5344CB8AC3E}">
        <p14:creationId xmlns:p14="http://schemas.microsoft.com/office/powerpoint/2010/main" val="3254063165"/>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36</a:t>
            </a:fld>
            <a:endParaRPr lang="da-DK"/>
          </a:p>
        </p:txBody>
      </p:sp>
    </p:spTree>
    <p:extLst>
      <p:ext uri="{BB962C8B-B14F-4D97-AF65-F5344CB8AC3E}">
        <p14:creationId xmlns:p14="http://schemas.microsoft.com/office/powerpoint/2010/main" val="1569847861"/>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42</a:t>
            </a:fld>
            <a:endParaRPr lang="da-DK"/>
          </a:p>
        </p:txBody>
      </p:sp>
    </p:spTree>
    <p:extLst>
      <p:ext uri="{BB962C8B-B14F-4D97-AF65-F5344CB8AC3E}">
        <p14:creationId xmlns:p14="http://schemas.microsoft.com/office/powerpoint/2010/main" val="3992073141"/>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43</a:t>
            </a:fld>
            <a:endParaRPr lang="da-DK"/>
          </a:p>
        </p:txBody>
      </p:sp>
    </p:spTree>
    <p:extLst>
      <p:ext uri="{BB962C8B-B14F-4D97-AF65-F5344CB8AC3E}">
        <p14:creationId xmlns:p14="http://schemas.microsoft.com/office/powerpoint/2010/main" val="1816019536"/>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44</a:t>
            </a:fld>
            <a:endParaRPr lang="da-DK"/>
          </a:p>
        </p:txBody>
      </p:sp>
    </p:spTree>
    <p:extLst>
      <p:ext uri="{BB962C8B-B14F-4D97-AF65-F5344CB8AC3E}">
        <p14:creationId xmlns:p14="http://schemas.microsoft.com/office/powerpoint/2010/main" val="3268557684"/>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46</a:t>
            </a:fld>
            <a:endParaRPr lang="da-DK"/>
          </a:p>
        </p:txBody>
      </p:sp>
    </p:spTree>
    <p:extLst>
      <p:ext uri="{BB962C8B-B14F-4D97-AF65-F5344CB8AC3E}">
        <p14:creationId xmlns:p14="http://schemas.microsoft.com/office/powerpoint/2010/main" val="220558528"/>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48</a:t>
            </a:fld>
            <a:endParaRPr lang="da-DK"/>
          </a:p>
        </p:txBody>
      </p:sp>
    </p:spTree>
    <p:extLst>
      <p:ext uri="{BB962C8B-B14F-4D97-AF65-F5344CB8AC3E}">
        <p14:creationId xmlns:p14="http://schemas.microsoft.com/office/powerpoint/2010/main" val="1426131514"/>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3</a:t>
            </a:fld>
            <a:endParaRPr lang="da-DK"/>
          </a:p>
        </p:txBody>
      </p:sp>
    </p:spTree>
    <p:extLst>
      <p:ext uri="{BB962C8B-B14F-4D97-AF65-F5344CB8AC3E}">
        <p14:creationId xmlns:p14="http://schemas.microsoft.com/office/powerpoint/2010/main" val="262782234"/>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53</a:t>
            </a:fld>
            <a:endParaRPr lang="da-DK"/>
          </a:p>
        </p:txBody>
      </p:sp>
    </p:spTree>
    <p:extLst>
      <p:ext uri="{BB962C8B-B14F-4D97-AF65-F5344CB8AC3E}">
        <p14:creationId xmlns:p14="http://schemas.microsoft.com/office/powerpoint/2010/main" val="1898302566"/>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54</a:t>
            </a:fld>
            <a:endParaRPr lang="da-DK"/>
          </a:p>
        </p:txBody>
      </p:sp>
    </p:spTree>
    <p:extLst>
      <p:ext uri="{BB962C8B-B14F-4D97-AF65-F5344CB8AC3E}">
        <p14:creationId xmlns:p14="http://schemas.microsoft.com/office/powerpoint/2010/main" val="499180833"/>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55</a:t>
            </a:fld>
            <a:endParaRPr lang="da-DK"/>
          </a:p>
        </p:txBody>
      </p:sp>
    </p:spTree>
    <p:extLst>
      <p:ext uri="{BB962C8B-B14F-4D97-AF65-F5344CB8AC3E}">
        <p14:creationId xmlns:p14="http://schemas.microsoft.com/office/powerpoint/2010/main" val="998877432"/>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56</a:t>
            </a:fld>
            <a:endParaRPr lang="da-DK"/>
          </a:p>
        </p:txBody>
      </p:sp>
    </p:spTree>
    <p:extLst>
      <p:ext uri="{BB962C8B-B14F-4D97-AF65-F5344CB8AC3E}">
        <p14:creationId xmlns:p14="http://schemas.microsoft.com/office/powerpoint/2010/main" val="2098063396"/>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57</a:t>
            </a:fld>
            <a:endParaRPr lang="da-DK"/>
          </a:p>
        </p:txBody>
      </p:sp>
    </p:spTree>
    <p:extLst>
      <p:ext uri="{BB962C8B-B14F-4D97-AF65-F5344CB8AC3E}">
        <p14:creationId xmlns:p14="http://schemas.microsoft.com/office/powerpoint/2010/main" val="3461828287"/>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61</a:t>
            </a:fld>
            <a:endParaRPr lang="da-DK"/>
          </a:p>
        </p:txBody>
      </p:sp>
    </p:spTree>
    <p:extLst>
      <p:ext uri="{BB962C8B-B14F-4D97-AF65-F5344CB8AC3E}">
        <p14:creationId xmlns:p14="http://schemas.microsoft.com/office/powerpoint/2010/main" val="3378973214"/>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62</a:t>
            </a:fld>
            <a:endParaRPr lang="da-DK"/>
          </a:p>
        </p:txBody>
      </p:sp>
    </p:spTree>
    <p:extLst>
      <p:ext uri="{BB962C8B-B14F-4D97-AF65-F5344CB8AC3E}">
        <p14:creationId xmlns:p14="http://schemas.microsoft.com/office/powerpoint/2010/main" val="1798511155"/>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63</a:t>
            </a:fld>
            <a:endParaRPr lang="da-DK"/>
          </a:p>
        </p:txBody>
      </p:sp>
    </p:spTree>
    <p:extLst>
      <p:ext uri="{BB962C8B-B14F-4D97-AF65-F5344CB8AC3E}">
        <p14:creationId xmlns:p14="http://schemas.microsoft.com/office/powerpoint/2010/main" val="2412729149"/>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64</a:t>
            </a:fld>
            <a:endParaRPr lang="da-DK"/>
          </a:p>
        </p:txBody>
      </p:sp>
    </p:spTree>
    <p:extLst>
      <p:ext uri="{BB962C8B-B14F-4D97-AF65-F5344CB8AC3E}">
        <p14:creationId xmlns:p14="http://schemas.microsoft.com/office/powerpoint/2010/main" val="3413013522"/>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65</a:t>
            </a:fld>
            <a:endParaRPr lang="da-DK"/>
          </a:p>
        </p:txBody>
      </p:sp>
    </p:spTree>
    <p:extLst>
      <p:ext uri="{BB962C8B-B14F-4D97-AF65-F5344CB8AC3E}">
        <p14:creationId xmlns:p14="http://schemas.microsoft.com/office/powerpoint/2010/main" val="1178179550"/>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a:t>
            </a:fld>
            <a:endParaRPr lang="da-DK"/>
          </a:p>
        </p:txBody>
      </p:sp>
    </p:spTree>
    <p:extLst>
      <p:ext uri="{BB962C8B-B14F-4D97-AF65-F5344CB8AC3E}">
        <p14:creationId xmlns:p14="http://schemas.microsoft.com/office/powerpoint/2010/main" val="2994771527"/>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68</a:t>
            </a:fld>
            <a:endParaRPr lang="da-DK"/>
          </a:p>
        </p:txBody>
      </p:sp>
    </p:spTree>
    <p:extLst>
      <p:ext uri="{BB962C8B-B14F-4D97-AF65-F5344CB8AC3E}">
        <p14:creationId xmlns:p14="http://schemas.microsoft.com/office/powerpoint/2010/main" val="2490375570"/>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69</a:t>
            </a:fld>
            <a:endParaRPr lang="da-DK"/>
          </a:p>
        </p:txBody>
      </p:sp>
    </p:spTree>
    <p:extLst>
      <p:ext uri="{BB962C8B-B14F-4D97-AF65-F5344CB8AC3E}">
        <p14:creationId xmlns:p14="http://schemas.microsoft.com/office/powerpoint/2010/main" val="442596036"/>
      </p:ext>
    </p:extLst>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71</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91</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95</a:t>
            </a:fld>
            <a:endParaRPr lang="da-DK"/>
          </a:p>
        </p:txBody>
      </p:sp>
    </p:spTree>
    <p:extLst>
      <p:ext uri="{BB962C8B-B14F-4D97-AF65-F5344CB8AC3E}">
        <p14:creationId xmlns:p14="http://schemas.microsoft.com/office/powerpoint/2010/main" val="1555760146"/>
      </p:ext>
    </p:extLst>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96</a:t>
            </a:fld>
            <a:endParaRPr lang="da-DK"/>
          </a:p>
        </p:txBody>
      </p:sp>
    </p:spTree>
    <p:extLst>
      <p:ext uri="{BB962C8B-B14F-4D97-AF65-F5344CB8AC3E}">
        <p14:creationId xmlns:p14="http://schemas.microsoft.com/office/powerpoint/2010/main" val="2418509647"/>
      </p:ext>
    </p:extLst>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110</a:t>
            </a:fld>
            <a:endParaRPr lang="da-DK"/>
          </a:p>
        </p:txBody>
      </p:sp>
    </p:spTree>
    <p:extLst>
      <p:ext uri="{BB962C8B-B14F-4D97-AF65-F5344CB8AC3E}">
        <p14:creationId xmlns:p14="http://schemas.microsoft.com/office/powerpoint/2010/main" val="4100387672"/>
      </p:ext>
    </p:extLst>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111</a:t>
            </a:fld>
            <a:endParaRPr lang="da-DK"/>
          </a:p>
        </p:txBody>
      </p:sp>
    </p:spTree>
    <p:extLst>
      <p:ext uri="{BB962C8B-B14F-4D97-AF65-F5344CB8AC3E}">
        <p14:creationId xmlns:p14="http://schemas.microsoft.com/office/powerpoint/2010/main" val="2280632918"/>
      </p:ext>
    </p:extLst>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113</a:t>
            </a:fld>
            <a:endParaRPr lang="da-DK"/>
          </a:p>
        </p:txBody>
      </p:sp>
    </p:spTree>
    <p:extLst>
      <p:ext uri="{BB962C8B-B14F-4D97-AF65-F5344CB8AC3E}">
        <p14:creationId xmlns:p14="http://schemas.microsoft.com/office/powerpoint/2010/main" val="126794658"/>
      </p:ext>
    </p:extLst>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114</a:t>
            </a:fld>
            <a:endParaRPr lang="da-DK"/>
          </a:p>
        </p:txBody>
      </p:sp>
    </p:spTree>
    <p:extLst>
      <p:ext uri="{BB962C8B-B14F-4D97-AF65-F5344CB8AC3E}">
        <p14:creationId xmlns:p14="http://schemas.microsoft.com/office/powerpoint/2010/main" val="2955001383"/>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7</a:t>
            </a:fld>
            <a:endParaRPr lang="da-DK"/>
          </a:p>
        </p:txBody>
      </p:sp>
    </p:spTree>
    <p:extLst>
      <p:ext uri="{BB962C8B-B14F-4D97-AF65-F5344CB8AC3E}">
        <p14:creationId xmlns:p14="http://schemas.microsoft.com/office/powerpoint/2010/main" val="4155685953"/>
      </p:ext>
    </p:extLst>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115</a:t>
            </a:fld>
            <a:endParaRPr lang="da-DK"/>
          </a:p>
        </p:txBody>
      </p:sp>
    </p:spTree>
    <p:extLst>
      <p:ext uri="{BB962C8B-B14F-4D97-AF65-F5344CB8AC3E}">
        <p14:creationId xmlns:p14="http://schemas.microsoft.com/office/powerpoint/2010/main" val="4096773801"/>
      </p:ext>
    </p:extLst>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116</a:t>
            </a:fld>
            <a:endParaRPr lang="da-DK"/>
          </a:p>
        </p:txBody>
      </p:sp>
    </p:spTree>
    <p:extLst>
      <p:ext uri="{BB962C8B-B14F-4D97-AF65-F5344CB8AC3E}">
        <p14:creationId xmlns:p14="http://schemas.microsoft.com/office/powerpoint/2010/main" val="3811332640"/>
      </p:ext>
    </p:extLst>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117</a:t>
            </a:fld>
            <a:endParaRPr lang="da-DK"/>
          </a:p>
        </p:txBody>
      </p:sp>
    </p:spTree>
    <p:extLst>
      <p:ext uri="{BB962C8B-B14F-4D97-AF65-F5344CB8AC3E}">
        <p14:creationId xmlns:p14="http://schemas.microsoft.com/office/powerpoint/2010/main" val="3782855405"/>
      </p:ext>
    </p:extLst>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118</a:t>
            </a:fld>
            <a:endParaRPr lang="da-DK"/>
          </a:p>
        </p:txBody>
      </p:sp>
    </p:spTree>
    <p:extLst>
      <p:ext uri="{BB962C8B-B14F-4D97-AF65-F5344CB8AC3E}">
        <p14:creationId xmlns:p14="http://schemas.microsoft.com/office/powerpoint/2010/main" val="951348532"/>
      </p:ext>
    </p:extLst>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123</a:t>
            </a:fld>
            <a:endParaRPr lang="da-DK"/>
          </a:p>
        </p:txBody>
      </p:sp>
    </p:spTree>
    <p:extLst>
      <p:ext uri="{BB962C8B-B14F-4D97-AF65-F5344CB8AC3E}">
        <p14:creationId xmlns:p14="http://schemas.microsoft.com/office/powerpoint/2010/main" val="3765663486"/>
      </p:ext>
    </p:extLst>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124</a:t>
            </a:fld>
            <a:endParaRPr lang="da-DK"/>
          </a:p>
        </p:txBody>
      </p:sp>
    </p:spTree>
    <p:extLst>
      <p:ext uri="{BB962C8B-B14F-4D97-AF65-F5344CB8AC3E}">
        <p14:creationId xmlns:p14="http://schemas.microsoft.com/office/powerpoint/2010/main" val="1921761632"/>
      </p:ext>
    </p:extLst>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125</a:t>
            </a:fld>
            <a:endParaRPr lang="da-DK"/>
          </a:p>
        </p:txBody>
      </p:sp>
    </p:spTree>
    <p:extLst>
      <p:ext uri="{BB962C8B-B14F-4D97-AF65-F5344CB8AC3E}">
        <p14:creationId xmlns:p14="http://schemas.microsoft.com/office/powerpoint/2010/main" val="4051302975"/>
      </p:ext>
    </p:extLst>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126</a:t>
            </a:fld>
            <a:endParaRPr lang="da-DK"/>
          </a:p>
        </p:txBody>
      </p:sp>
    </p:spTree>
    <p:extLst>
      <p:ext uri="{BB962C8B-B14F-4D97-AF65-F5344CB8AC3E}">
        <p14:creationId xmlns:p14="http://schemas.microsoft.com/office/powerpoint/2010/main" val="1335646739"/>
      </p:ext>
    </p:extLst>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127</a:t>
            </a:fld>
            <a:endParaRPr lang="da-DK"/>
          </a:p>
        </p:txBody>
      </p:sp>
    </p:spTree>
    <p:extLst>
      <p:ext uri="{BB962C8B-B14F-4D97-AF65-F5344CB8AC3E}">
        <p14:creationId xmlns:p14="http://schemas.microsoft.com/office/powerpoint/2010/main" val="834524580"/>
      </p:ext>
    </p:extLst>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128</a:t>
            </a:fld>
            <a:endParaRPr lang="da-DK"/>
          </a:p>
        </p:txBody>
      </p:sp>
    </p:spTree>
    <p:extLst>
      <p:ext uri="{BB962C8B-B14F-4D97-AF65-F5344CB8AC3E}">
        <p14:creationId xmlns:p14="http://schemas.microsoft.com/office/powerpoint/2010/main" val="609224295"/>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8</a:t>
            </a:fld>
            <a:endParaRPr lang="da-DK"/>
          </a:p>
        </p:txBody>
      </p:sp>
    </p:spTree>
    <p:extLst>
      <p:ext uri="{BB962C8B-B14F-4D97-AF65-F5344CB8AC3E}">
        <p14:creationId xmlns:p14="http://schemas.microsoft.com/office/powerpoint/2010/main" val="2697848962"/>
      </p:ext>
    </p:extLst>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129</a:t>
            </a:fld>
            <a:endParaRPr lang="da-DK"/>
          </a:p>
        </p:txBody>
      </p:sp>
    </p:spTree>
    <p:extLst>
      <p:ext uri="{BB962C8B-B14F-4D97-AF65-F5344CB8AC3E}">
        <p14:creationId xmlns:p14="http://schemas.microsoft.com/office/powerpoint/2010/main" val="2699968463"/>
      </p:ext>
    </p:extLst>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130</a:t>
            </a:fld>
            <a:endParaRPr lang="da-DK"/>
          </a:p>
        </p:txBody>
      </p:sp>
    </p:spTree>
    <p:extLst>
      <p:ext uri="{BB962C8B-B14F-4D97-AF65-F5344CB8AC3E}">
        <p14:creationId xmlns:p14="http://schemas.microsoft.com/office/powerpoint/2010/main" val="1729427141"/>
      </p:ext>
    </p:extLst>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131</a:t>
            </a:fld>
            <a:endParaRPr lang="da-DK"/>
          </a:p>
        </p:txBody>
      </p:sp>
    </p:spTree>
    <p:extLst>
      <p:ext uri="{BB962C8B-B14F-4D97-AF65-F5344CB8AC3E}">
        <p14:creationId xmlns:p14="http://schemas.microsoft.com/office/powerpoint/2010/main" val="2651390047"/>
      </p:ext>
    </p:extLst>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132</a:t>
            </a:fld>
            <a:endParaRPr lang="da-DK"/>
          </a:p>
        </p:txBody>
      </p:sp>
    </p:spTree>
    <p:extLst>
      <p:ext uri="{BB962C8B-B14F-4D97-AF65-F5344CB8AC3E}">
        <p14:creationId xmlns:p14="http://schemas.microsoft.com/office/powerpoint/2010/main" val="3766429449"/>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9</a:t>
            </a:fld>
            <a:endParaRPr lang="da-DK"/>
          </a:p>
        </p:txBody>
      </p:sp>
    </p:spTree>
    <p:extLst>
      <p:ext uri="{BB962C8B-B14F-4D97-AF65-F5344CB8AC3E}">
        <p14:creationId xmlns:p14="http://schemas.microsoft.com/office/powerpoint/2010/main" val="834744671"/>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10</a:t>
            </a:fld>
            <a:endParaRPr lang="da-DK"/>
          </a:p>
        </p:txBody>
      </p:sp>
    </p:spTree>
    <p:extLst>
      <p:ext uri="{BB962C8B-B14F-4D97-AF65-F5344CB8AC3E}">
        <p14:creationId xmlns:p14="http://schemas.microsoft.com/office/powerpoint/2010/main" val="1066774400"/>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30122F-26C3-412E-BD9C-8A567DADE761}" type="slidenum">
              <a:rPr lang="da-DK" smtClean="0"/>
              <a:t>11</a:t>
            </a:fld>
            <a:endParaRPr lang="da-DK"/>
          </a:p>
        </p:txBody>
      </p:sp>
    </p:spTree>
    <p:extLst>
      <p:ext uri="{BB962C8B-B14F-4D97-AF65-F5344CB8AC3E}">
        <p14:creationId xmlns:p14="http://schemas.microsoft.com/office/powerpoint/2010/main" val="3992292844"/>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23AB018B-F610-4028-B931-7F7D150240C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0846E694-A80D-4E11-B1AC-61F4AC07B34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3A46F4D-C958-4090-BB78-AB1EBAE7ECA7}"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07-10-2021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07-10-2021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07-10-2021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07-10-2021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07-10-2021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B39D7A6-70D4-451B-B415-D1BF3AAB1F01}"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07-10-2021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14-10-2021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14-10-2021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14-10-2021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14-10-2021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8C638BFC-15DF-4DEF-A8FC-3F0FCFC31D6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14-10-2021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14-10-2021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28-10-2021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28-10-2021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91858BE9-380F-43C1-8C37-2673A3617318}"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28-10-2021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28-10-2021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A4C01A40-A67D-4363-A8E8-BC39967AFAFD}"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28-10-2021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28-10-2021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28-10-2021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Allan UV">
    <p:spTree>
      <p:nvGrpSpPr>
        <p:cNvPr id="1" name=""/>
        <p:cNvGrpSpPr/>
        <p:nvPr/>
      </p:nvGrpSpPr>
      <p:grpSpPr>
        <a:xfrm>
          <a:off x="0" y="0"/>
          <a:ext cx="0" cy="0"/>
        </a:xfrm>
      </p:grpSpPr>
      <p:sp>
        <p:nvSpPr>
          <p:cNvPr id="2" name="Title 1"/>
          <p:cNvSpPr>
            <a:spLocks noGrp="1"/>
          </p:cNvSpPr>
          <p:nvPr>
            <p:ph type="title"/>
          </p:nvPr>
        </p:nvSpPr>
        <p:spPr>
          <a:xfrm>
            <a:off x="467544" y="274638"/>
            <a:ext cx="8424936" cy="706090"/>
          </a:xfrm>
        </p:spPr>
        <p:txBody>
          <a:bodyPr>
            <a:noAutofit/>
          </a:bodyPr>
          <a:lstStyle>
            <a:lvl1pPr>
              <a:defRPr sz="3600" b="1">
                <a:solidFill>
                  <a:schemeClr val="accent1">
                    <a:lumMod val="75000"/>
                  </a:schemeClr>
                </a:solidFill>
              </a:defRPr>
            </a:lvl1pPr>
          </a:lstStyle>
          <a:p>
            <a:r>
              <a:rPr lang="da-DK" err="1" smtClean="0"/>
              <a:t>Click to edit Master title style</a:t>
            </a:r>
            <a:endParaRPr lang="da-DK"/>
          </a:p>
        </p:txBody>
      </p:sp>
      <p:sp>
        <p:nvSpPr>
          <p:cNvPr id="3" name="Content Placeholder 2"/>
          <p:cNvSpPr>
            <a:spLocks noGrp="1"/>
          </p:cNvSpPr>
          <p:nvPr>
            <p:ph idx="1"/>
          </p:nvPr>
        </p:nvSpPr>
        <p:spPr>
          <a:xfrm>
            <a:off x="467544" y="1196752"/>
            <a:ext cx="8424936" cy="5544616"/>
          </a:xfrm>
        </p:spPr>
        <p:txBody>
          <a:bodyPr>
            <a:noAutofit/>
          </a:bodyPr>
          <a:lstStyle>
            <a:lvl1pPr marL="357188" indent="-357188">
              <a:buClr>
                <a:schemeClr val="tx2"/>
              </a:buClr>
              <a:buFont typeface="Arial" pitchFamily="34" charset="0"/>
              <a:buChar char="•"/>
              <a:defRPr sz="2200"/>
            </a:lvl1pPr>
            <a:lvl2pPr marL="720725" indent="-363538">
              <a:buClr>
                <a:schemeClr val="tx2"/>
              </a:buClr>
              <a:buFont typeface="Arial" pitchFamily="34" charset="0"/>
              <a:buChar char="–"/>
              <a:defRPr sz="2000"/>
            </a:lvl2pPr>
            <a:lvl3pPr marL="1073150" indent="-357188">
              <a:buClr>
                <a:schemeClr val="tx2"/>
              </a:buClr>
              <a:buFont typeface="Courier New" panose="02070309020205020404" pitchFamily="49" charset="0"/>
              <a:buChar char="o"/>
              <a:defRPr sz="1800"/>
            </a:lvl3pPr>
            <a:lvl4pPr marL="1431925" indent="-358775">
              <a:buClr>
                <a:schemeClr val="tx2"/>
              </a:buClr>
              <a:buFont typeface="Arial" pitchFamily="34" charset="0"/>
              <a:buChar char="•"/>
              <a:defRPr sz="1600"/>
            </a:lvl4pPr>
            <a:lvl5pPr marL="1789113" indent="-357188">
              <a:buClr>
                <a:schemeClr val="tx2"/>
              </a:buClr>
              <a:buFont typeface="Arial" pitchFamily="34" charset="0"/>
              <a:buChar char="•"/>
              <a:defRPr sz="1600"/>
            </a:lvl5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a:xfrm>
            <a:off x="251520" y="6453336"/>
            <a:ext cx="2133600" cy="293117"/>
          </a:xfrm>
        </p:spPr>
        <p:txBody>
          <a:bodyPr/>
          <a:lstStyle/>
          <a:p>
            <a:fld id="{5D19CE03-7F5B-4958-A83D-82FBD8425B28}"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a:xfrm>
            <a:off x="6732240" y="6453336"/>
            <a:ext cx="2133600" cy="293117"/>
          </a:xfrm>
        </p:spPr>
        <p:txBody>
          <a:bodyPr/>
          <a:lstStyle/>
          <a:p>
            <a:fld id="{2CD97C06-EC96-4259-9516-82894ECCBF7D}"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467482396"/>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da-DK" err="1"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err="1" smtClean="0"/>
              <a:t>Click to edit Master subtitle style</a:t>
            </a:r>
            <a:endParaRPr lang="da-DK"/>
          </a:p>
        </p:txBody>
      </p:sp>
      <p:sp>
        <p:nvSpPr>
          <p:cNvPr id="4" name="Date Placeholder 3"/>
          <p:cNvSpPr>
            <a:spLocks noGrp="1"/>
          </p:cNvSpPr>
          <p:nvPr>
            <p:ph type="dt" sz="half" idx="10"/>
          </p:nvPr>
        </p:nvSpPr>
        <p:spPr/>
        <p:txBody>
          <a:bodyPr/>
          <a:lstStyle/>
          <a:p>
            <a:fld id="{1A87024F-1769-407B-B96A-9A8C483F2D4D}"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782998387"/>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err="1"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err="1" smtClean="0"/>
              <a:t>Click to edit Master text styles</a:t>
            </a:r>
            <a:endParaRPr lang="da-DK" smtClean="0"/>
          </a:p>
        </p:txBody>
      </p:sp>
      <p:sp>
        <p:nvSpPr>
          <p:cNvPr id="4" name="Date Placeholder 3"/>
          <p:cNvSpPr>
            <a:spLocks noGrp="1"/>
          </p:cNvSpPr>
          <p:nvPr>
            <p:ph type="dt" sz="half" idx="10"/>
          </p:nvPr>
        </p:nvSpPr>
        <p:spPr/>
        <p:txBody>
          <a:bodyPr/>
          <a:lstStyle/>
          <a:p>
            <a:fld id="{A8E637EB-1A8F-478E-8F09-EA7CFEEDD101}"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312179507"/>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Date Placeholder 4"/>
          <p:cNvSpPr>
            <a:spLocks noGrp="1"/>
          </p:cNvSpPr>
          <p:nvPr>
            <p:ph type="dt" sz="half" idx="10"/>
          </p:nvPr>
        </p:nvSpPr>
        <p:spPr/>
        <p:txBody>
          <a:bodyPr/>
          <a:lstStyle/>
          <a:p>
            <a:fld id="{CC61051B-E0A6-42CA-8517-210D8FD5BCFD}" type="datetime1">
              <a:rPr lang="da-DK" smtClean="0">
                <a:solidFill>
                  <a:prstClr val="black">
                    <a:tint val="75000"/>
                  </a:prstClr>
                </a:solidFill>
              </a:rPr>
              <a:t>04-11-2021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3467154222"/>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AF752D74-CF4E-402C-91CD-645BC68BDC33}"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da-DK" err="1"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smtClean="0"/>
              <a:t>Click to edit Master text styles</a:t>
            </a:r>
            <a:endParaRPr lang="da-DK"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7" name="Date Placeholder 6"/>
          <p:cNvSpPr>
            <a:spLocks noGrp="1"/>
          </p:cNvSpPr>
          <p:nvPr>
            <p:ph type="dt" sz="half" idx="10"/>
          </p:nvPr>
        </p:nvSpPr>
        <p:spPr/>
        <p:txBody>
          <a:bodyPr/>
          <a:lstStyle/>
          <a:p>
            <a:fld id="{75E3021E-739B-49E9-9A13-54B798FC8950}" type="datetime1">
              <a:rPr lang="da-DK" smtClean="0">
                <a:solidFill>
                  <a:prstClr val="black">
                    <a:tint val="75000"/>
                  </a:prstClr>
                </a:solidFill>
              </a:rPr>
              <a:t>04-11-2021</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10979596"/>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Date Placeholder 2"/>
          <p:cNvSpPr>
            <a:spLocks noGrp="1"/>
          </p:cNvSpPr>
          <p:nvPr>
            <p:ph type="dt" sz="half" idx="10"/>
          </p:nvPr>
        </p:nvSpPr>
        <p:spPr/>
        <p:txBody>
          <a:bodyPr/>
          <a:lstStyle/>
          <a:p>
            <a:fld id="{858C6C2F-4DE4-49FA-9125-F3F443DE2F13}" type="datetime1">
              <a:rPr lang="da-DK" smtClean="0">
                <a:solidFill>
                  <a:prstClr val="black">
                    <a:tint val="75000"/>
                  </a:prstClr>
                </a:solidFill>
              </a:rPr>
              <a:t>04-11-2021</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900584429"/>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61693D95-EC69-4035-B4CC-53B0BB4B4E47}" type="datetime1">
              <a:rPr lang="da-DK" smtClean="0">
                <a:solidFill>
                  <a:prstClr val="black">
                    <a:tint val="75000"/>
                  </a:prstClr>
                </a:solidFill>
              </a:rPr>
              <a:t>04-11-2021</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65143973"/>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err="1"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07EE9CA3-E0F6-4AF4-898C-E5801BF8F406}" type="datetime1">
              <a:rPr lang="da-DK" smtClean="0">
                <a:solidFill>
                  <a:prstClr val="black">
                    <a:tint val="75000"/>
                  </a:prstClr>
                </a:solidFill>
              </a:rPr>
              <a:t>04-11-2021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882842835"/>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err="1"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err="1" smtClean="0"/>
              <a:t>Click to edit Master text styles</a:t>
            </a:r>
            <a:endParaRPr lang="da-DK" smtClean="0"/>
          </a:p>
        </p:txBody>
      </p:sp>
      <p:sp>
        <p:nvSpPr>
          <p:cNvPr id="5" name="Date Placeholder 4"/>
          <p:cNvSpPr>
            <a:spLocks noGrp="1"/>
          </p:cNvSpPr>
          <p:nvPr>
            <p:ph type="dt" sz="half" idx="10"/>
          </p:nvPr>
        </p:nvSpPr>
        <p:spPr/>
        <p:txBody>
          <a:bodyPr/>
          <a:lstStyle/>
          <a:p>
            <a:fld id="{B727CF84-F23E-4C8F-B3E5-433B89DC67CF}" type="datetime1">
              <a:rPr lang="da-DK" smtClean="0">
                <a:solidFill>
                  <a:prstClr val="black">
                    <a:tint val="75000"/>
                  </a:prstClr>
                </a:solidFill>
              </a:rPr>
              <a:t>04-11-2021</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643520257"/>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da-DK" err="1"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C25FBDD-E51E-42B8-BD72-6D243A0B5E43}"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2052638146"/>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da-DK" err="1"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10"/>
          </p:nvPr>
        </p:nvSpPr>
        <p:spPr/>
        <p:txBody>
          <a:bodyPr/>
          <a:lstStyle/>
          <a:p>
            <a:fld id="{58E97DE9-C5AB-4710-BB11-1CE08CC28B36}"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379280289"/>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5E15EE7F-6E52-4E04-A563-E7447616CF7B}"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7F4FF7C2-8B26-444F-AD77-C2B3070C3213}"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606E0135-CEC7-46F5-A178-C6087E485266}"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07-10-2021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660"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14-10-2021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28-10-2021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err="1"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err="1" smtClean="0"/>
              <a:t>Click to edit Master text styles</a:t>
            </a:r>
            <a:endParaRPr lang="da-DK" smtClean="0"/>
          </a:p>
          <a:p>
            <a:pPr lvl="1"/>
            <a:r>
              <a:rPr lang="da-DK" smtClean="0"/>
              <a:t>Second level</a:t>
            </a:r>
            <a:endParaRPr lang="da-DK" smtClean="0"/>
          </a:p>
          <a:p>
            <a:pPr lvl="2"/>
            <a:r>
              <a:rPr lang="da-DK" smtClean="0"/>
              <a:t>Third level</a:t>
            </a:r>
            <a:endParaRPr lang="da-DK" smtClean="0"/>
          </a:p>
          <a:p>
            <a:pPr lvl="3"/>
            <a:r>
              <a:rPr lang="da-DK" err="1" smtClean="0"/>
              <a:t>Fourth level</a:t>
            </a:r>
            <a:endParaRPr lang="da-DK" smtClean="0"/>
          </a:p>
          <a:p>
            <a:pPr lvl="4"/>
            <a:r>
              <a:rPr lang="da-DK"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da-DK"/>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1186D-C66F-4CB0-AF79-FCE039AB489E}" type="datetime1">
              <a:rPr lang="da-DK" smtClean="0">
                <a:solidFill>
                  <a:prstClr val="black">
                    <a:tint val="75000"/>
                  </a:prstClr>
                </a:solidFill>
              </a:rPr>
              <a:t>04-11-2021</a:t>
            </a:fld>
            <a:endParaRPr lang="da-DK">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840F70-2A0F-4605-BD2E-95415B8D9C50}" type="slidenum">
              <a:rPr lang="da-DK" smtClean="0">
                <a:solidFill>
                  <a:prstClr val="black">
                    <a:tint val="75000"/>
                  </a:prstClr>
                </a:solidFill>
              </a:rPr>
              <a:t>‹#›</a:t>
            </a:fld>
            <a:endParaRPr lang="da-DK">
              <a:solidFill>
                <a:prstClr val="black">
                  <a:tint val="75000"/>
                </a:prstClr>
              </a:solidFill>
            </a:endParaRPr>
          </a:p>
        </p:txBody>
      </p:sp>
    </p:spTree>
    <p:extLst>
      <p:ext uri="{BB962C8B-B14F-4D97-AF65-F5344CB8AC3E}">
        <p14:creationId xmlns:p14="http://schemas.microsoft.com/office/powerpoint/2010/main" val="14427570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ransition/>
  <p:timing/>
  <p:hf hdr="0" ftr="0" dt="0"/>
  <p:txStyles>
    <p:titleStyle>
      <a:lvl1pPr algn="ctr" defTabSz="914400" rtl="0" eaLnBrk="1" latinLnBrk="0" hangingPunct="1">
        <a:spcBef>
          <a:spcPct val="0"/>
        </a:spcBef>
        <a:buNone/>
        <a:defRPr sz="3600" kern="1200">
          <a:solidFill>
            <a:schemeClr val="tx2"/>
          </a:solidFill>
          <a:latin typeface="+mj-lt"/>
          <a:ea typeface="+mj-ea"/>
          <a:cs typeface="+mj-cs"/>
        </a:defRPr>
      </a:lvl1pPr>
    </p:titleStyle>
    <p:bodyStyle>
      <a:lvl1pPr marL="457200" indent="-457200" algn="l" defTabSz="914400" rtl="0" eaLnBrk="1" latinLnBrk="0" hangingPunct="1">
        <a:spcBef>
          <a:spcPct val="20000"/>
        </a:spcBef>
        <a:buClr>
          <a:schemeClr val="tx2"/>
        </a:buClr>
        <a:buFont typeface="+mj-lt"/>
        <a:buAutoNum type="arabicPeriod"/>
        <a:defRPr sz="22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8.xml" /><Relationship Id="rId3" Type="http://schemas.openxmlformats.org/officeDocument/2006/relationships/image" Target="../media/image15.gif" /><Relationship Id="rId4" Type="http://schemas.openxmlformats.org/officeDocument/2006/relationships/image" Target="../media/image16.jpe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50.png" /><Relationship Id="rId3" Type="http://schemas.openxmlformats.org/officeDocument/2006/relationships/image" Target="../media/image151.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52.png" /><Relationship Id="rId3" Type="http://schemas.openxmlformats.org/officeDocument/2006/relationships/image" Target="../media/image153.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54.png" /><Relationship Id="rId3" Type="http://schemas.openxmlformats.org/officeDocument/2006/relationships/image" Target="../media/image152.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55.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56.png" /><Relationship Id="rId3" Type="http://schemas.openxmlformats.org/officeDocument/2006/relationships/image" Target="../media/image157.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58.png" /><Relationship Id="rId3" Type="http://schemas.openxmlformats.org/officeDocument/2006/relationships/image" Target="../media/image152.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59.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30.png" /><Relationship Id="rId3" Type="http://schemas.openxmlformats.org/officeDocument/2006/relationships/image" Target="../media/image131.png" /><Relationship Id="rId4" Type="http://schemas.openxmlformats.org/officeDocument/2006/relationships/image" Target="../media/image160.png" /><Relationship Id="rId5" Type="http://schemas.openxmlformats.org/officeDocument/2006/relationships/image" Target="../media/image129.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61.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62.png" /><Relationship Id="rId3" Type="http://schemas.openxmlformats.org/officeDocument/2006/relationships/image" Target="../media/image163.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9.xml" /><Relationship Id="rId3" Type="http://schemas.openxmlformats.org/officeDocument/2006/relationships/image" Target="../media/image17.pn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46.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47.xml" /><Relationship Id="rId3" Type="http://schemas.openxmlformats.org/officeDocument/2006/relationships/image" Target="../media/image164.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65.png" /><Relationship Id="rId3" Type="http://schemas.openxmlformats.org/officeDocument/2006/relationships/image" Target="../media/image166.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48.xml" /><Relationship Id="rId3" Type="http://schemas.openxmlformats.org/officeDocument/2006/relationships/image" Target="../media/image167.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49.xml" /><Relationship Id="rId3" Type="http://schemas.openxmlformats.org/officeDocument/2006/relationships/image" Target="../media/image168.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0.xml" /><Relationship Id="rId3" Type="http://schemas.openxmlformats.org/officeDocument/2006/relationships/image" Target="../media/image169.png" /><Relationship Id="rId4" Type="http://schemas.openxmlformats.org/officeDocument/2006/relationships/image" Target="../media/image167.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1.xml" /><Relationship Id="rId3" Type="http://schemas.openxmlformats.org/officeDocument/2006/relationships/image" Target="../media/image170.png" /><Relationship Id="rId4" Type="http://schemas.openxmlformats.org/officeDocument/2006/relationships/image" Target="../media/image171.jpe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2.xml" /><Relationship Id="rId3" Type="http://schemas.openxmlformats.org/officeDocument/2006/relationships/image" Target="../media/image172.png" /><Relationship Id="rId4" Type="http://schemas.openxmlformats.org/officeDocument/2006/relationships/image" Target="../media/image171.jpe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3.xml" /><Relationship Id="rId3" Type="http://schemas.openxmlformats.org/officeDocument/2006/relationships/image" Target="../media/image173.png" /><Relationship Id="rId4" Type="http://schemas.openxmlformats.org/officeDocument/2006/relationships/image" Target="../media/image36.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74.png" /><Relationship Id="rId3" Type="http://schemas.openxmlformats.org/officeDocument/2006/relationships/image" Target="../media/image175.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8.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76.png" /><Relationship Id="rId3" Type="http://schemas.openxmlformats.org/officeDocument/2006/relationships/image" Target="../media/image175.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77.png" /><Relationship Id="rId3" Type="http://schemas.openxmlformats.org/officeDocument/2006/relationships/image" Target="../media/image178.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178.png" /><Relationship Id="rId3" Type="http://schemas.openxmlformats.org/officeDocument/2006/relationships/image" Target="../media/image179.png" /><Relationship Id="rId4" Type="http://schemas.openxmlformats.org/officeDocument/2006/relationships/image" Target="../media/image180.emf"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4.xml" /><Relationship Id="rId3" Type="http://schemas.openxmlformats.org/officeDocument/2006/relationships/image" Target="../media/image181.png" /><Relationship Id="rId4" Type="http://schemas.openxmlformats.org/officeDocument/2006/relationships/image" Target="../media/image182.emf"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5.xml" /><Relationship Id="rId3" Type="http://schemas.openxmlformats.org/officeDocument/2006/relationships/image" Target="../media/image183.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6.xml" /><Relationship Id="rId3" Type="http://schemas.openxmlformats.org/officeDocument/2006/relationships/image" Target="../media/image184.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7.xml" /><Relationship Id="rId3" Type="http://schemas.openxmlformats.org/officeDocument/2006/relationships/image" Target="../media/image185.png" /><Relationship Id="rId4" Type="http://schemas.openxmlformats.org/officeDocument/2006/relationships/image" Target="../media/image182.emf"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8.xml" /><Relationship Id="rId3" Type="http://schemas.openxmlformats.org/officeDocument/2006/relationships/image" Target="../media/image186.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59.xml" /><Relationship Id="rId3" Type="http://schemas.openxmlformats.org/officeDocument/2006/relationships/image" Target="../media/image187.png" /><Relationship Id="rId4" Type="http://schemas.openxmlformats.org/officeDocument/2006/relationships/image" Target="../media/image188.pn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60.xml" /><Relationship Id="rId3" Type="http://schemas.openxmlformats.org/officeDocument/2006/relationships/image" Target="../media/image189.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9.png" /><Relationship Id="rId3" Type="http://schemas.openxmlformats.org/officeDocument/2006/relationships/image" Target="../media/image20.png" /><Relationship Id="rId4" Type="http://schemas.openxmlformats.org/officeDocument/2006/relationships/image" Target="../media/image21.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61.xml" /><Relationship Id="rId3" Type="http://schemas.openxmlformats.org/officeDocument/2006/relationships/image" Target="../media/image190.jpeg" /><Relationship Id="rId4" Type="http://schemas.openxmlformats.org/officeDocument/2006/relationships/image" Target="../media/image188.png" /><Relationship Id="rId5" Type="http://schemas.openxmlformats.org/officeDocument/2006/relationships/image" Target="../media/image191.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62.xml" /><Relationship Id="rId3" Type="http://schemas.openxmlformats.org/officeDocument/2006/relationships/image" Target="../media/image192.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63.xml" /><Relationship Id="rId3" Type="http://schemas.openxmlformats.org/officeDocument/2006/relationships/image" Target="../media/image191.png" /><Relationship Id="rId4" Type="http://schemas.openxmlformats.org/officeDocument/2006/relationships/image" Target="../media/image193.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2.png" /><Relationship Id="rId3" Type="http://schemas.openxmlformats.org/officeDocument/2006/relationships/image" Target="../media/image23.png" /><Relationship Id="rId4" Type="http://schemas.openxmlformats.org/officeDocument/2006/relationships/image" Target="../media/image24.png" /><Relationship Id="rId5" Type="http://schemas.openxmlformats.org/officeDocument/2006/relationships/image" Target="../media/image25.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0.xml" /><Relationship Id="rId3" Type="http://schemas.openxmlformats.org/officeDocument/2006/relationships/image" Target="../media/image26.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1.xml" /><Relationship Id="rId3" Type="http://schemas.openxmlformats.org/officeDocument/2006/relationships/image" Target="../media/image27.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2.xml" /><Relationship Id="rId3" Type="http://schemas.openxmlformats.org/officeDocument/2006/relationships/image" Target="../media/image28.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3.xml" /><Relationship Id="rId3" Type="http://schemas.openxmlformats.org/officeDocument/2006/relationships/image" Target="../media/image29.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0.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1.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2.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4.xml" /><Relationship Id="rId3" Type="http://schemas.openxmlformats.org/officeDocument/2006/relationships/image" Target="../media/image33.png" /><Relationship Id="rId4" Type="http://schemas.openxmlformats.org/officeDocument/2006/relationships/image" Target="../media/image34.png" /><Relationship Id="rId5" Type="http://schemas.openxmlformats.org/officeDocument/2006/relationships/image" Target="../media/image35.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5.xml" /><Relationship Id="rId3" Type="http://schemas.openxmlformats.org/officeDocument/2006/relationships/image" Target="../media/image36.png" /><Relationship Id="rId4" Type="http://schemas.openxmlformats.org/officeDocument/2006/relationships/image" Target="../media/image33.png" /><Relationship Id="rId5" Type="http://schemas.openxmlformats.org/officeDocument/2006/relationships/image" Target="../media/image37.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8.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9.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6.xml" /><Relationship Id="rId3" Type="http://schemas.openxmlformats.org/officeDocument/2006/relationships/image" Target="../media/image40.png" /><Relationship Id="rId4" Type="http://schemas.openxmlformats.org/officeDocument/2006/relationships/image" Target="../media/image41.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42.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7.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8.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xml" /><Relationship Id="rId3" Type="http://schemas.openxmlformats.org/officeDocument/2006/relationships/image" Target="../media/image1.png" /><Relationship Id="rId4" Type="http://schemas.openxmlformats.org/officeDocument/2006/relationships/image" Target="../media/image2.jpeg" /><Relationship Id="rId5" Type="http://schemas.openxmlformats.org/officeDocument/2006/relationships/image" Target="../media/image3.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19.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0.xml" /><Relationship Id="rId3" Type="http://schemas.openxmlformats.org/officeDocument/2006/relationships/image" Target="../media/image7.png" /><Relationship Id="rId4" Type="http://schemas.openxmlformats.org/officeDocument/2006/relationships/image" Target="../media/image8.png" /><Relationship Id="rId5" Type="http://schemas.openxmlformats.org/officeDocument/2006/relationships/image" Target="../media/image9.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43.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1.xml" /><Relationship Id="rId3" Type="http://schemas.openxmlformats.org/officeDocument/2006/relationships/image" Target="../media/image44.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2.xml" /><Relationship Id="rId3" Type="http://schemas.openxmlformats.org/officeDocument/2006/relationships/image" Target="../media/image45.png" /><Relationship Id="rId4" Type="http://schemas.openxmlformats.org/officeDocument/2006/relationships/image" Target="../media/image46.png" /><Relationship Id="rId5" Type="http://schemas.openxmlformats.org/officeDocument/2006/relationships/image" Target="../media/image47.png" /><Relationship Id="rId6" Type="http://schemas.openxmlformats.org/officeDocument/2006/relationships/image" Target="../media/image48.png" /><Relationship Id="rId7" Type="http://schemas.openxmlformats.org/officeDocument/2006/relationships/image" Target="../media/image49.png" /><Relationship Id="rId8" Type="http://schemas.openxmlformats.org/officeDocument/2006/relationships/image" Target="../media/image50.jpeg" /><Relationship Id="rId9" Type="http://schemas.openxmlformats.org/officeDocument/2006/relationships/image" Target="../media/image51.jpe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3.xml" /><Relationship Id="rId3" Type="http://schemas.openxmlformats.org/officeDocument/2006/relationships/image" Target="../media/image52.png" /><Relationship Id="rId4" Type="http://schemas.openxmlformats.org/officeDocument/2006/relationships/image" Target="../media/image53.png" /><Relationship Id="rId5" Type="http://schemas.openxmlformats.org/officeDocument/2006/relationships/image" Target="../media/image54.png" /><Relationship Id="rId6" Type="http://schemas.openxmlformats.org/officeDocument/2006/relationships/image" Target="../media/image55.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4.xml" /><Relationship Id="rId3" Type="http://schemas.openxmlformats.org/officeDocument/2006/relationships/image" Target="../media/image56.png" /><Relationship Id="rId4" Type="http://schemas.openxmlformats.org/officeDocument/2006/relationships/image" Target="../media/image57.png" /><Relationship Id="rId5" Type="http://schemas.openxmlformats.org/officeDocument/2006/relationships/image" Target="../media/image18.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58.png" /><Relationship Id="rId3" Type="http://schemas.openxmlformats.org/officeDocument/2006/relationships/image" Target="../media/image59.png" /><Relationship Id="rId4" Type="http://schemas.openxmlformats.org/officeDocument/2006/relationships/image" Target="../media/image60.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61.png" /><Relationship Id="rId3" Type="http://schemas.openxmlformats.org/officeDocument/2006/relationships/image" Target="../media/image62.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63.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4.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64.png" /><Relationship Id="rId3" Type="http://schemas.openxmlformats.org/officeDocument/2006/relationships/image" Target="../media/image65.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58.png" /><Relationship Id="rId3" Type="http://schemas.openxmlformats.org/officeDocument/2006/relationships/image" Target="../media/image66.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5.xml" /><Relationship Id="rId3" Type="http://schemas.openxmlformats.org/officeDocument/2006/relationships/image" Target="../media/image67.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6.xml" /><Relationship Id="rId3" Type="http://schemas.openxmlformats.org/officeDocument/2006/relationships/image" Target="../media/image68.png" /><Relationship Id="rId4" Type="http://schemas.openxmlformats.org/officeDocument/2006/relationships/image" Target="../media/image69.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7.xml" /><Relationship Id="rId3" Type="http://schemas.openxmlformats.org/officeDocument/2006/relationships/image" Target="../media/image70.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71.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8.xml" /><Relationship Id="rId3" Type="http://schemas.openxmlformats.org/officeDocument/2006/relationships/image" Target="../media/image72.png" /><Relationship Id="rId4" Type="http://schemas.openxmlformats.org/officeDocument/2006/relationships/image" Target="../media/image73.png" /><Relationship Id="rId5" Type="http://schemas.openxmlformats.org/officeDocument/2006/relationships/image" Target="../media/image74.png" /><Relationship Id="rId6" Type="http://schemas.openxmlformats.org/officeDocument/2006/relationships/image" Target="../media/image75.png" /><Relationship Id="rId7" Type="http://schemas.openxmlformats.org/officeDocument/2006/relationships/image" Target="../media/image76.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77.png" /><Relationship Id="rId3" Type="http://schemas.openxmlformats.org/officeDocument/2006/relationships/image" Target="../media/image78.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9.xml" /><Relationship Id="rId3" Type="http://schemas.openxmlformats.org/officeDocument/2006/relationships/image" Target="../media/image79.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0.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 Id="rId3" Type="http://schemas.openxmlformats.org/officeDocument/2006/relationships/image" Target="../media/image6.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1.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2.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3.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30.xml" /><Relationship Id="rId3" Type="http://schemas.openxmlformats.org/officeDocument/2006/relationships/image" Target="../media/image84.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31.xml" /><Relationship Id="rId3" Type="http://schemas.openxmlformats.org/officeDocument/2006/relationships/image" Target="../media/image85.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2.xml" /><Relationship Id="rId3" Type="http://schemas.openxmlformats.org/officeDocument/2006/relationships/image" Target="../media/image86.png" /><Relationship Id="rId4" Type="http://schemas.openxmlformats.org/officeDocument/2006/relationships/image" Target="../media/image87.png" /><Relationship Id="rId5" Type="http://schemas.openxmlformats.org/officeDocument/2006/relationships/image" Target="../media/image88.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3.xml" /><Relationship Id="rId3" Type="http://schemas.openxmlformats.org/officeDocument/2006/relationships/image" Target="../media/image89.png" /><Relationship Id="rId4" Type="http://schemas.openxmlformats.org/officeDocument/2006/relationships/image" Target="../media/image90.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4.xml" /><Relationship Id="rId3" Type="http://schemas.openxmlformats.org/officeDocument/2006/relationships/image" Target="../media/image91.png" /><Relationship Id="rId4" Type="http://schemas.openxmlformats.org/officeDocument/2006/relationships/image" Target="../media/image92.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93.png" /><Relationship Id="rId3" Type="http://schemas.openxmlformats.org/officeDocument/2006/relationships/image" Target="../media/image94.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95.png" /><Relationship Id="rId3" Type="http://schemas.openxmlformats.org/officeDocument/2006/relationships/image" Target="../media/image96.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4.xml" /><Relationship Id="rId3" Type="http://schemas.openxmlformats.org/officeDocument/2006/relationships/image" Target="../media/image7.png" /><Relationship Id="rId4" Type="http://schemas.openxmlformats.org/officeDocument/2006/relationships/image" Target="../media/image8.png" /><Relationship Id="rId5" Type="http://schemas.openxmlformats.org/officeDocument/2006/relationships/image" Target="../media/image9.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97.png" /><Relationship Id="rId3" Type="http://schemas.openxmlformats.org/officeDocument/2006/relationships/image" Target="../media/image98.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35.xml" /><Relationship Id="rId3" Type="http://schemas.openxmlformats.org/officeDocument/2006/relationships/image" Target="../media/image99.png" /><Relationship Id="rId4" Type="http://schemas.openxmlformats.org/officeDocument/2006/relationships/image" Target="../media/image100.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36.xml" /><Relationship Id="rId3" Type="http://schemas.openxmlformats.org/officeDocument/2006/relationships/image" Target="../media/image101.png" /><Relationship Id="rId4" Type="http://schemas.openxmlformats.org/officeDocument/2006/relationships/image" Target="../media/image102.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37.xml" /><Relationship Id="rId3" Type="http://schemas.openxmlformats.org/officeDocument/2006/relationships/image" Target="../media/image103.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38.xml" /><Relationship Id="rId3" Type="http://schemas.openxmlformats.org/officeDocument/2006/relationships/image" Target="../media/image104.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39.xml" /><Relationship Id="rId3" Type="http://schemas.openxmlformats.org/officeDocument/2006/relationships/image" Target="../media/image105.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06.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07.png" /><Relationship Id="rId3" Type="http://schemas.openxmlformats.org/officeDocument/2006/relationships/image" Target="../media/image108.png" /><Relationship Id="rId4" Type="http://schemas.openxmlformats.org/officeDocument/2006/relationships/image" Target="../media/image109.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40.xml" /><Relationship Id="rId3" Type="http://schemas.openxmlformats.org/officeDocument/2006/relationships/image" Target="../media/image107.png" /><Relationship Id="rId4" Type="http://schemas.openxmlformats.org/officeDocument/2006/relationships/image" Target="../media/image110.png" /><Relationship Id="rId5" Type="http://schemas.openxmlformats.org/officeDocument/2006/relationships/image" Target="../media/image111.png" /><Relationship Id="rId6" Type="http://schemas.openxmlformats.org/officeDocument/2006/relationships/image" Target="../media/image112.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41.xml" /><Relationship Id="rId3" Type="http://schemas.openxmlformats.org/officeDocument/2006/relationships/image" Target="../media/image113.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5.xml" /><Relationship Id="rId3" Type="http://schemas.openxmlformats.org/officeDocument/2006/relationships/image" Target="../media/image10.pn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14.png" /><Relationship Id="rId3" Type="http://schemas.openxmlformats.org/officeDocument/2006/relationships/image" Target="../media/image115.png" /><Relationship Id="rId4" Type="http://schemas.openxmlformats.org/officeDocument/2006/relationships/image" Target="../media/image116.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42.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17.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34.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34.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34.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18.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19.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20.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21.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6.xml" /><Relationship Id="rId3" Type="http://schemas.openxmlformats.org/officeDocument/2006/relationships/image" Target="../media/image11.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22.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23.png" /><Relationship Id="rId3" Type="http://schemas.openxmlformats.org/officeDocument/2006/relationships/image" Target="../media/image124.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25.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26.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27.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28.png" /><Relationship Id="rId3" Type="http://schemas.openxmlformats.org/officeDocument/2006/relationships/image" Target="../media/image129.png" /><Relationship Id="rId4" Type="http://schemas.openxmlformats.org/officeDocument/2006/relationships/image" Target="../media/image130.png" /><Relationship Id="rId5" Type="http://schemas.openxmlformats.org/officeDocument/2006/relationships/image" Target="../media/image131.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32.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33.png" /><Relationship Id="rId3" Type="http://schemas.openxmlformats.org/officeDocument/2006/relationships/image" Target="../media/image134.png" /><Relationship Id="rId4" Type="http://schemas.openxmlformats.org/officeDocument/2006/relationships/image" Target="../media/image135.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36.png" /><Relationship Id="rId3" Type="http://schemas.openxmlformats.org/officeDocument/2006/relationships/image" Target="../media/image133.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37.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7.xml" /><Relationship Id="rId3" Type="http://schemas.openxmlformats.org/officeDocument/2006/relationships/image" Target="../media/image12.png" /><Relationship Id="rId4" Type="http://schemas.openxmlformats.org/officeDocument/2006/relationships/image" Target="../media/image13.jpeg" /><Relationship Id="rId5" Type="http://schemas.openxmlformats.org/officeDocument/2006/relationships/image" Target="../media/image14.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38.png" /><Relationship Id="rId3" Type="http://schemas.openxmlformats.org/officeDocument/2006/relationships/image" Target="../media/image139.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3.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40.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41.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42.png" /><Relationship Id="rId3" Type="http://schemas.openxmlformats.org/officeDocument/2006/relationships/image" Target="../media/image143.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notesSlide" Target="../notesSlides/notesSlide44.xml" /><Relationship Id="rId3" Type="http://schemas.openxmlformats.org/officeDocument/2006/relationships/image" Target="../media/image144.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notesSlide" Target="../notesSlides/notesSlide45.xml" /><Relationship Id="rId3" Type="http://schemas.openxmlformats.org/officeDocument/2006/relationships/image" Target="../media/image145.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46.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47.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48.png" /><Relationship Id="rId3" Type="http://schemas.openxmlformats.org/officeDocument/2006/relationships/image" Target="../media/image149.jpe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6. </a:t>
            </a:r>
            <a:br>
              <a:rPr lang="da-DK" smtClean="0">
                <a:solidFill>
                  <a:schemeClr val="tx1"/>
                </a:solidFill>
              </a:rPr>
            </a:br>
            <a:r>
              <a:rPr lang="da-DK" smtClean="0">
                <a:solidFill>
                  <a:schemeClr val="tx1"/>
                </a:solidFill>
              </a:rPr>
              <a:t>Stikprøver og deres fordelinger</a:t>
            </a:r>
            <a:br>
              <a:rPr lang="da-DK" smtClean="0"/>
            </a:br>
            <a:r>
              <a:rPr lang="da-DK" sz="1000" smtClean="0"/>
              <a:t> </a:t>
            </a:r>
            <a:br>
              <a:rPr lang="da-DK" smtClean="0"/>
            </a:br>
            <a:r>
              <a:rPr lang="da-DK" sz="2400">
                <a:solidFill>
                  <a:prstClr val="black"/>
                </a:solidFill>
              </a:rPr>
              <a:t>(afsnit </a:t>
            </a:r>
            <a:r>
              <a:rPr lang="da-DK" sz="2400" smtClean="0">
                <a:solidFill>
                  <a:prstClr val="black"/>
                </a:solidFill>
              </a:rPr>
              <a:t>6.1-6.4)</a:t>
            </a: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1</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z="3200" smtClean="0"/>
              <a:t>Stikprøvefordeling for middelværdi af stikprøver</a:t>
            </a:r>
            <a:endParaRPr lang="da-DK" sz="3200"/>
          </a:p>
        </p:txBody>
      </p:sp>
      <p:sp>
        <p:nvSpPr>
          <p:cNvPr id="3" name="Content Placeholder 2"/>
          <p:cNvSpPr>
            <a:spLocks noGrp="1"/>
          </p:cNvSpPr>
          <p:nvPr>
            <p:ph idx="1"/>
          </p:nvPr>
        </p:nvSpPr>
        <p:spPr>
          <a:xfrm>
            <a:off x="179512" y="1052736"/>
            <a:ext cx="8856986" cy="5688632"/>
          </a:xfrm>
        </p:spPr>
        <p:txBody>
          <a:bodyPr/>
          <a:lstStyle/>
          <a:p>
            <a:r>
              <a:rPr lang="da-DK" sz="2000" smtClean="0"/>
              <a:t>Fordelingen af stikprøvemiddelværdien afhænger af stikprøvestørrelsen (her N):</a:t>
            </a:r>
            <a:br>
              <a:rPr lang="da-DK" sz="2000" smtClean="0"/>
            </a:br>
            <a:br>
              <a:rPr lang="da-DK" sz="2000" smtClean="0"/>
            </a:br>
            <a:br>
              <a:rPr lang="da-DK" sz="2000" smtClean="0"/>
            </a:br>
            <a:br>
              <a:rPr lang="da-DK" sz="2000" smtClean="0"/>
            </a:br>
            <a:br>
              <a:rPr lang="da-DK" sz="2000" smtClean="0"/>
            </a:br>
            <a:br>
              <a:rPr lang="da-DK" sz="2000" smtClean="0"/>
            </a:br>
            <a:br>
              <a:rPr lang="da-DK" sz="2000" smtClean="0"/>
            </a:br>
            <a:endParaRPr lang="da-DK" sz="2000" smtClean="0"/>
          </a:p>
          <a:p>
            <a:r>
              <a:rPr lang="da-DK" sz="2000" smtClean="0"/>
              <a:t>Uanset </a:t>
            </a:r>
            <a:r>
              <a:rPr lang="da-DK" sz="2000" smtClean="0">
                <a:solidFill>
                  <a:schemeClr val="tx2"/>
                </a:solidFill>
              </a:rPr>
              <a:t>populations-</a:t>
            </a:r>
            <a:br>
              <a:rPr lang="da-DK" sz="2000" smtClean="0">
                <a:solidFill>
                  <a:schemeClr val="tx2"/>
                </a:solidFill>
              </a:rPr>
            </a:br>
            <a:r>
              <a:rPr lang="da-DK" sz="2000" smtClean="0">
                <a:solidFill>
                  <a:schemeClr val="tx2"/>
                </a:solidFill>
              </a:rPr>
              <a:t>fordelingen</a:t>
            </a:r>
            <a:r>
              <a:rPr lang="da-DK" sz="2000"/>
              <a:t> </a:t>
            </a:r>
            <a:r>
              <a:rPr lang="da-DK" sz="2000" smtClean="0"/>
              <a:t>kommer </a:t>
            </a:r>
            <a:r>
              <a:rPr lang="da-DK" sz="2000" smtClean="0">
                <a:solidFill>
                  <a:schemeClr val="tx2"/>
                </a:solidFill>
              </a:rPr>
              <a:t>stik-</a:t>
            </a:r>
            <a:br>
              <a:rPr lang="da-DK" sz="2000" smtClean="0">
                <a:solidFill>
                  <a:schemeClr val="tx2"/>
                </a:solidFill>
              </a:rPr>
            </a:br>
            <a:r>
              <a:rPr lang="da-DK" sz="2000" smtClean="0">
                <a:solidFill>
                  <a:schemeClr val="tx2"/>
                </a:solidFill>
              </a:rPr>
              <a:t>prøvefordelingen</a:t>
            </a:r>
            <a:r>
              <a:rPr lang="da-DK" sz="2000" smtClean="0"/>
              <a:t> til at </a:t>
            </a:r>
            <a:br>
              <a:rPr lang="da-DK" sz="2000" smtClean="0"/>
            </a:br>
            <a:r>
              <a:rPr lang="da-DK" sz="2000" smtClean="0"/>
              <a:t>ligne </a:t>
            </a:r>
            <a:r>
              <a:rPr lang="da-DK" sz="2000" smtClean="0">
                <a:solidFill>
                  <a:schemeClr val="tx2"/>
                </a:solidFill>
              </a:rPr>
              <a:t>normalfordelingen</a:t>
            </a:r>
            <a:r>
              <a:rPr lang="da-DK" sz="2000" smtClean="0"/>
              <a:t>, </a:t>
            </a:r>
            <a:br>
              <a:rPr lang="da-DK" sz="2000" smtClean="0"/>
            </a:br>
            <a:r>
              <a:rPr lang="da-DK" sz="2000" smtClean="0"/>
              <a:t>når stikprøvestørrelsen </a:t>
            </a:r>
            <a:br>
              <a:rPr lang="da-DK" sz="2000" smtClean="0"/>
            </a:br>
            <a:r>
              <a:rPr lang="da-DK" sz="2000" smtClean="0"/>
              <a:t>(</a:t>
            </a:r>
            <a:r>
              <a:rPr lang="da-DK" sz="2000"/>
              <a:t>her </a:t>
            </a:r>
            <a:r>
              <a:rPr lang="da-DK" sz="2000" i="1"/>
              <a:t>n</a:t>
            </a:r>
            <a:r>
              <a:rPr lang="da-DK" sz="2000" smtClean="0"/>
              <a:t>) er tilpas stor:</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10</a:t>
            </a:fld>
            <a:endParaRPr lang="da-DK"/>
          </a:p>
        </p:txBody>
      </p:sp>
      <p:pic>
        <p:nvPicPr>
          <p:cNvPr id="8194" name="Picture 2" descr="http://davidmlane.com/hyperstat/pictures/sampling_dist3.GIF"/>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1600" y="1484784"/>
            <a:ext cx="2133600" cy="21050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tatwiki.ucdavis.edu/@api/deki/files/98/17fa70bfc1cbbc6d6476b9f45c9e9d07.jpg?size=bestfit&amp;width=800&amp;height=468&amp;revision=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58732" y="3284984"/>
            <a:ext cx="5777766" cy="33843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11560" y="5589240"/>
            <a:ext cx="2493640" cy="1064592"/>
          </a:xfrm>
          <a:prstGeom prst="rect">
            <a:avLst/>
          </a:prstGeom>
          <a:solidFill>
            <a:srgbClr val="FFFFCC"/>
          </a:solidFill>
          <a:ln w="9525">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mtClean="0">
                <a:solidFill>
                  <a:schemeClr val="tx1"/>
                </a:solidFill>
              </a:rPr>
              <a:t>Dette fænomen kaldes Den Centrale Grænseværdi-sætning.</a:t>
            </a:r>
            <a:endParaRPr lang="da-DK">
              <a:solidFill>
                <a:schemeClr val="tx1"/>
              </a:solidFill>
            </a:endParaRPr>
          </a:p>
        </p:txBody>
      </p:sp>
    </p:spTree>
    <p:extLst>
      <p:ext uri="{BB962C8B-B14F-4D97-AF65-F5344CB8AC3E}">
        <p14:creationId xmlns:p14="http://schemas.microsoft.com/office/powerpoint/2010/main" val="8054969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9.3, s. 294</a:t>
            </a:r>
            <a:endParaRPr lang="en-GB"/>
          </a:p>
        </p:txBody>
      </p:sp>
      <mc:AlternateContent>
        <mc:Choice Requires="a14">
          <p:sp>
            <p:nvSpPr>
              <p:cNvPr id="3" name="Content Placeholder 2"/>
              <p:cNvSpPr>
                <a:spLocks noGrp="1"/>
              </p:cNvSpPr>
              <p:nvPr>
                <p:ph idx="1"/>
              </p:nvPr>
            </p:nvSpPr>
            <p:spPr>
              <a:xfrm>
                <a:off x="467544" y="1052736"/>
                <a:ext cx="8424936" cy="5688632"/>
              </a:xfrm>
            </p:spPr>
            <p:txBody>
              <a:bodyPr/>
              <a:lstStyle/>
              <a:p>
                <a:pPr marL="457200" indent="-457200">
                  <a:buFont typeface="+mj-lt"/>
                  <a:buAutoNum type="arabicPeriod" startAt="3"/>
                </a:pPr>
                <a:r>
                  <a:rPr lang="en-US" b="1" smtClean="0"/>
                  <a:t>Kriterier</a:t>
                </a:r>
                <a:r>
                  <a:rPr lang="en-US" smtClean="0"/>
                  <a:t>: Teststørrelsen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oMath>
                  </m:oMathPara>
                </a14:m>
                <a:r>
                  <a:rPr lang="en-GB"/>
                  <a:t> </a:t>
                </a:r>
                <a:r>
                  <a:rPr lang="en-GB" smtClean="0"/>
                  <a:t>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fordelt med </a:t>
                </a:r>
                <a14:m>
                  <m:oMathPara>
                    <m:oMathParaPr>
                      <m:jc/>
                    </m:oMathParaPr>
                    <m:oMath>
                      <m:r>
                        <a:rPr lang="da-DK" i="1">
                          <a:latin typeface="Cambria Math"/>
                        </a:rPr>
                        <m:t>𝑛</m:t>
                      </m:r>
                      <m:r>
                        <a:rPr lang="da-DK" i="1">
                          <a:latin typeface="Cambria Math"/>
                        </a:rPr>
                        <m:t>−1</m:t>
                      </m:r>
                    </m:oMath>
                  </m:oMathPara>
                </a14:m>
                <a:r>
                  <a:rPr lang="en-GB"/>
                  <a:t> </a:t>
                </a:r>
                <a:r>
                  <a:rPr lang="en-GB" smtClean="0"/>
                  <a:t>frihedsgrader. Det er en ensidet test med højrehale, så vi </a:t>
                </a:r>
                <a:br>
                  <a:rPr lang="en-GB"/>
                </a:br>
                <a:r>
                  <a:rPr lang="en-GB" smtClean="0"/>
                  <a:t>forkaster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GB" smtClean="0"/>
                  <a:t>, hvis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m:rPr>
                          <m:sty m:val="p"/>
                        </m:rPr>
                        <a:rPr lang="en-US" b="0" i="0" smtClean="0">
                          <a:latin typeface="Cambria Math" panose="02040503050406030204" pitchFamily="18" charset="0"/>
                        </a:rPr>
                        <m:t>&gt;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0.05</m:t>
                          </m:r>
                        </m:sub>
                        <m:sup>
                          <m:r>
                            <a:rPr lang="en-US" i="1">
                              <a:latin typeface="Cambria Math" panose="02040503050406030204" pitchFamily="18" charset="0"/>
                            </a:rPr>
                            <m:t>2</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qchisq</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0.95, 15−1</m:t>
                          </m:r>
                        </m:e>
                      </m:d>
                      <m:r>
                        <a:rPr lang="en-US" b="0" i="1" smtClean="0">
                          <a:latin typeface="Cambria Math" panose="02040503050406030204" pitchFamily="18" charset="0"/>
                        </a:rPr>
                        <m:t>=23.685</m:t>
                      </m:r>
                    </m:oMath>
                  </m:oMathPara>
                </a14:m>
                <a:endParaRPr lang="en-GB" smtClean="0"/>
              </a:p>
              <a:p>
                <a:pPr marL="457200" indent="-457200">
                  <a:buFont typeface="+mj-lt"/>
                  <a:buAutoNum type="arabicPeriod" startAt="3"/>
                </a:pPr>
                <a:r>
                  <a:rPr lang="en-US" b="1" smtClean="0"/>
                  <a:t>Beregninger</a:t>
                </a:r>
                <a:r>
                  <a:rPr lang="en-US" smtClean="0"/>
                  <a:t>:</a:t>
                </a:r>
                <a:br>
                  <a:rPr lang="en-US" smtClean="0"/>
                </a:br>
                <a:r>
                  <a:rPr lang="en-US" smtClean="0"/>
                  <a:t>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15</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(0.64)</m:t>
                              </m:r>
                            </m:e>
                            <m:sup>
                              <m:r>
                                <a:rPr lang="en-US" i="1">
                                  <a:latin typeface="Cambria Math" panose="02040503050406030204" pitchFamily="18" charset="0"/>
                                </a:rPr>
                                <m:t>2</m:t>
                              </m:r>
                            </m:sup>
                          </m:sSup>
                        </m:num>
                        <m:den>
                          <m:sSup>
                            <m:sSupPr>
                              <m:ctrlPr>
                                <a:rPr lang="en-GB"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(0.50)</m:t>
                              </m:r>
                            </m:e>
                            <m:sup>
                              <m:r>
                                <a:rPr lang="en-US" i="1">
                                  <a:latin typeface="Cambria Math" panose="02040503050406030204" pitchFamily="18" charset="0"/>
                                </a:rPr>
                                <m:t>2</m:t>
                              </m:r>
                            </m:sup>
                          </m:sSup>
                        </m:den>
                      </m:f>
                      <m:r>
                        <a:rPr lang="en-US" b="0" i="1" smtClean="0">
                          <a:latin typeface="Cambria Math" panose="02040503050406030204" pitchFamily="18" charset="0"/>
                        </a:rPr>
                        <m:t>=22.94</m:t>
                      </m:r>
                    </m:oMath>
                  </m:oMathPara>
                </a14:m>
                <a:endParaRPr lang="en-GB" smtClean="0"/>
              </a:p>
              <a:p>
                <a:pPr marL="457200" indent="-457200">
                  <a:buFont typeface="+mj-lt"/>
                  <a:buAutoNum type="arabicPeriod" startAt="3"/>
                </a:pPr>
                <a:r>
                  <a:rPr lang="en-US" b="1" smtClean="0"/>
                  <a:t>Konklusion</a:t>
                </a:r>
                <a:r>
                  <a:rPr lang="en-US" smtClean="0"/>
                  <a:t>:</a:t>
                </a:r>
                <a:br>
                  <a:rPr lang="en-US" smtClean="0"/>
                </a:br>
                <a:r>
                  <a:rPr lang="en-US" smtClean="0"/>
                  <a:t>Da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=22.94</m:t>
                      </m:r>
                      <m:r>
                        <a:rPr lang="en-US" b="0" i="1" smtClean="0">
                          <a:latin typeface="Cambria Math" panose="02040503050406030204" pitchFamily="18" charset="0"/>
                        </a:rPr>
                        <m:t>&lt;</m:t>
                      </m:r>
                      <m:r>
                        <a:rPr lang="en-US" i="1">
                          <a:latin typeface="Cambria Math" panose="02040503050406030204" pitchFamily="18" charset="0"/>
                        </a:rPr>
                        <m:t>23.685</m:t>
                      </m:r>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0.05</m:t>
                          </m:r>
                        </m:sub>
                        <m:sup>
                          <m:r>
                            <a:rPr lang="en-US" i="1">
                              <a:latin typeface="Cambria Math" panose="02040503050406030204" pitchFamily="18" charset="0"/>
                            </a:rPr>
                            <m:t>2</m:t>
                          </m:r>
                        </m:sup>
                      </m:sSubSup>
                    </m:oMath>
                  </m:oMathPara>
                </a14:m>
                <a:r>
                  <a:rPr lang="en-GB" smtClean="0"/>
                  <a:t> kan vi </a:t>
                </a:r>
                <a:r>
                  <a:rPr lang="en-GB" i="1" smtClean="0"/>
                  <a:t>ikke</a:t>
                </a:r>
                <a:r>
                  <a:rPr lang="en-GB" smtClean="0"/>
                  <a:t> forkaste nulhypotesen. </a:t>
                </a:r>
                <a:br>
                  <a:rPr lang="en-GB" smtClean="0"/>
                </a:br>
                <a:r>
                  <a:rPr lang="en-GB" smtClean="0"/>
                  <a:t>Selv om stikprøvens standardafvigelse var større end </a:t>
                </a:r>
                <a14:m>
                  <m:oMathPara>
                    <m:oMathParaPr>
                      <m:jc/>
                    </m:oMathParaPr>
                    <m:oMath>
                      <m:r>
                        <a:rPr lang="en-GB" i="1" smtClean="0">
                          <a:latin typeface="Cambria Math" panose="02040503050406030204" pitchFamily="18" charset="0"/>
                        </a:rPr>
                        <m:t>0.5</m:t>
                      </m:r>
                      <m:r>
                        <a:rPr lang="en-US" b="0" i="1" smtClean="0">
                          <a:latin typeface="Cambria Math" panose="02040503050406030204" pitchFamily="18" charset="0"/>
                        </a:rPr>
                        <m:t>0</m:t>
                      </m:r>
                    </m:oMath>
                  </m:oMathPara>
                </a14:m>
                <a:r>
                  <a:rPr lang="en-GB" smtClean="0"/>
                  <a:t> mil, så er der ikke stærkt nok bevis på 5 % signifikansniveau til at konkludere, at produktionens tolerance er </a:t>
                </a:r>
                <a:br>
                  <a:rPr lang="en-GB" smtClean="0"/>
                </a:br>
                <a:r>
                  <a:rPr lang="en-GB" smtClean="0"/>
                  <a:t>overskredet.</a:t>
                </a:r>
                <a:br>
                  <a:rPr lang="en-GB" smtClean="0"/>
                </a:br>
                <a:r>
                  <a:rPr lang="en-GB" sz="1100" smtClean="0"/>
                  <a:t> </a:t>
                </a:r>
                <a:br>
                  <a:rPr lang="en-GB" smtClean="0"/>
                </a:br>
                <a:r>
                  <a:rPr lang="en-GB" smtClean="0"/>
                  <a:t>P-værdi: </a:t>
                </a:r>
                <a14:m>
                  <m:oMathPara>
                    <m:oMathParaPr>
                      <m:jc/>
                    </m:oMathParaPr>
                    <m:oMath>
                      <m:r>
                        <a:rPr lang="en-US" b="0" i="1" smtClean="0">
                          <a:latin typeface="Cambria Math" panose="02040503050406030204" pitchFamily="18" charset="0"/>
                        </a:rPr>
                        <m:t>1−</m:t>
                      </m:r>
                      <m:r>
                        <m:rPr>
                          <m:sty m:val="p"/>
                        </m:rPr>
                        <a:rPr lang="en-US" b="0" i="0" smtClean="0">
                          <a:latin typeface="Cambria Math" panose="02040503050406030204" pitchFamily="18" charset="0"/>
                        </a:rPr>
                        <m:t>pchisq</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22.94, 14</m:t>
                          </m:r>
                        </m:e>
                      </m:d>
                    </m:oMath>
                  </m:oMathPara>
                </a14:m>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b="0" i="1" smtClean="0">
                          <a:latin typeface="Cambria Math" panose="02040503050406030204" pitchFamily="18" charset="0"/>
                        </a:rPr>
                        <m:t>=0.061</m:t>
                      </m:r>
                    </m:oMath>
                  </m:oMathPara>
                </a14:m>
                <a:r>
                  <a:rPr lang="en-GB" smtClean="0"/>
                  <a:t> </a:t>
                </a:r>
                <a:endParaRPr lang="en-GB"/>
              </a:p>
              <a:p>
                <a:pPr marL="0" indent="0">
                  <a:buNone/>
                </a:pPr>
                <a:r>
                  <a:rPr lang="en-GB" smtClean="0"/>
                  <a:t>NB. Vi burde teste antagelsen om at data er normalfordelte.</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2"/>
                <a:stretch>
                  <a:fillRect l="-1013" r="-724" b="-7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100</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998467" y="5013176"/>
            <a:ext cx="3749997" cy="1164541"/>
          </a:xfrm>
          <a:prstGeom prst="rect">
            <a:avLst/>
          </a:prstGeom>
        </p:spPr>
      </p:pic>
    </p:spTree>
    <p:extLst>
      <p:ext uri="{BB962C8B-B14F-4D97-AF65-F5344CB8AC3E}">
        <p14:creationId xmlns:p14="http://schemas.microsoft.com/office/powerpoint/2010/main" val="11419731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4199166" y="3717032"/>
            <a:ext cx="4765322" cy="2592288"/>
          </a:xfrm>
          <a:prstGeom prst="rect">
            <a:avLst/>
          </a:prstGeom>
        </p:spPr>
      </p:pic>
      <p:sp>
        <p:nvSpPr>
          <p:cNvPr id="2" name="Title 1"/>
          <p:cNvSpPr>
            <a:spLocks noGrp="1"/>
          </p:cNvSpPr>
          <p:nvPr>
            <p:ph type="title"/>
          </p:nvPr>
        </p:nvSpPr>
        <p:spPr/>
        <p:txBody>
          <a:bodyPr/>
          <a:lstStyle/>
          <a:p>
            <a:r>
              <a:rPr lang="en-US" smtClean="0"/>
              <a:t>Estimering af varians for 2 stikprøver</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en-US" smtClean="0"/>
                  <a:t>Vi har to uafhængige stikprøver med størrelse hhv.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US" smtClean="0"/>
                  <a:t> og med stikprøvevarians hhv. </a:t>
                </a:r>
                <a14:m>
                  <m:oMathPara>
                    <m:oMathParaPr>
                      <m:jc/>
                    </m:oMathParaPr>
                    <m:oMath>
                      <m:sSubSup>
                        <m:sSubSupPr>
                          <m:alnScr m:val="off"/>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r>
                  <a:rPr lang="en-US" smtClean="0"/>
                  <a:t> og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oMath>
                  </m:oMathPara>
                </a14:m>
                <a:r>
                  <a:rPr lang="en-US" smtClean="0"/>
                  <a:t>. Vi antager, at stikprøverne kommer fra to normalfordelte populationer med varians hhv. </a:t>
                </a:r>
                <a14:m>
                  <m:oMathPara>
                    <m:oMathParaPr>
                      <m:jc/>
                    </m:oMathParaPr>
                    <m:oMath>
                      <m:sSubSup>
                        <m:sSubSupPr>
                          <m:alnScr m:val="off"/>
                          <m:ctrlPr>
                            <a:rPr lang="en-US" i="1">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oMath>
                  </m:oMathPara>
                </a14:m>
                <a:r>
                  <a:rPr lang="en-US" smtClean="0"/>
                  <a:t> og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endParaRPr lang="en-US" smtClean="0"/>
              </a:p>
              <a:p>
                <a14:m>
                  <m:oMathPara>
                    <m:oMathParaPr>
                      <m:jc/>
                    </m:oMathParaPr>
                    <m:oMath>
                      <m:f>
                        <m:fPr>
                          <m:type m:val="ba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sSubSup>
                            <m:sSubSupPr>
                              <m:alnScr m:val="off"/>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den>
                      </m:f>
                    </m:oMath>
                  </m:oMathPara>
                </a14:m>
                <a:r>
                  <a:rPr lang="en-GB"/>
                  <a:t> </a:t>
                </a:r>
                <a:r>
                  <a:rPr lang="en-GB" smtClean="0"/>
                  <a:t> 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fordelt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a:t>
                </a:r>
                <a:r>
                  <a:rPr lang="en-GB" smtClean="0"/>
                  <a:t>frihedsgrader</a:t>
                </a:r>
              </a:p>
              <a:p>
                <a14:m>
                  <m:oMathPara>
                    <m:oMathParaPr>
                      <m:jc/>
                    </m:oMathParaPr>
                    <m:oMath>
                      <m:f>
                        <m:fPr>
                          <m:type m:val="ba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en-US" i="1">
                              <a:latin typeface="Cambria Math" panose="02040503050406030204" pitchFamily="18" charset="0"/>
                            </a:rPr>
                            <m:t>−1)</m:t>
                          </m:r>
                          <m:sSubSup>
                            <m:sSubSupPr>
                              <m:alnScr m:val="off"/>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den>
                      </m:f>
                    </m:oMath>
                  </m:oMathPara>
                </a14:m>
                <a:r>
                  <a:rPr lang="en-GB"/>
                  <a:t>  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fordelt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oMath>
                  </m:oMathPara>
                </a14:m>
                <a:r>
                  <a:rPr lang="en-GB"/>
                  <a:t> </a:t>
                </a:r>
                <a:r>
                  <a:rPr lang="en-GB" smtClean="0"/>
                  <a:t>frihedsgrader</a:t>
                </a:r>
                <a:br>
                  <a:rPr lang="en-GB" smtClean="0"/>
                </a:br>
                <a:r>
                  <a:rPr lang="en-GB" sz="1400" smtClean="0"/>
                  <a:t> </a:t>
                </a:r>
                <a:endParaRPr lang="en-GB" smtClean="0"/>
              </a:p>
              <a:p>
                <a:r>
                  <a:rPr lang="en-US" smtClean="0"/>
                  <a:t>Sætning 6.6 (s. 209)</a:t>
                </a:r>
                <a:r>
                  <a:rPr lang="en-GB" smtClean="0"/>
                  <a:t>: </a:t>
                </a:r>
                <a:br>
                  <a:rPr lang="en-GB" smtClean="0"/>
                </a:b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2</m:t>
                              </m:r>
                            </m:sub>
                            <m:sup>
                              <m:r>
                                <a:rPr lang="en-US" i="1">
                                  <a:latin typeface="Cambria Math" panose="02040503050406030204" pitchFamily="18" charset="0"/>
                                </a:rPr>
                                <m:t>2</m:t>
                              </m:r>
                            </m:sup>
                          </m:sSubSup>
                        </m:den>
                      </m:f>
                    </m:oMath>
                  </m:oMathPara>
                </a14:m>
                <a:r>
                  <a:rPr lang="en-US"/>
                  <a:t> </a:t>
                </a:r>
                <a:br>
                  <a:rPr lang="en-US"/>
                </a:br>
                <a:r>
                  <a:rPr lang="en-US"/>
                  <a:t>er </a:t>
                </a:r>
                <a14:m>
                  <m:oMathPara>
                    <m:oMathParaPr>
                      <m:jc/>
                    </m:oMathParaPr>
                    <m:oMath>
                      <m:r>
                        <a:rPr lang="en-US" i="1" smtClean="0">
                          <a:latin typeface="Cambria Math" panose="02040503050406030204" pitchFamily="18" charset="0"/>
                        </a:rPr>
                        <m:t>𝐹</m:t>
                      </m:r>
                    </m:oMath>
                  </m:oMathPara>
                </a14:m>
                <a:r>
                  <a:rPr lang="en-US"/>
                  <a:t> fordelt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a:t>
                </a:r>
                <a:br>
                  <a:rPr lang="en-GB" smtClean="0"/>
                </a:br>
                <a:r>
                  <a:rPr lang="en-GB" smtClean="0"/>
                  <a:t>frihedsgrader </a:t>
                </a:r>
                <a:r>
                  <a:rPr lang="en-GB"/>
                  <a:t>i tælleren og </a:t>
                </a:r>
                <a:br>
                  <a:rPr lang="en-GB"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oMath>
                  </m:oMathPara>
                </a14:m>
                <a:r>
                  <a:rPr lang="en-GB"/>
                  <a:t> frihedsgrader i </a:t>
                </a:r>
                <a:br>
                  <a:rPr lang="en-GB" smtClean="0"/>
                </a:br>
                <a:r>
                  <a:rPr lang="en-GB" smtClean="0"/>
                  <a:t>nævneren</a:t>
                </a:r>
                <a:r>
                  <a:rPr lang="en-GB"/>
                  <a:t>.</a:t>
                </a: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r="-1447"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101</a:t>
            </a:fld>
            <a:endParaRPr lang="da-DK">
              <a:solidFill>
                <a:prstClr val="black">
                  <a:tint val="75000"/>
                </a:prstClr>
              </a:solidFill>
            </a:endParaRPr>
          </a:p>
        </p:txBody>
      </p:sp>
    </p:spTree>
    <p:extLst>
      <p:ext uri="{BB962C8B-B14F-4D97-AF65-F5344CB8AC3E}">
        <p14:creationId xmlns:p14="http://schemas.microsoft.com/office/powerpoint/2010/main" val="1587780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Konf.interval for forhold ml. 2 varianser</a:t>
            </a:r>
            <a:endParaRPr lang="en-GB"/>
          </a:p>
        </p:txBody>
      </p:sp>
      <mc:AlternateContent>
        <mc:Choice Requires="a14">
          <p:sp>
            <p:nvSpPr>
              <p:cNvPr id="3" name="Content Placeholder 2"/>
              <p:cNvSpPr>
                <a:spLocks noGrp="1"/>
              </p:cNvSpPr>
              <p:nvPr>
                <p:ph idx="1"/>
              </p:nvPr>
            </p:nvSpPr>
            <p:spPr>
              <a:xfrm>
                <a:off x="467544" y="1196752"/>
                <a:ext cx="8424936" cy="5544616"/>
              </a:xfrm>
            </p:spPr>
            <p:txBody>
              <a:bodyPr/>
              <a:lstStyle/>
              <a:p>
                <a:r>
                  <a:rPr lang="en-US" smtClean="0"/>
                  <a:t>Figuren viser </a:t>
                </a:r>
                <a14:m>
                  <m:oMathPara>
                    <m:oMathParaPr>
                      <m:jc/>
                    </m:oMathParaPr>
                    <m:o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US" smtClean="0"/>
                  <a:t>,</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oMath>
                  </m:oMathPara>
                </a14:m>
                <a:r>
                  <a:rPr lang="en-US" smtClean="0"/>
                  <a:t>), d.v.s. </a:t>
                </a:r>
                <a14:m>
                  <m:oMathPara>
                    <m:oMathParaPr>
                      <m:jc/>
                    </m:oMathParaPr>
                    <m:oMath>
                      <m:r>
                        <a:rPr lang="en-US" i="1" smtClean="0">
                          <a:latin typeface="Cambria Math" panose="02040503050406030204" pitchFamily="18" charset="0"/>
                        </a:rPr>
                        <m:t>𝐹</m:t>
                      </m:r>
                    </m:oMath>
                  </m:oMathPara>
                </a14:m>
                <a:r>
                  <a:rPr lang="en-US" smtClean="0"/>
                  <a:t> fordelingen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smtClean="0"/>
                  <a:t> frihedsgader i tælleren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oMath>
                  </m:oMathPara>
                </a14:m>
                <a:r>
                  <a:rPr lang="en-GB" smtClean="0"/>
                  <a:t> </a:t>
                </a:r>
                <a:br>
                  <a:rPr lang="en-GB" smtClean="0"/>
                </a:br>
                <a:r>
                  <a:rPr lang="en-GB" smtClean="0"/>
                  <a:t>frihedsgrader i nævneren</a:t>
                </a:r>
              </a:p>
              <a:p>
                <a:r>
                  <a:rPr lang="en-US" smtClean="0"/>
                  <a:t>De to værdier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oMath>
                  </m:oMathPara>
                </a14:m>
                <a:r>
                  <a:rPr lang="en-GB"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r>
                  <a:rPr lang="en-GB" smtClean="0"/>
                  <a:t> er </a:t>
                </a:r>
                <a:br>
                  <a:rPr lang="en-GB" smtClean="0"/>
                </a:br>
                <a:r>
                  <a:rPr lang="en-GB" smtClean="0"/>
                  <a:t>beregnet, så </a:t>
                </a:r>
                <a:r>
                  <a:rPr lang="en-GB"/>
                  <a:t>de blå arealer under </a:t>
                </a:r>
                <a:br>
                  <a:rPr lang="en-GB" smtClean="0"/>
                </a:br>
                <a:r>
                  <a:rPr lang="en-GB" smtClean="0"/>
                  <a:t>kurvens </a:t>
                </a:r>
                <a:r>
                  <a:rPr lang="en-GB"/>
                  <a:t>venstre og højre haler </a:t>
                </a:r>
                <a:br>
                  <a:rPr lang="en-GB" smtClean="0"/>
                </a:br>
                <a:r>
                  <a:rPr lang="en-GB" smtClean="0"/>
                  <a:t>begge </a:t>
                </a:r>
                <a:r>
                  <a:rPr lang="en-GB"/>
                  <a:t>er </a:t>
                </a:r>
                <a14:m>
                  <m:oMathPara>
                    <m:oMathParaPr>
                      <m:jc/>
                    </m:oMathParaPr>
                    <m:oMath>
                      <m:r>
                        <a:rPr lang="en-US" i="1">
                          <a:latin typeface="Cambria Math" panose="02040503050406030204" pitchFamily="18" charset="0"/>
                          <a:ea typeface="Cambria Math" panose="02040503050406030204" pitchFamily="18" charset="0"/>
                        </a:rPr>
                        <m:t>𝛼</m:t>
                      </m:r>
                      <m:r>
                        <m:rPr>
                          <m:sty m:val="p"/>
                        </m:rPr>
                        <a:rPr lang="en-US">
                          <a:latin typeface="Cambria Math" panose="02040503050406030204" pitchFamily="18" charset="0"/>
                          <a:ea typeface="Cambria Math" panose="02040503050406030204" pitchFamily="18" charset="0"/>
                        </a:rPr>
                        <m:t>/2</m:t>
                      </m:r>
                    </m:oMath>
                  </m:oMathPara>
                </a14:m>
                <a:r>
                  <a:rPr lang="en-GB" smtClean="0"/>
                  <a:t>:</a:t>
                </a:r>
              </a:p>
              <a:p>
                <a:pPr lvl="1"/>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q</m:t>
                      </m:r>
                      <m:r>
                        <m:rPr>
                          <m:sty m:val="p"/>
                        </m:rPr>
                        <a:rPr lang="en-US" b="0" i="0" smtClean="0">
                          <a:latin typeface="Cambria Math" panose="02040503050406030204" pitchFamily="18" charset="0"/>
                        </a:rPr>
                        <m:t>f</m:t>
                      </m:r>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r>
                        <a:rPr lang="en-US" i="1">
                          <a:latin typeface="Cambria Math" panose="02040503050406030204" pitchFamily="18" charset="0"/>
                          <a:ea typeface="Cambria Math" panose="02040503050406030204" pitchFamily="18" charset="0"/>
                        </a:rPr>
                        <m:t>)</m:t>
                      </m:r>
                    </m:oMath>
                  </m:oMathPara>
                </a14:m>
                <a:endParaRPr lang="en-GB"/>
              </a:p>
              <a:p>
                <a:pPr lvl="1"/>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qf</m:t>
                      </m:r>
                      <m:r>
                        <a:rPr lang="en-US" i="1">
                          <a:latin typeface="Cambria Math" panose="02040503050406030204" pitchFamily="18" charset="0"/>
                        </a:rPr>
                        <m:t>(</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r>
                        <a:rPr lang="en-US" i="1">
                          <a:latin typeface="Cambria Math" panose="02040503050406030204" pitchFamily="18" charset="0"/>
                          <a:ea typeface="Cambria Math" panose="02040503050406030204" pitchFamily="18" charset="0"/>
                        </a:rPr>
                        <m:t>)</m:t>
                      </m:r>
                    </m:oMath>
                  </m:oMathPara>
                </a14:m>
                <a:endParaRPr lang="en-GB"/>
              </a:p>
              <a:p>
                <a:r>
                  <a:rPr lang="en-GB"/>
                  <a:t>Dermed er det hvide areal </a:t>
                </a:r>
                <a:r>
                  <a:rPr lang="en-GB" smtClean="0"/>
                  <a:t>imellem </a:t>
                </a:r>
                <a:r>
                  <a:rPr lang="en-GB"/>
                  <a:t>værdierne lig med </a:t>
                </a:r>
                <a14:m>
                  <m:oMathPara>
                    <m:oMathParaPr>
                      <m:jc/>
                    </m:oMathParaPr>
                    <m:oMath>
                      <m:r>
                        <a:rPr lang="en-GB"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oMath>
                  </m:oMathPara>
                </a14:m>
                <a:r>
                  <a:rPr lang="en-US" b="0" i="1" smtClean="0">
                    <a:latin typeface="Cambria Math" panose="02040503050406030204" pitchFamily="18" charset="0"/>
                  </a:rPr>
                  <a:t>.</a:t>
                </a:r>
                <a:br>
                  <a:rPr lang="en-US" b="0" i="1" smtClean="0">
                    <a:latin typeface="Cambria Math" panose="02040503050406030204" pitchFamily="18" charset="0"/>
                  </a:rPr>
                </a:br>
                <a:r>
                  <a:rPr lang="en-US" b="0" i="1" smtClean="0">
                    <a:latin typeface="Cambria Math" panose="02040503050406030204" pitchFamily="18" charset="0"/>
                  </a:rPr>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102</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4774567" y="1628800"/>
            <a:ext cx="3915345" cy="2129909"/>
          </a:xfrm>
          <a:prstGeom prst="rect">
            <a:avLst/>
          </a:prstGeom>
        </p:spPr>
      </p:pic>
    </p:spTree>
    <p:extLst>
      <p:ext uri="{BB962C8B-B14F-4D97-AF65-F5344CB8AC3E}">
        <p14:creationId xmlns:p14="http://schemas.microsoft.com/office/powerpoint/2010/main" val="1283419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Konf.interval for forhold ml. 2 varianser</a:t>
            </a:r>
            <a:endParaRPr lang="en-GB"/>
          </a:p>
        </p:txBody>
      </p:sp>
      <mc:AlternateContent>
        <mc:Choice Requires="a14">
          <p:sp>
            <p:nvSpPr>
              <p:cNvPr id="3" name="Content Placeholder 2"/>
              <p:cNvSpPr>
                <a:spLocks noGrp="1"/>
              </p:cNvSpPr>
              <p:nvPr>
                <p:ph idx="1"/>
              </p:nvPr>
            </p:nvSpPr>
            <p:spPr/>
            <p:txBody>
              <a:bodyPr/>
              <a:lstStyle/>
              <a:p>
                <a:pPr>
                  <a:tabLst>
                    <a:tab pos="1163638"/>
                  </a:tabLst>
                </a:pPr>
                <a14:m>
                  <m:oMathPara>
                    <m:oMathParaPr>
                      <m:jc/>
                    </m:oMathParaPr>
                    <m:oMath>
                      <m:r>
                        <a:rPr lang="en-US"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m:rPr>
                              <m:sty m:val="p"/>
                            </m:rPr>
                            <a:rPr lang="en-US" b="0" i="0"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&lt;</m:t>
                          </m:r>
                          <m:r>
                            <m:rPr>
                              <m:sty m:val="p"/>
                            </m:rPr>
                            <a:rPr lang="en-US" b="0" i="0" smtClean="0">
                              <a:latin typeface="Cambria Math" panose="02040503050406030204" pitchFamily="18" charset="0"/>
                              <a:ea typeface="Cambria Math" panose="02040503050406030204" pitchFamily="18" charset="0"/>
                            </a:rPr>
                            <m:t>  </m:t>
                          </m:r>
                          <m:f>
                            <m:fPr>
                              <m:type m:val="bar"/>
                              <m:ctrlPr>
                                <a:rPr lang="en-US" i="1">
                                  <a:latin typeface="Cambria Math" panose="02040503050406030204" pitchFamily="18" charset="0"/>
                                </a:rPr>
                              </m:ctrlPr>
                            </m:fPr>
                            <m:num>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e>
                                  </m:d>
                                </m:num>
                                <m:den>
                                  <m:d>
                                    <m:dPr>
                                      <m:begChr m:val="("/>
                                      <m:sepChr m:val="|"/>
                                      <m:endChr m:val=")"/>
                                      <m:grow m:val="on"/>
                                      <m:shp m:val="centered"/>
                                      <m:ctrlPr>
                                        <a:rPr lang="en-US" i="1">
                                          <a:latin typeface="Cambria Math" panose="02040503050406030204" pitchFamily="18" charset="0"/>
                                        </a:rPr>
                                      </m:ctrlPr>
                                    </m:dPr>
                                    <m:e>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e>
                                  </m:d>
                                </m:den>
                              </m:f>
                            </m:num>
                            <m:den>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e>
                                  </m:d>
                                </m:num>
                                <m:den>
                                  <m:d>
                                    <m:dPr>
                                      <m:begChr m:val="("/>
                                      <m:sepChr m:val="|"/>
                                      <m:endChr m:val=")"/>
                                      <m:grow m:val="on"/>
                                      <m:shp m:val="centered"/>
                                      <m:ctrlPr>
                                        <a:rPr lang="en-US" i="1">
                                          <a:latin typeface="Cambria Math" panose="02040503050406030204" pitchFamily="18" charset="0"/>
                                        </a:rPr>
                                      </m:ctrlPr>
                                    </m:dPr>
                                    <m:e>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e>
                                  </m:d>
                                </m:den>
                              </m:f>
                            </m:den>
                          </m:f>
                          <m:r>
                            <a:rPr lang="en-US" b="0" i="1" smtClean="0">
                              <a:latin typeface="Cambria Math" panose="02040503050406030204" pitchFamily="18" charset="0"/>
                            </a:rPr>
                            <m:t>  </m:t>
                          </m:r>
                          <m:r>
                            <a:rPr lang="en-US" i="1">
                              <a:latin typeface="Cambria Math" panose="02040503050406030204" pitchFamily="18" charset="0"/>
                            </a:rPr>
                            <m:t>&lt;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e>
                      </m:d>
                    </m:oMath>
                  </m:oMathPara>
                </a14:m>
                <a:br>
                  <a:rPr lang="en-US" i="1">
                    <a:latin typeface="Cambria Math" panose="02040503050406030204" pitchFamily="18" charset="0"/>
                    <a:ea typeface="Cambria Math" panose="02040503050406030204" pitchFamily="18" charset="0"/>
                  </a:rPr>
                </a:br>
                <a:r>
                  <a:rPr lang="en-US" i="1" smtClean="0">
                    <a:latin typeface="Cambria Math" panose="02040503050406030204" pitchFamily="18" charset="0"/>
                    <a:ea typeface="Cambria Math" panose="02040503050406030204" pitchFamily="18" charset="0"/>
                  </a:rPr>
                  <a:t>	</a:t>
                </a:r>
                <a14:m>
                  <m:oMathPara>
                    <m:oMathParaPr>
                      <m:jc/>
                    </m:oMathParaPr>
                    <m:oMath>
                      <m:r>
                        <a:rPr lang="en-US" b="0" i="1" smtClean="0">
                          <a:latin typeface="Cambria Math" panose="02040503050406030204" pitchFamily="18" charset="0"/>
                        </a:rPr>
                        <m:t>= </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a:rPr lang="en-US" i="1" smtClean="0">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r>
                            <a:rPr lang="en-US" b="0" i="1" smtClean="0">
                              <a:latin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&lt;</m:t>
                          </m:r>
                          <m:r>
                            <m:rPr>
                              <m:sty m:val="p"/>
                            </m:rPr>
                            <a:rPr lang="en-US" b="0" i="0" smtClean="0">
                              <a:latin typeface="Cambria Math" panose="02040503050406030204" pitchFamily="18" charset="0"/>
                              <a:ea typeface="Cambria Math" panose="02040503050406030204" pitchFamily="18" charset="0"/>
                            </a:rPr>
                            <m:t>  </m:t>
                          </m:r>
                          <m:f>
                            <m:fPr>
                              <m:type m:val="bar"/>
                              <m:ctrlPr>
                                <a:rPr lang="en-US" i="1">
                                  <a:latin typeface="Cambria Math" panose="02040503050406030204" pitchFamily="18" charset="0"/>
                                </a:rPr>
                              </m:ctrlPr>
                            </m:fPr>
                            <m:num>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den>
                          </m:f>
                          <m:r>
                            <a:rPr lang="en-US" b="0" i="1" smtClean="0">
                              <a:latin typeface="Cambria Math" panose="02040503050406030204" pitchFamily="18" charset="0"/>
                            </a:rPr>
                            <m:t>  </m:t>
                          </m:r>
                          <m:r>
                            <a:rPr lang="en-US" i="1">
                              <a:latin typeface="Cambria Math" panose="02040503050406030204" pitchFamily="18" charset="0"/>
                            </a:rPr>
                            <m:t>&lt;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a:rPr lang="en-US" i="1" smtClean="0">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e>
                      </m:d>
                    </m:oMath>
                  </m:oMathPara>
                </a14:m>
                <a:r>
                  <a:rPr lang="en-GB" smtClean="0"/>
                  <a:t> </a:t>
                </a:r>
                <a:endParaRPr lang="en-GB"/>
              </a:p>
              <a:p>
                <a14:m>
                  <m:oMathPara>
                    <m:oMathParaPr>
                      <m:jc/>
                    </m:oMathParaPr>
                    <m:oMath>
                      <m:r>
                        <a:rPr lang="en-US" i="1">
                          <a:latin typeface="Cambria Math" panose="02040503050406030204" pitchFamily="18" charset="0"/>
                        </a:rPr>
                        <m:t>100(1−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m:oMathPara>
                </a14:m>
                <a:r>
                  <a:rPr lang="en-US"/>
                  <a:t> % konfidensinteval for </a:t>
                </a:r>
                <a14:m>
                  <m:oMathPara>
                    <m:oMathParaPr>
                      <m:jc/>
                    </m:oMathParaPr>
                    <m:oMath>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e>
                          </m:d>
                        </m:num>
                        <m:den>
                          <m:d>
                            <m:dPr>
                              <m:begChr m:val="("/>
                              <m:sepChr m:val="|"/>
                              <m:endChr m:val=")"/>
                              <m:grow m:val="on"/>
                              <m:shp m:val="centered"/>
                              <m:ctrlPr>
                                <a:rPr lang="en-US" i="1">
                                  <a:latin typeface="Cambria Math" panose="02040503050406030204" pitchFamily="18" charset="0"/>
                                </a:rPr>
                              </m:ctrlPr>
                            </m:dPr>
                            <m:e>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e>
                          </m:d>
                        </m:den>
                      </m:f>
                    </m:oMath>
                  </m:oMathPara>
                </a14:m>
                <a:r>
                  <a:rPr lang="en-GB"/>
                  <a:t> for 2 </a:t>
                </a:r>
                <a:r>
                  <a:rPr lang="en-GB" smtClean="0"/>
                  <a:t>normalfordelte populationer:</a:t>
                </a:r>
                <a:br>
                  <a:rPr lang="en-GB"/>
                </a:br>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r>
                        <a:rPr lang="en-US" b="0" i="1" smtClean="0">
                          <a:latin typeface="Cambria Math" panose="02040503050406030204" pitchFamily="18" charset="0"/>
                        </a:rPr>
                        <m:t> </m:t>
                      </m:r>
                      <m:r>
                        <m:rPr>
                          <m:sty m:val="p"/>
                        </m:rPr>
                        <a:rPr lang="en-US" b="0" i="0" smtClean="0">
                          <a:latin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&lt;</m:t>
                      </m:r>
                      <m:r>
                        <m:rPr>
                          <m:sty m:val="p"/>
                        </m:rPr>
                        <a:rPr lang="en-US" b="0" i="0" smtClean="0">
                          <a:latin typeface="Cambria Math" panose="02040503050406030204" pitchFamily="18" charset="0"/>
                          <a:ea typeface="Cambria Math" panose="02040503050406030204" pitchFamily="18" charset="0"/>
                        </a:rPr>
                        <m:t>  </m:t>
                      </m:r>
                      <m:f>
                        <m:fPr>
                          <m:type m:val="bar"/>
                          <m:ctrlPr>
                            <a:rPr lang="en-US" i="1">
                              <a:latin typeface="Cambria Math" panose="02040503050406030204" pitchFamily="18" charset="0"/>
                            </a:rPr>
                          </m:ctrlPr>
                        </m:fPr>
                        <m:num>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den>
                      </m:f>
                      <m:r>
                        <a:rPr lang="en-US" b="0" i="1" smtClean="0">
                          <a:latin typeface="Cambria Math" panose="02040503050406030204" pitchFamily="18" charset="0"/>
                        </a:rPr>
                        <m:t>  </m:t>
                      </m:r>
                      <m:r>
                        <a:rPr lang="en-US" i="1">
                          <a:latin typeface="Cambria Math" panose="02040503050406030204" pitchFamily="18" charset="0"/>
                        </a:rPr>
                        <m:t>&lt;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oMath>
                  </m:oMathPara>
                </a14:m>
                <a:r>
                  <a:rPr lang="en-GB"/>
                  <a:t> </a:t>
                </a:r>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103</a:t>
            </a:fld>
            <a:endParaRPr lang="da-DK">
              <a:solidFill>
                <a:prstClr val="black">
                  <a:tint val="75000"/>
                </a:prstClr>
              </a:solidFill>
            </a:endParaRPr>
          </a:p>
        </p:txBody>
      </p:sp>
    </p:spTree>
    <p:extLst>
      <p:ext uri="{BB962C8B-B14F-4D97-AF65-F5344CB8AC3E}">
        <p14:creationId xmlns:p14="http://schemas.microsoft.com/office/powerpoint/2010/main" val="1030255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Eksempel 9.6, s. 298 (data s. 277)</a:t>
            </a:r>
            <a:endParaRPr lang="en-GB"/>
          </a:p>
        </p:txBody>
      </p:sp>
      <mc:AlternateContent>
        <mc:Choice Requires="a14">
          <p:sp>
            <p:nvSpPr>
              <p:cNvPr id="6" name="Content Placeholder 5"/>
              <p:cNvSpPr>
                <a:spLocks noGrp="1"/>
              </p:cNvSpPr>
              <p:nvPr>
                <p:ph idx="1"/>
              </p:nvPr>
            </p:nvSpPr>
            <p:spPr>
              <a:xfrm>
                <a:off x="467544" y="1196752"/>
                <a:ext cx="8398296" cy="5544616"/>
              </a:xfrm>
            </p:spPr>
            <p:txBody>
              <a:bodyPr/>
              <a:lstStyle/>
              <a:p>
                <a:pPr marL="0" indent="0">
                  <a:buNone/>
                </a:pPr>
                <a:r>
                  <a:rPr lang="en-US" smtClean="0"/>
                  <a:t>Produktion af biobrændstof af sukker med 2 katalysatorer</a:t>
                </a:r>
                <a:br>
                  <a:rPr lang="en-US" smtClean="0"/>
                </a:br>
                <a:br>
                  <a:rPr lang="en-US" smtClean="0"/>
                </a:br>
                <a:br>
                  <a:rPr lang="en-US" smtClean="0"/>
                </a:br>
                <a:r>
                  <a:rPr lang="en-US" smtClean="0"/>
                  <a:t>Vi har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=9</m:t>
                      </m:r>
                    </m:oMath>
                  </m:oMathPara>
                </a14:m>
                <a:r>
                  <a:rPr lang="en-US" smtClean="0"/>
                  <a:t>,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=0.4548</m:t>
                      </m:r>
                    </m:oMath>
                  </m:oMathPara>
                </a14:m>
                <a:r>
                  <a:rPr lang="en-US" smtClean="0"/>
                  <a:t>,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=0.1089</m:t>
                      </m:r>
                    </m:oMath>
                  </m:oMathPara>
                </a14:m>
                <a:r>
                  <a:rPr lang="en-US" smtClean="0"/>
                  <a:t>. </a:t>
                </a:r>
                <a:br>
                  <a:rPr lang="en-US" smtClean="0"/>
                </a:br>
                <a:r>
                  <a:rPr lang="en-US" smtClean="0"/>
                  <a:t>Beregn et 98 % konfidensinterval for </a:t>
                </a:r>
                <a14:m>
                  <m:oMathPara>
                    <m:oMathParaPr>
                      <m:jc/>
                    </m:oMathParaPr>
                    <m:oMath>
                      <m:f>
                        <m:fPr>
                          <m:type m:val="bar"/>
                          <m:ctrlPr>
                            <a:rPr lang="en-US" i="1">
                              <a:latin typeface="Cambria Math" panose="02040503050406030204" pitchFamily="18" charset="0"/>
                            </a:rPr>
                          </m:ctrlPr>
                        </m:fPr>
                        <m:num>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den>
                      </m:f>
                    </m:oMath>
                  </m:oMathPara>
                </a14:m>
                <a:br>
                  <a:rPr lang="en-US" smtClean="0"/>
                </a:br>
                <a:r>
                  <a:rPr lang="en-US" sz="1100" smtClean="0"/>
                  <a:t> </a:t>
                </a:r>
                <a:endParaRPr lang="en-US" smtClean="0"/>
              </a:p>
              <a:p>
                <a:pPr marL="0" indent="0">
                  <a:buNone/>
                </a:pPr>
                <a:r>
                  <a:rPr lang="en-US" b="1" smtClean="0"/>
                  <a:t>Løsning:</a:t>
                </a:r>
                <a:endParaRPr lang="en-US" b="1"/>
              </a:p>
              <a:p>
                <a:r>
                  <a:rPr lang="en-US" smtClean="0"/>
                  <a:t>Der er 8 frihedsgrader i både tæller og nævner.  </a:t>
                </a:r>
                <a14:m>
                  <m:oMathPara>
                    <m:oMathParaPr>
                      <m:jc/>
                    </m:oMathParaPr>
                    <m:oMath>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=0.01 </m:t>
                      </m:r>
                    </m:oMath>
                  </m:oMathPara>
                </a14:m>
                <a:endParaRPr lang="en-US" b="0" i="1" smtClean="0">
                  <a:latin typeface="Cambria Math" panose="02040503050406030204" pitchFamily="18" charset="0"/>
                  <a:ea typeface="Cambria Math" panose="02040503050406030204" pitchFamily="18" charset="0"/>
                </a:endParaRPr>
              </a:p>
              <a:p>
                <a14:m>
                  <m:oMathPara>
                    <m:oMathParaPr>
                      <m:jc/>
                    </m:oMathParaPr>
                    <m:o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0.01</m:t>
                          </m:r>
                        </m:sub>
                      </m:sSub>
                      <m:r>
                        <a:rPr lang="en-US" i="1">
                          <a:latin typeface="Cambria Math" panose="02040503050406030204" pitchFamily="18" charset="0"/>
                        </a:rPr>
                        <m:t>=</m:t>
                      </m:r>
                      <m:r>
                        <m:rPr>
                          <m:sty m:val="p"/>
                        </m:rPr>
                        <a:rPr lang="en-US">
                          <a:latin typeface="Cambria Math" panose="02040503050406030204" pitchFamily="18" charset="0"/>
                        </a:rPr>
                        <m:t>qf</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0.99</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8</m:t>
                          </m:r>
                          <m:r>
                            <a:rPr lang="en-US" i="1">
                              <a:latin typeface="Cambria Math" panose="02040503050406030204" pitchFamily="18" charset="0"/>
                            </a:rPr>
                            <m:t>, </m:t>
                          </m:r>
                          <m:r>
                            <a:rPr lang="en-US" b="0" i="1" smtClean="0">
                              <a:latin typeface="Cambria Math" panose="02040503050406030204" pitchFamily="18" charset="0"/>
                            </a:rPr>
                            <m:t>8</m:t>
                          </m:r>
                        </m:e>
                      </m:d>
                      <m:r>
                        <a:rPr lang="en-US" b="0" i="1" smtClean="0">
                          <a:latin typeface="Cambria Math" panose="02040503050406030204" pitchFamily="18" charset="0"/>
                          <a:ea typeface="Cambria Math" panose="02040503050406030204" pitchFamily="18" charset="0"/>
                        </a:rPr>
                        <m:t>=6.029</m:t>
                      </m:r>
                    </m:oMath>
                  </m:oMathPara>
                </a14:m>
                <a:endParaRPr lang="en-GB"/>
              </a:p>
              <a:p>
                <a14:m>
                  <m:oMathPara>
                    <m:oMathParaPr>
                      <m:jc/>
                    </m:oMathParaPr>
                    <m:o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𝐹</m:t>
                          </m:r>
                        </m:e>
                        <m:sub>
                          <m:r>
                            <a:rPr lang="en-US" b="0" i="1" smtClean="0">
                              <a:latin typeface="Cambria Math" panose="02040503050406030204" pitchFamily="18" charset="0"/>
                            </a:rPr>
                            <m:t>0.99</m:t>
                          </m:r>
                        </m:sub>
                      </m:sSub>
                      <m:r>
                        <a:rPr lang="en-US" i="1">
                          <a:latin typeface="Cambria Math" panose="02040503050406030204" pitchFamily="18" charset="0"/>
                        </a:rPr>
                        <m:t>=</m:t>
                      </m:r>
                      <m:r>
                        <m:rPr>
                          <m:sty m:val="p"/>
                        </m:rPr>
                        <a:rPr lang="en-US">
                          <a:latin typeface="Cambria Math" panose="02040503050406030204" pitchFamily="18" charset="0"/>
                        </a:rPr>
                        <m:t>qf</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0.01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8, 8</m:t>
                          </m:r>
                        </m:e>
                      </m:d>
                      <m:r>
                        <a:rPr lang="en-US" b="0" i="1" smtClean="0">
                          <a:latin typeface="Cambria Math" panose="02040503050406030204" pitchFamily="18" charset="0"/>
                          <a:ea typeface="Cambria Math" panose="02040503050406030204" pitchFamily="18" charset="0"/>
                        </a:rPr>
                        <m:t>=0.166</m:t>
                      </m:r>
                    </m:oMath>
                  </m:oMathPara>
                </a14:m>
                <a:endParaRPr lang="en-GB" smtClean="0"/>
              </a:p>
              <a:p>
                <a:r>
                  <a:rPr lang="en-US"/>
                  <a:t>98 % konfidensinterval for </a:t>
                </a:r>
                <a14:m>
                  <m:oMathPara>
                    <m:oMathParaPr>
                      <m:jc/>
                    </m:oMathParaPr>
                    <m:oMath>
                      <m:f>
                        <m:fPr>
                          <m:type m:val="bar"/>
                          <m:ctrlPr>
                            <a:rPr lang="en-US" i="1">
                              <a:latin typeface="Cambria Math" panose="02040503050406030204" pitchFamily="18" charset="0"/>
                            </a:rPr>
                          </m:ctrlPr>
                        </m:fPr>
                        <m:num>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den>
                      </m:f>
                    </m:oMath>
                  </m:oMathPara>
                </a14:m>
                <a:r>
                  <a:rPr lang="en-GB" smtClean="0"/>
                  <a:t> er:</a:t>
                </a:r>
                <a:br>
                  <a:rPr lang="en-GB"/>
                </a:br>
                <a:r>
                  <a:rPr lang="en-GB" smtClean="0"/>
                  <a:t> </a:t>
                </a:r>
                <a14:m>
                  <m:oMathPara>
                    <m:oMathParaPr>
                      <m:jc/>
                    </m:oMathParaPr>
                    <m:oMath>
                      <m:d>
                        <m:dPr>
                          <m:begChr m:val="["/>
                          <m:sepChr m:val="|"/>
                          <m:endChr m:val="]"/>
                          <m:grow m:val="on"/>
                          <m:shp m:val="centered"/>
                          <m:ctrlPr>
                            <a:rPr lang="en-GB"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𝐹</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den>
                          </m:f>
                        </m:e>
                      </m:d>
                      <m:r>
                        <a:rPr lang="en-US" b="0" i="1" smtClean="0">
                          <a:latin typeface="Cambria Math" panose="02040503050406030204" pitchFamily="18" charset="0"/>
                        </a:rPr>
                        <m:t>=</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0.166</m:t>
                          </m:r>
                          <m:f>
                            <m:fPr>
                              <m:type m:val="bar"/>
                              <m:ctrlPr>
                                <a:rPr lang="en-US" b="0" i="1" smtClean="0">
                                  <a:latin typeface="Cambria Math" panose="02040503050406030204" pitchFamily="18" charset="0"/>
                                </a:rPr>
                              </m:ctrlPr>
                            </m:fPr>
                            <m:num>
                              <m:r>
                                <a:rPr lang="en-US" i="1">
                                  <a:latin typeface="Cambria Math" panose="02040503050406030204" pitchFamily="18" charset="0"/>
                                </a:rPr>
                                <m:t>0.1089</m:t>
                              </m:r>
                            </m:num>
                            <m:den>
                              <m:r>
                                <a:rPr lang="en-US" i="1">
                                  <a:latin typeface="Cambria Math" panose="02040503050406030204" pitchFamily="18" charset="0"/>
                                </a:rPr>
                                <m:t>0.4548</m:t>
                              </m:r>
                            </m:den>
                          </m:f>
                          <m:r>
                            <a:rPr lang="en-US" b="0" i="1" smtClean="0">
                              <a:latin typeface="Cambria Math" panose="02040503050406030204" pitchFamily="18" charset="0"/>
                            </a:rPr>
                            <m:t>; </m:t>
                          </m:r>
                          <m:r>
                            <a:rPr lang="en-US" i="1">
                              <a:latin typeface="Cambria Math" panose="02040503050406030204" pitchFamily="18" charset="0"/>
                            </a:rPr>
                            <m:t>6.029</m:t>
                          </m:r>
                          <m:f>
                            <m:fPr>
                              <m:type m:val="bar"/>
                              <m:ctrlPr>
                                <a:rPr lang="en-US" i="1">
                                  <a:latin typeface="Cambria Math" panose="02040503050406030204" pitchFamily="18" charset="0"/>
                                </a:rPr>
                              </m:ctrlPr>
                            </m:fPr>
                            <m:num>
                              <m:r>
                                <a:rPr lang="en-US" i="1">
                                  <a:latin typeface="Cambria Math" panose="02040503050406030204" pitchFamily="18" charset="0"/>
                                </a:rPr>
                                <m:t>0.1089</m:t>
                              </m:r>
                            </m:num>
                            <m:den>
                              <m:r>
                                <a:rPr lang="en-US" i="1">
                                  <a:latin typeface="Cambria Math" panose="02040503050406030204" pitchFamily="18" charset="0"/>
                                </a:rPr>
                                <m:t>0.4548</m:t>
                              </m:r>
                            </m:den>
                          </m:f>
                        </m:e>
                      </m:d>
                    </m:oMath>
                  </m:oMathPara>
                </a14:m>
                <a:r>
                  <a:rPr lang="en-US" b="0" i="1" smtClean="0">
                    <a:latin typeface="Cambria Math" panose="02040503050406030204" pitchFamily="18" charset="0"/>
                  </a:rPr>
                  <a:t> </a:t>
                </a:r>
                <a14:m>
                  <m:oMathPara>
                    <m:oMathParaPr>
                      <m:jc/>
                    </m:oMathParaPr>
                    <m:oMath>
                      <m:r>
                        <a:rPr lang="en-US" b="0" i="1" smtClean="0">
                          <a:latin typeface="Cambria Math" panose="02040503050406030204" pitchFamily="18" charset="0"/>
                        </a:rPr>
                        <m:t>=</m:t>
                      </m:r>
                      <m:d>
                        <m:dPr>
                          <m:begChr m:val="["/>
                          <m:sepChr m:val="|"/>
                          <m:endChr m:val="]"/>
                          <m:grow m:val="on"/>
                          <m:shp m:val="centered"/>
                          <m:ctrlPr>
                            <a:rPr lang="en-US" b="1" i="1" smtClean="0">
                              <a:latin typeface="Cambria Math" panose="02040503050406030204" pitchFamily="18" charset="0"/>
                            </a:rPr>
                          </m:ctrlPr>
                        </m:dPr>
                        <m:e>
                          <m:r>
                            <m:rPr>
                              <m:sty m:val="bi"/>
                            </m:rPr>
                            <a:rPr lang="en-US" b="1" i="1" smtClean="0">
                              <a:latin typeface="Cambria Math" panose="02040503050406030204" pitchFamily="18" charset="0"/>
                            </a:rPr>
                            <m:t>𝟎</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𝟎𝟒</m:t>
                          </m:r>
                          <m:r>
                            <m:rPr>
                              <m:sty m:val="bi"/>
                            </m:rPr>
                            <a:rPr lang="en-US" b="1" i="1" smtClean="0">
                              <a:latin typeface="Cambria Math" panose="02040503050406030204" pitchFamily="18" charset="0"/>
                            </a:rPr>
                            <m:t>; </m:t>
                          </m:r>
                          <m:r>
                            <m:rPr>
                              <m:sty m:val="bi"/>
                            </m:rPr>
                            <a:rPr lang="en-US" b="1" i="1" smtClean="0">
                              <a:latin typeface="Cambria Math" panose="02040503050406030204" pitchFamily="18" charset="0"/>
                            </a:rPr>
                            <m:t>𝟏</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𝟒𝟒</m:t>
                          </m:r>
                        </m:e>
                      </m:d>
                    </m:oMath>
                  </m:oMathPara>
                </a14:m>
                <a:r>
                  <a:rPr lang="en-US" smtClean="0"/>
                  <a:t> </a:t>
                </a:r>
              </a:p>
              <a:p>
                <a:r>
                  <a:rPr lang="en-US" smtClean="0"/>
                  <a:t>Det kan ikke udelukkes, at forholdet mellem de to varianser er 1. </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4" y="1196752"/>
                <a:ext cx="8398296" cy="5544616"/>
              </a:xfrm>
              <a:blipFill>
                <a:blip r:embed="rId2"/>
                <a:stretch>
                  <a:fillRect l="-944" t="-659" r="0" b="-230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104</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1403648" y="1674174"/>
            <a:ext cx="6288186" cy="546799"/>
          </a:xfrm>
          <a:prstGeom prst="rect">
            <a:avLst/>
          </a:prstGeom>
        </p:spPr>
      </p:pic>
    </p:spTree>
    <p:extLst>
      <p:ext uri="{BB962C8B-B14F-4D97-AF65-F5344CB8AC3E}">
        <p14:creationId xmlns:p14="http://schemas.microsoft.com/office/powerpoint/2010/main" val="19109964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Hypotesetest om varians med 2 stikprøver</a:t>
            </a:r>
            <a:endParaRPr lang="en-GB"/>
          </a:p>
        </p:txBody>
      </p:sp>
      <mc:AlternateContent>
        <mc:Choice Requires="a14">
          <p:sp>
            <p:nvSpPr>
              <p:cNvPr id="3" name="Content Placeholder 2"/>
              <p:cNvSpPr>
                <a:spLocks noGrp="1"/>
              </p:cNvSpPr>
              <p:nvPr>
                <p:ph idx="1"/>
              </p:nvPr>
            </p:nvSpPr>
            <p:spPr/>
            <p:txBody>
              <a:bodyPr/>
              <a:lstStyle/>
              <a:p>
                <a:r>
                  <a:rPr lang="en-US" smtClean="0"/>
                  <a:t>Denne type hypotesetest undersøger, om to uafhængige stikprøver kommer fra populationer med samme varians</a:t>
                </a:r>
              </a:p>
              <a:p>
                <a:r>
                  <a:rPr lang="en-US" smtClean="0"/>
                  <a:t>Vi skal antage at de to populationer er </a:t>
                </a:r>
                <a:r>
                  <a:rPr lang="en-US" u="sng" smtClean="0"/>
                  <a:t>normalfordelte</a:t>
                </a:r>
              </a:p>
              <a:p>
                <a:r>
                  <a:rPr lang="en-US" smtClean="0"/>
                  <a:t>Så følger det af sætning 6.6 s. 209, at teststørrelsen</a:t>
                </a:r>
                <a:br>
                  <a:rPr lang="en-US" smtClean="0"/>
                </a:br>
                <a:r>
                  <a:rPr lang="en-US" smtClean="0"/>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oMath>
                  </m:oMathPara>
                </a14:m>
                <a:r>
                  <a:rPr lang="en-US"/>
                  <a:t> </a:t>
                </a:r>
                <a:br>
                  <a:rPr lang="en-US"/>
                </a:br>
                <a:r>
                  <a:rPr lang="en-US" smtClean="0"/>
                  <a:t>er </a:t>
                </a:r>
                <a14:m>
                  <m:oMathPara>
                    <m:oMathParaPr>
                      <m:jc/>
                    </m:oMathParaPr>
                    <m:oMath>
                      <m:r>
                        <a:rPr lang="en-US" i="1" smtClean="0">
                          <a:latin typeface="Cambria Math" panose="02040503050406030204" pitchFamily="18" charset="0"/>
                        </a:rPr>
                        <m:t>𝐹</m:t>
                      </m:r>
                    </m:oMath>
                  </m:oMathPara>
                </a14:m>
                <a:r>
                  <a:rPr lang="en-US" smtClean="0"/>
                  <a:t>-fordelt </a:t>
                </a:r>
                <a:r>
                  <a:rPr lang="en-US"/>
                  <a:t>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frihedsgrader i tælleren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oMath>
                  </m:oMathPara>
                </a14:m>
                <a:r>
                  <a:rPr lang="en-GB"/>
                  <a:t> frihedsgrader i </a:t>
                </a:r>
                <a:r>
                  <a:rPr lang="en-GB" smtClean="0"/>
                  <a:t>nævneren</a:t>
                </a:r>
              </a:p>
              <a:p>
                <a:r>
                  <a:rPr lang="en-US" smtClean="0"/>
                  <a:t>Nulhypotesen er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Så forventer vi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GB" smtClean="0"/>
              </a:p>
              <a:p>
                <a:r>
                  <a:rPr lang="en-US" smtClean="0"/>
                  <a:t>Alternativhypotesen:</a:t>
                </a:r>
                <a:br>
                  <a:rPr lang="en-US" smtClean="0"/>
                </a:br>
                <a:r>
                  <a:rPr lang="en-US" smtClean="0"/>
                  <a:t>Enten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&gt;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smtClean="0"/>
                  <a:t>,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&lt;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smtClean="0"/>
                  <a:t> eller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smtClean="0"/>
                  <a:t>. </a:t>
                </a:r>
              </a:p>
              <a:p>
                <a:pPr lvl="1"/>
                <a:r>
                  <a:rPr lang="en-US"/>
                  <a:t>Har vi f.eks. </a:t>
                </a:r>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&gt;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a:t>, så kan det </a:t>
                </a:r>
                <a:br>
                  <a:rPr lang="en-US"/>
                </a:br>
                <a:r>
                  <a:rPr lang="en-US"/>
                  <a:t>bekræftes, hvis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r>
                  <a:rPr lang="en-US"/>
                  <a:t>, så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≫1</m:t>
                      </m:r>
                    </m:oMath>
                  </m:oMathPara>
                </a14:m>
                <a:endParaRPr lang="en-GB"/>
              </a:p>
              <a:p>
                <a:pPr lvl="1"/>
                <a:r>
                  <a:rPr lang="en-US"/>
                  <a:t>Har vi </a:t>
                </a:r>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&lt;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a:t>, så kan det </a:t>
                </a:r>
                <a:br>
                  <a:rPr lang="en-US"/>
                </a:br>
                <a:r>
                  <a:rPr lang="en-US"/>
                  <a:t>bekræftes, hvis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r>
                  <a:rPr lang="en-US"/>
                  <a:t>, så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oMath>
                  </m:oMathPara>
                </a14:m>
                <a:r>
                  <a:rPr lang="en-GB" smtClean="0"/>
                  <a:t>.</a:t>
                </a:r>
                <a:endParaRPr lang="en-GB"/>
              </a:p>
              <a:p>
                <a:endParaRPr lang="en-GB" smtClean="0"/>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105</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940152" y="4842214"/>
            <a:ext cx="2952328" cy="1606037"/>
          </a:xfrm>
          <a:prstGeom prst="rect">
            <a:avLst/>
          </a:prstGeom>
        </p:spPr>
      </p:pic>
    </p:spTree>
    <p:extLst>
      <p:ext uri="{BB962C8B-B14F-4D97-AF65-F5344CB8AC3E}">
        <p14:creationId xmlns:p14="http://schemas.microsoft.com/office/powerpoint/2010/main" val="5660113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Hypotesetest om varians med 2 stikprøver</a:t>
            </a:r>
            <a:endParaRPr lang="en-GB"/>
          </a:p>
        </p:txBody>
      </p:sp>
      <mc:AlternateContent>
        <mc:Choice Requires="a14">
          <p:sp>
            <p:nvSpPr>
              <p:cNvPr id="3" name="Content Placeholder 2"/>
              <p:cNvSpPr>
                <a:spLocks noGrp="1"/>
              </p:cNvSpPr>
              <p:nvPr>
                <p:ph idx="1"/>
              </p:nvPr>
            </p:nvSpPr>
            <p:spPr/>
            <p:txBody>
              <a:bodyPr/>
              <a:lstStyle/>
              <a:p>
                <a:r>
                  <a:rPr lang="en-US" b="1" smtClean="0"/>
                  <a:t>Fiktivt eksempel</a:t>
                </a:r>
                <a:r>
                  <a:rPr lang="en-US" smtClean="0"/>
                  <a:t>: Vi har to stikprøver: Nr. 1 har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b="0" i="1" smtClean="0">
                          <a:latin typeface="Cambria Math" panose="02040503050406030204" pitchFamily="18" charset="0"/>
                        </a:rPr>
                        <m:t>=10</m:t>
                      </m:r>
                    </m:oMath>
                  </m:oMathPara>
                </a14:m>
                <a:r>
                  <a:rPr lang="en-US" smtClean="0"/>
                  <a:t> og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4</m:t>
                      </m:r>
                    </m:oMath>
                  </m:oMathPara>
                </a14:m>
                <a:r>
                  <a:rPr lang="en-US"/>
                  <a:t>, </a:t>
                </a:r>
                <a:r>
                  <a:rPr lang="en-US" smtClean="0"/>
                  <a:t>nr. 2 har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12 </m:t>
                      </m:r>
                    </m:oMath>
                  </m:oMathPara>
                </a14:m>
                <a:r>
                  <a:rPr lang="en-US" smtClean="0"/>
                  <a:t>og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8</m:t>
                      </m:r>
                    </m:oMath>
                  </m:oMathPara>
                </a14:m>
                <a:r>
                  <a:rPr lang="en-US" smtClean="0"/>
                  <a:t>. Så 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8</m:t>
                          </m:r>
                        </m:den>
                      </m:f>
                      <m:r>
                        <a:rPr lang="en-US" b="0" i="1" smtClean="0">
                          <a:latin typeface="Cambria Math" panose="02040503050406030204" pitchFamily="18" charset="0"/>
                        </a:rPr>
                        <m:t>=0.5</m:t>
                      </m:r>
                    </m:oMath>
                  </m:oMathPara>
                </a14:m>
                <a:r>
                  <a:rPr lang="en-GB" smtClean="0"/>
                  <a:t> </a:t>
                </a:r>
                <a14:m>
                  <m:oMathPara>
                    <m:oMathParaPr>
                      <m:jc/>
                    </m:oMathParaPr>
                    <m:oMath>
                      <m:r>
                        <a:rPr lang="en-GB" i="1" smtClean="0">
                          <a:latin typeface="Cambria Math" panose="02040503050406030204" pitchFamily="18" charset="0"/>
                        </a:rPr>
                        <m:t>𝐹</m:t>
                      </m:r>
                    </m:oMath>
                  </m:oMathPara>
                </a14:m>
                <a:r>
                  <a:rPr lang="en-GB" smtClean="0"/>
                  <a:t>-fordelt med d.f. 9 i tæller og 11 i nævner: </a:t>
                </a:r>
                <a14:m>
                  <m:oMathPara>
                    <m:oMathParaPr>
                      <m:jc/>
                    </m:oMathParaPr>
                    <m:oMath>
                      <m:r>
                        <a:rPr lang="en-US" b="0" i="1" smtClean="0">
                          <a:latin typeface="Cambria Math" panose="02040503050406030204" pitchFamily="18" charset="0"/>
                        </a:rPr>
                        <m:t>𝐹</m:t>
                      </m:r>
                      <m:r>
                        <a:rPr lang="en-US" b="0" i="1" smtClean="0">
                          <a:latin typeface="Cambria Math" panose="02040503050406030204" pitchFamily="18" charset="0"/>
                        </a:rPr>
                        <m:t>(9,11)</m:t>
                      </m:r>
                    </m:oMath>
                  </m:oMathPara>
                </a14:m>
                <a:endParaRPr lang="en-GB" smtClean="0"/>
              </a:p>
              <a:p>
                <a:r>
                  <a:rPr lang="en-US" smtClean="0"/>
                  <a:t>Hvis vi havde nummereret stikprøverne omvendt, så ville vi få,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4</m:t>
                          </m:r>
                        </m:den>
                      </m:f>
                      <m:r>
                        <a:rPr lang="en-US" i="1">
                          <a:latin typeface="Cambria Math" panose="02040503050406030204" pitchFamily="18" charset="0"/>
                        </a:rPr>
                        <m:t>=</m:t>
                      </m:r>
                      <m:r>
                        <a:rPr lang="en-US" b="0" i="1" smtClean="0">
                          <a:latin typeface="Cambria Math" panose="02040503050406030204" pitchFamily="18" charset="0"/>
                        </a:rPr>
                        <m:t>2.0</m:t>
                      </m:r>
                    </m:oMath>
                  </m:oMathPara>
                </a14:m>
                <a:r>
                  <a:rPr lang="en-GB" smtClean="0"/>
                  <a:t> er </a:t>
                </a:r>
                <a14:m>
                  <m:oMathPara>
                    <m:oMathParaPr>
                      <m:jc/>
                    </m:oMathParaPr>
                    <m:oMath>
                      <m:r>
                        <a:rPr lang="en-GB" i="1">
                          <a:latin typeface="Cambria Math" panose="02040503050406030204" pitchFamily="18" charset="0"/>
                        </a:rPr>
                        <m:t>𝐹</m:t>
                      </m:r>
                    </m:oMath>
                  </m:oMathPara>
                </a14:m>
                <a:r>
                  <a:rPr lang="en-GB"/>
                  <a:t>-fordelt med d.f. </a:t>
                </a:r>
                <a:r>
                  <a:rPr lang="en-GB" smtClean="0"/>
                  <a:t>11 </a:t>
                </a:r>
                <a:r>
                  <a:rPr lang="en-GB"/>
                  <a:t>i tæller og </a:t>
                </a:r>
                <a:r>
                  <a:rPr lang="en-GB" smtClean="0"/>
                  <a:t>9 </a:t>
                </a:r>
                <a:r>
                  <a:rPr lang="en-GB"/>
                  <a:t>i nævner: </a:t>
                </a:r>
                <a14:m>
                  <m:oMathPara>
                    <m:oMathParaPr>
                      <m:jc/>
                    </m:oMathParaPr>
                    <m:oMath>
                      <m:r>
                        <a:rPr lang="en-US" i="1">
                          <a:latin typeface="Cambria Math" panose="02040503050406030204" pitchFamily="18" charset="0"/>
                        </a:rPr>
                        <m:t>𝐹</m:t>
                      </m:r>
                      <m:r>
                        <a:rPr lang="en-US" i="1">
                          <a:latin typeface="Cambria Math" panose="02040503050406030204" pitchFamily="18" charset="0"/>
                        </a:rPr>
                        <m:t>(11,9)</m:t>
                      </m:r>
                    </m:oMath>
                  </m:oMathPara>
                </a14:m>
                <a:endParaRPr lang="en-GB" smtClean="0"/>
              </a:p>
              <a:p>
                <a:r>
                  <a:rPr lang="en-US" smtClean="0"/>
                  <a:t>Generelt for givet </a:t>
                </a:r>
                <a14:m>
                  <m:oMathPara>
                    <m:oMathParaPr>
                      <m:jc/>
                    </m:oMathParaPr>
                    <m:oMath>
                      <m:r>
                        <a:rPr lang="en-US" i="1">
                          <a:latin typeface="Cambria Math" panose="02040503050406030204" pitchFamily="18" charset="0"/>
                          <a:ea typeface="Cambria Math" panose="02040503050406030204" pitchFamily="18" charset="0"/>
                        </a:rPr>
                        <m:t>𝛼</m:t>
                      </m:r>
                    </m:oMath>
                  </m:oMathPara>
                </a14:m>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US" smtClean="0"/>
                  <a:t>: </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r>
                                <a:rPr lang="da-DK" i="1">
                                  <a:latin typeface="Cambria Math"/>
                                </a:rPr>
                                <m:t>−1</m:t>
                              </m:r>
                            </m:e>
                          </m:d>
                        </m:den>
                      </m:f>
                    </m:oMath>
                  </m:oMathPara>
                </a14:m>
                <a:endParaRPr lang="en-GB" smtClean="0"/>
              </a:p>
              <a:p>
                <a:r>
                  <a:rPr lang="en-US" smtClean="0"/>
                  <a:t>Vi kan vælge den stikprøve med størst stikprøvevarians som nr. 1, så vi altid opnår,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r>
                  <a:rPr lang="en-GB" smtClean="0"/>
                  <a:t>. Kriterier for at forkaste nulhypotesen:</a:t>
                </a:r>
              </a:p>
              <a:p>
                <a:pPr lvl="1"/>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&gt;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0</m:t>
                          </m:r>
                        </m:sub>
                      </m:sSub>
                    </m:oMath>
                  </m:oMathPara>
                </a14:m>
                <a:r>
                  <a:rPr lang="en-GB" smtClean="0"/>
                  <a:t> forkastes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oMath>
                  </m:oMathPara>
                </a14:m>
                <a:endParaRPr lang="en-GB" smtClean="0"/>
              </a:p>
              <a:p>
                <a:pPr lvl="1"/>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b="0" i="1" smtClean="0">
                          <a:latin typeface="Cambria Math" panose="02040503050406030204" pitchFamily="18" charset="0"/>
                        </a:rPr>
                        <m:t>&lt;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GB"/>
                  <a:t> forkastes </a:t>
                </a:r>
                <a:r>
                  <a:rPr lang="en-GB" smtClean="0"/>
                  <a:t>altid,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b="0" i="1" smtClean="0">
                          <a:latin typeface="Cambria Math" panose="02040503050406030204" pitchFamily="18" charset="0"/>
                        </a:rPr>
                        <m:t>&gt;1</m:t>
                      </m:r>
                    </m:oMath>
                  </m:oMathPara>
                </a14:m>
                <a:endParaRPr lang="en-GB" smtClean="0"/>
              </a:p>
              <a:p>
                <a:pPr lvl="1"/>
                <a14:m>
                  <m:oMathPara>
                    <m:oMathParaPr>
                      <m:jc/>
                    </m:oMathParaPr>
                    <m:oMath>
                      <m:sSubSup>
                        <m:sSubSupPr>
                          <m:alnScr m:val="off"/>
                          <m:ctrlPr>
                            <a:rPr lang="en-US" i="1">
                              <a:latin typeface="Cambria Math" panose="02040503050406030204" pitchFamily="18" charset="0"/>
                            </a:rPr>
                          </m:ctrlPr>
                        </m:sSubSupPr>
                        <m:e>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GB"/>
                  <a:t> forkastes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oMath>
                  </m:oMathPara>
                </a14:m>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549" r="-724"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106</a:t>
            </a:fld>
            <a:endParaRPr lang="da-DK">
              <a:solidFill>
                <a:prstClr val="black">
                  <a:tint val="75000"/>
                </a:prstClr>
              </a:solidFill>
            </a:endParaRPr>
          </a:p>
        </p:txBody>
      </p:sp>
    </p:spTree>
    <p:extLst>
      <p:ext uri="{BB962C8B-B14F-4D97-AF65-F5344CB8AC3E}">
        <p14:creationId xmlns:p14="http://schemas.microsoft.com/office/powerpoint/2010/main" val="30076437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9" name="Group 8"/>
          <p:cNvGrpSpPr/>
          <p:nvPr/>
        </p:nvGrpSpPr>
        <p:grpSpPr>
          <a:xfrm>
            <a:off x="5364088" y="2276872"/>
            <a:ext cx="3659361" cy="1584580"/>
            <a:chOff x="4774431" y="3996468"/>
            <a:chExt cx="4091409" cy="2123030"/>
          </a:xfrm>
        </p:grpSpPr>
        <p:pic>
          <p:nvPicPr>
            <p:cNvPr id="10" name="Picture 9"/>
            <p:cNvPicPr>
              <a:picLocks noChangeAspect="1"/>
            </p:cNvPicPr>
            <p:nvPr/>
          </p:nvPicPr>
          <p:blipFill>
            <a:blip r:embed="rId2"/>
            <a:stretch>
              <a:fillRect/>
            </a:stretch>
          </p:blipFill>
          <p:spPr>
            <a:xfrm>
              <a:off x="4774431" y="3996468"/>
              <a:ext cx="4047926" cy="1632497"/>
            </a:xfrm>
            <a:prstGeom prst="rect">
              <a:avLst/>
            </a:prstGeom>
          </p:spPr>
        </p:pic>
        <mc:AlternateContent>
          <mc:Choice Requires="a14">
            <p:sp>
              <p:nvSpPr>
                <p:cNvPr id="11" name="Line Callout 1 10"/>
                <p:cNvSpPr/>
                <p:nvPr/>
              </p:nvSpPr>
              <p:spPr>
                <a:xfrm>
                  <a:off x="7713712" y="5747255"/>
                  <a:ext cx="1152128" cy="372243"/>
                </a:xfrm>
                <a:prstGeom prst="borderCallout1">
                  <a:avLst>
                    <a:gd name="adj1" fmla="val -268"/>
                    <a:gd name="adj2" fmla="val 53402"/>
                    <a:gd name="adj3" fmla="val -117418"/>
                    <a:gd name="adj4" fmla="val 273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14:m>
                    <m:oMathPara>
                      <m:oMathParaPr>
                        <m:jc/>
                      </m:oMathParaPr>
                      <m:o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𝑡</m:t>
                            </m:r>
                          </m:e>
                          <m:sub>
                            <m:r>
                              <a:rPr lang="en-US" sz="1600" i="1">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=2.65</m:t>
                        </m:r>
                      </m:oMath>
                    </m:oMathPara>
                  </a14:m>
                  <a:endParaRPr lang="en-GB">
                    <a:solidFill>
                      <a:schemeClr val="tx1"/>
                    </a:solidFill>
                  </a:endParaRPr>
                </a:p>
              </p:txBody>
            </p:sp>
          </mc:Choice>
          <mc:Fallback>
            <p:sp>
              <p:nvSpPr>
                <p:cNvPr id="11" name="Line Callout 1 10"/>
                <p:cNvSpPr>
                  <a:spLocks noRot="1" noChangeAspect="1" noMove="1" noResize="1" noEditPoints="1" noAdjustHandles="1" noChangeArrowheads="1" noChangeShapeType="1" noTextEdit="1"/>
                </p:cNvSpPr>
                <p:nvPr/>
              </p:nvSpPr>
              <p:spPr>
                <a:xfrm>
                  <a:off x="7713712" y="5747255"/>
                  <a:ext cx="1152128" cy="372243"/>
                </a:xfrm>
                <a:prstGeom prst="borderCallout1">
                  <a:avLst>
                    <a:gd name="adj1" fmla="val -268"/>
                    <a:gd name="adj2" fmla="val 53402"/>
                    <a:gd name="adj3" fmla="val -117418"/>
                    <a:gd name="adj4" fmla="val 27353"/>
                  </a:avLst>
                </a:prstGeom>
                <a:blipFill>
                  <a:blip r:embed="rId3"/>
                  <a:stretch>
                    <a:fillRect/>
                  </a:stretch>
                </a:blipFill>
                <a:ln>
                  <a:solidFill>
                    <a:schemeClr val="tx1"/>
                  </a:solidFill>
                </a:ln>
              </p:spPr>
              <p:txBody>
                <a:bodyPr/>
                <a:lstStyle/>
                <a:p>
                  <a:r>
                    <a:rPr lang="en-GB">
                      <a:noFill/>
                    </a:rPr>
                    <a:t> </a:t>
                  </a:r>
                </a:p>
              </p:txBody>
            </p:sp>
          </mc:Fallback>
        </mc:AlternateContent>
      </p:grpSp>
      <p:sp>
        <p:nvSpPr>
          <p:cNvPr id="5" name="Title 4"/>
          <p:cNvSpPr>
            <a:spLocks noGrp="1"/>
          </p:cNvSpPr>
          <p:nvPr>
            <p:ph type="title"/>
          </p:nvPr>
        </p:nvSpPr>
        <p:spPr/>
        <p:txBody>
          <a:bodyPr/>
          <a:lstStyle/>
          <a:p>
            <a:r>
              <a:rPr lang="en-US" smtClean="0"/>
              <a:t>Eksempel 9.5, s. 296</a:t>
            </a:r>
            <a:endParaRPr lang="en-GB"/>
          </a:p>
        </p:txBody>
      </p:sp>
      <mc:AlternateContent>
        <mc:Choice Requires="a14">
          <p:sp>
            <p:nvSpPr>
              <p:cNvPr id="6" name="Content Placeholder 5"/>
              <p:cNvSpPr>
                <a:spLocks noGrp="1"/>
              </p:cNvSpPr>
              <p:nvPr>
                <p:ph idx="1"/>
              </p:nvPr>
            </p:nvSpPr>
            <p:spPr>
              <a:xfrm>
                <a:off x="467543" y="1196752"/>
                <a:ext cx="8555905" cy="5544616"/>
              </a:xfrm>
            </p:spPr>
            <p:txBody>
              <a:bodyPr/>
              <a:lstStyle/>
              <a:p>
                <a:r>
                  <a:rPr lang="en-US" smtClean="0"/>
                  <a:t>I eksempel 8.7 s</a:t>
                </a:r>
                <a:r>
                  <a:rPr lang="en-US"/>
                  <a:t>. </a:t>
                </a:r>
                <a:r>
                  <a:rPr lang="en-US" smtClean="0"/>
                  <a:t>274 så vi på to stikprøver med </a:t>
                </a:r>
                <a:r>
                  <a:rPr lang="en-GB" smtClean="0"/>
                  <a:t>elasticiteten af genbrugt beton til belægning. Vi forkastede nulhypotesen om, at de kom fra populationer med ens middelværdi</a:t>
                </a:r>
                <a:br>
                  <a:rPr lang="en-GB" smtClean="0"/>
                </a:br>
                <a:br>
                  <a:rPr lang="en-GB" smtClean="0"/>
                </a:br>
                <a:endParaRPr lang="en-GB" smtClean="0"/>
              </a:p>
              <a:p>
                <a:r>
                  <a:rPr lang="en-US" smtClean="0"/>
                  <a:t>Brug 2 % signifikansniveau til at under-</a:t>
                </a:r>
                <a:br>
                  <a:rPr lang="en-US" smtClean="0"/>
                </a:br>
                <a:r>
                  <a:rPr lang="en-US" smtClean="0"/>
                  <a:t>søge, om varianserne er ens</a:t>
                </a:r>
                <a:br>
                  <a:rPr lang="en-US" smtClean="0"/>
                </a:br>
                <a:r>
                  <a:rPr lang="en-US" smtClean="0"/>
                  <a:t> </a:t>
                </a:r>
              </a:p>
              <a:p>
                <a:pPr marL="0" indent="0">
                  <a:buNone/>
                </a:pPr>
                <a:r>
                  <a:rPr lang="en-US" b="1"/>
                  <a:t>Løsning</a:t>
                </a:r>
                <a:r>
                  <a:rPr lang="en-US" b="1" smtClean="0"/>
                  <a:t>:</a:t>
                </a:r>
                <a:br>
                  <a:rPr lang="en-US" b="1" smtClean="0"/>
                </a:br>
                <a:r>
                  <a:rPr lang="en-US" smtClean="0"/>
                  <a:t>Stikprøvevarianserne for lokation </a:t>
                </a:r>
                <a14:m>
                  <m:oMathPara>
                    <m:oMathParaPr>
                      <m:jc/>
                    </m:oMathParaPr>
                    <m:oMath>
                      <m:r>
                        <a:rPr lang="en-US" i="1" smtClean="0">
                          <a:latin typeface="Cambria Math" panose="02040503050406030204" pitchFamily="18" charset="0"/>
                        </a:rPr>
                        <m:t>1</m:t>
                      </m:r>
                    </m:oMath>
                  </m:oMathPara>
                </a14:m>
                <a:r>
                  <a:rPr lang="en-US" smtClean="0"/>
                  <a:t> og </a:t>
                </a:r>
                <a14:m>
                  <m:oMathPara>
                    <m:oMathParaPr>
                      <m:jc/>
                    </m:oMathParaPr>
                    <m:oMath>
                      <m:r>
                        <a:rPr lang="en-US" i="1" smtClean="0">
                          <a:latin typeface="Cambria Math" panose="02040503050406030204" pitchFamily="18" charset="0"/>
                        </a:rPr>
                        <m:t>2</m:t>
                      </m:r>
                    </m:oMath>
                  </m:oMathPara>
                </a14:m>
                <a:r>
                  <a:rPr lang="en-US" smtClean="0"/>
                  <a:t> beregnes til hhv. </a:t>
                </a:r>
                <a14:m>
                  <m:oMathPara>
                    <m:oMathParaPr>
                      <m:jc/>
                    </m:oMathParaPr>
                    <m:oMath>
                      <m:r>
                        <a:rPr lang="en-US" i="1" smtClean="0">
                          <a:latin typeface="Cambria Math" panose="02040503050406030204" pitchFamily="18" charset="0"/>
                        </a:rPr>
                        <m:t>1277.87</m:t>
                      </m:r>
                    </m:oMath>
                  </m:oMathPara>
                </a14:m>
                <a:r>
                  <a:rPr lang="en-US" smtClean="0"/>
                  <a:t> og </a:t>
                </a:r>
                <a14:m>
                  <m:oMathPara>
                    <m:oMathParaPr>
                      <m:jc/>
                    </m:oMathParaPr>
                    <m:oMath>
                      <m:r>
                        <a:rPr lang="en-US" i="1" smtClean="0">
                          <a:latin typeface="Cambria Math" panose="02040503050406030204" pitchFamily="18" charset="0"/>
                        </a:rPr>
                        <m:t>3739.87</m:t>
                      </m:r>
                    </m:oMath>
                  </m:oMathPara>
                </a14:m>
                <a:r>
                  <a:rPr lang="en-US" smtClean="0"/>
                  <a:t>. Lokation 2 har altså den største stikprøvevarians, så den får nr. </a:t>
                </a:r>
                <a14:m>
                  <m:oMathPara>
                    <m:oMathParaPr>
                      <m:jc/>
                    </m:oMathParaPr>
                    <m:oMath>
                      <m:r>
                        <a:rPr lang="en-US" i="1" smtClean="0">
                          <a:latin typeface="Cambria Math" panose="02040503050406030204" pitchFamily="18" charset="0"/>
                        </a:rPr>
                        <m:t>1</m:t>
                      </m:r>
                    </m:oMath>
                  </m:oMathPara>
                </a14:m>
                <a:endParaRPr lang="en-US"/>
              </a:p>
              <a:p>
                <a:pPr marL="457200" indent="-457200">
                  <a:buFont typeface="+mj-lt"/>
                  <a:buAutoNum type="arabicPeriod"/>
                </a:pPr>
                <a:r>
                  <a:rPr lang="en-GB"/>
                  <a:t>Hypoteser: </a:t>
                </a:r>
                <a:br>
                  <a:rPr lang="en-GB"/>
                </a:br>
                <a:r>
                  <a:rPr lang="en-GB"/>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US"/>
                  <a:t> </a:t>
                </a:r>
                <a:br>
                  <a:rPr lang="en-US"/>
                </a:br>
                <a:r>
                  <a:rPr lang="en-US"/>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a:t> </a:t>
                </a:r>
              </a:p>
              <a:p>
                <a:pPr marL="457200" indent="-457200">
                  <a:buFont typeface="+mj-lt"/>
                  <a:buAutoNum type="arabicPeriod"/>
                </a:pPr>
                <a:r>
                  <a:rPr lang="en-US" smtClean="0"/>
                  <a:t>Signifikansniveau</a:t>
                </a:r>
                <a:r>
                  <a:rPr lang="en-US"/>
                  <a:t>: </a:t>
                </a:r>
                <a14:m>
                  <m:oMathPara>
                    <m:oMathParaPr>
                      <m:jc/>
                    </m:oMathParaPr>
                    <m:o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=0.02</m:t>
                      </m:r>
                    </m:oMath>
                  </m:oMathPara>
                </a14:m>
                <a:r>
                  <a:rPr lang="en-GB" smtClean="0"/>
                  <a:t>.</a:t>
                </a:r>
                <a:endParaRPr lang="en-GB"/>
              </a:p>
              <a:p>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3" y="1196752"/>
                <a:ext cx="8555905" cy="5544616"/>
              </a:xfrm>
              <a:blipFill>
                <a:blip r:embed="rId4"/>
                <a:stretch>
                  <a:fillRect l="-998" t="-659" r="-7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107</a:t>
            </a:fld>
            <a:endParaRPr lang="da-DK">
              <a:solidFill>
                <a:prstClr val="black">
                  <a:tint val="75000"/>
                </a:prstClr>
              </a:solidFill>
            </a:endParaRPr>
          </a:p>
        </p:txBody>
      </p:sp>
      <p:pic>
        <p:nvPicPr>
          <p:cNvPr id="8" name="Picture 7"/>
          <p:cNvPicPr>
            <a:picLocks noChangeAspect="1"/>
          </p:cNvPicPr>
          <p:nvPr/>
        </p:nvPicPr>
        <p:blipFill>
          <a:blip r:embed="rId5"/>
          <a:stretch>
            <a:fillRect/>
          </a:stretch>
        </p:blipFill>
        <p:spPr>
          <a:xfrm>
            <a:off x="827584" y="2314974"/>
            <a:ext cx="5733454" cy="606750"/>
          </a:xfrm>
          <a:prstGeom prst="rect">
            <a:avLst/>
          </a:prstGeom>
        </p:spPr>
      </p:pic>
    </p:spTree>
    <p:extLst>
      <p:ext uri="{BB962C8B-B14F-4D97-AF65-F5344CB8AC3E}">
        <p14:creationId xmlns:p14="http://schemas.microsoft.com/office/powerpoint/2010/main" val="8780008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Eksempel 9.5, s. 296</a:t>
            </a:r>
            <a:endParaRPr lang="en-GB"/>
          </a:p>
        </p:txBody>
      </p:sp>
      <mc:AlternateContent>
        <mc:Choice Requires="a14">
          <p:sp>
            <p:nvSpPr>
              <p:cNvPr id="6" name="Content Placeholder 5"/>
              <p:cNvSpPr>
                <a:spLocks noGrp="1"/>
              </p:cNvSpPr>
              <p:nvPr>
                <p:ph idx="1"/>
              </p:nvPr>
            </p:nvSpPr>
            <p:spPr>
              <a:xfrm>
                <a:off x="467543" y="1196752"/>
                <a:ext cx="8555905" cy="5544616"/>
              </a:xfrm>
            </p:spPr>
            <p:txBody>
              <a:bodyPr/>
              <a:lstStyle/>
              <a:p>
                <a:pPr marL="457200" indent="-457200">
                  <a:buFont typeface="+mj-lt"/>
                  <a:buAutoNum type="arabicPeriod" startAt="3"/>
                </a:pPr>
                <a:r>
                  <a:rPr lang="en-US" smtClean="0"/>
                  <a:t>Kriterier: Teststørrelsen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oMath>
                  </m:oMathPara>
                </a14:m>
                <a:r>
                  <a:rPr lang="en-US"/>
                  <a:t> </a:t>
                </a:r>
                <a:r>
                  <a:rPr lang="en-US" smtClean="0"/>
                  <a:t>er </a:t>
                </a:r>
                <a14:m>
                  <m:oMathPara>
                    <m:oMathParaPr>
                      <m:jc/>
                    </m:oMathParaPr>
                    <m:oMath>
                      <m:r>
                        <a:rPr lang="en-US" i="1">
                          <a:latin typeface="Cambria Math" panose="02040503050406030204" pitchFamily="18" charset="0"/>
                        </a:rPr>
                        <m:t>𝐹</m:t>
                      </m:r>
                    </m:oMath>
                  </m:oMathPara>
                </a14:m>
                <a:r>
                  <a:rPr lang="en-US"/>
                  <a:t>-fordelt med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frihedsgrader i tælleren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oMath>
                  </m:oMathPara>
                </a14:m>
                <a:r>
                  <a:rPr lang="en-GB"/>
                  <a:t> frihedsgrader i </a:t>
                </a:r>
                <a:r>
                  <a:rPr lang="en-GB" smtClean="0"/>
                  <a:t>nævneren.</a:t>
                </a:r>
                <a:br>
                  <a:rPr lang="en-GB"/>
                </a:br>
                <a:r>
                  <a:rPr lang="en-GB"/>
                  <a:t>Vi forkaster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GB"/>
                  <a:t>, hvis </a:t>
                </a:r>
                <a:br>
                  <a:rPr lang="en-GB" smtClean="0"/>
                </a:b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m:rPr>
                          <m:sty m:val="p"/>
                        </m:rPr>
                        <a:rPr lang="en-US">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m:rPr>
                              <m:sty m:val="p"/>
                            </m:rPr>
                            <a:rPr lang="en-US"/>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da-DK" i="1">
                              <a:latin typeface="Cambria Math"/>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0.01</m:t>
                          </m:r>
                        </m:sub>
                      </m:sSub>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5, 5</m:t>
                          </m:r>
                        </m:e>
                      </m:d>
                    </m:oMath>
                  </m:oMathPara>
                </a14:m>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i="1">
                          <a:latin typeface="Cambria Math" panose="02040503050406030204" pitchFamily="18" charset="0"/>
                        </a:rPr>
                        <m:t>=</m:t>
                      </m:r>
                      <m:r>
                        <m:rPr>
                          <m:sty m:val="p"/>
                        </m:rPr>
                        <a:rPr lang="en-US">
                          <a:latin typeface="Cambria Math" panose="02040503050406030204" pitchFamily="18" charset="0"/>
                        </a:rPr>
                        <m:t>q</m:t>
                      </m:r>
                      <m:r>
                        <m:rPr>
                          <m:sty m:val="p"/>
                        </m:rPr>
                        <a:rPr lang="en-US" b="0" i="0" smtClean="0">
                          <a:latin typeface="Cambria Math" panose="02040503050406030204" pitchFamily="18" charset="0"/>
                        </a:rPr>
                        <m:t>f</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0.9</m:t>
                          </m:r>
                          <m:r>
                            <a:rPr lang="en-US" b="0" i="1" smtClean="0">
                              <a:latin typeface="Cambria Math" panose="02040503050406030204" pitchFamily="18" charset="0"/>
                            </a:rPr>
                            <m:t>9</m:t>
                          </m:r>
                          <m:r>
                            <a:rPr lang="en-US" i="1">
                              <a:latin typeface="Cambria Math" panose="02040503050406030204" pitchFamily="18" charset="0"/>
                            </a:rPr>
                            <m:t>, </m:t>
                          </m:r>
                          <m:r>
                            <a:rPr lang="en-US" b="0" i="1" smtClean="0">
                              <a:latin typeface="Cambria Math" panose="02040503050406030204" pitchFamily="18" charset="0"/>
                            </a:rPr>
                            <m:t>5, 5</m:t>
                          </m:r>
                        </m:e>
                      </m:d>
                      <m:r>
                        <a:rPr lang="en-US" i="1">
                          <a:latin typeface="Cambria Math" panose="02040503050406030204" pitchFamily="18" charset="0"/>
                        </a:rPr>
                        <m:t>=</m:t>
                      </m:r>
                      <m:r>
                        <a:rPr lang="en-US" b="0" i="1" smtClean="0">
                          <a:latin typeface="Cambria Math" panose="02040503050406030204" pitchFamily="18" charset="0"/>
                        </a:rPr>
                        <m:t>10.97</m:t>
                      </m:r>
                    </m:oMath>
                  </m:oMathPara>
                </a14:m>
                <a:r>
                  <a:rPr lang="en-GB" smtClean="0"/>
                  <a:t> </a:t>
                </a:r>
              </a:p>
              <a:p>
                <a:pPr marL="457200" indent="-457200">
                  <a:buFont typeface="+mj-lt"/>
                  <a:buAutoNum type="arabicPeriod" startAt="3"/>
                </a:pPr>
                <a:r>
                  <a:rPr lang="en-US" smtClean="0"/>
                  <a:t>Beregninger: </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3739.87</m:t>
                          </m:r>
                        </m:num>
                        <m:den>
                          <m:r>
                            <a:rPr lang="en-US" b="0" i="1" smtClean="0">
                              <a:latin typeface="Cambria Math" panose="02040503050406030204" pitchFamily="18" charset="0"/>
                            </a:rPr>
                            <m:t>1277.87</m:t>
                          </m:r>
                        </m:den>
                      </m:f>
                      <m:r>
                        <a:rPr lang="en-US" b="0" i="1" smtClean="0">
                          <a:latin typeface="Cambria Math" panose="02040503050406030204" pitchFamily="18" charset="0"/>
                        </a:rPr>
                        <m:t>=2.93</m:t>
                      </m:r>
                    </m:oMath>
                  </m:oMathPara>
                </a14:m>
                <a:endParaRPr lang="en-GB" smtClean="0"/>
              </a:p>
              <a:p>
                <a:pPr marL="457200" indent="-457200">
                  <a:buFont typeface="+mj-lt"/>
                  <a:buAutoNum type="arabicPeriod" startAt="3"/>
                </a:pPr>
                <a:r>
                  <a:rPr lang="en-US" smtClean="0"/>
                  <a:t>Konklusion: Da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=2.93</m:t>
                      </m:r>
                      <m:r>
                        <m:rPr>
                          <m:sty m:val="p"/>
                        </m:rPr>
                        <a:rPr lang="en-US" b="0" i="0" smtClean="0">
                          <a:latin typeface="Cambria Math" panose="02040503050406030204" pitchFamily="18" charset="0"/>
                        </a:rPr>
                        <m:t>&lt;10.97=</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r>
                  <a:rPr lang="en-GB" smtClean="0"/>
                  <a:t> kan vi ikke forkaste nulhypotesen. De to lokaliteter kan have samme varians.</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3" y="1196752"/>
                <a:ext cx="8555905" cy="5544616"/>
              </a:xfrm>
              <a:blipFill>
                <a:blip r:embed="rId2"/>
                <a:stretch>
                  <a:fillRect l="-998"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108</a:t>
            </a:fld>
            <a:endParaRPr lang="da-DK">
              <a:solidFill>
                <a:prstClr val="black">
                  <a:tint val="75000"/>
                </a:prstClr>
              </a:solidFill>
            </a:endParaRPr>
          </a:p>
        </p:txBody>
      </p:sp>
    </p:spTree>
    <p:extLst>
      <p:ext uri="{BB962C8B-B14F-4D97-AF65-F5344CB8AC3E}">
        <p14:creationId xmlns:p14="http://schemas.microsoft.com/office/powerpoint/2010/main" val="324013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109</a:t>
            </a:fld>
            <a:endParaRPr lang="da-DK">
              <a:solidFill>
                <a:prstClr val="black">
                  <a:tint val="75000"/>
                </a:prstClr>
              </a:solidFill>
            </a:endParaRPr>
          </a:p>
        </p:txBody>
      </p:sp>
      <p:pic>
        <p:nvPicPr>
          <p:cNvPr id="2" name="Picture 1"/>
          <p:cNvPicPr>
            <a:picLocks noChangeAspect="1"/>
          </p:cNvPicPr>
          <p:nvPr/>
        </p:nvPicPr>
        <p:blipFill>
          <a:blip r:embed="rId2"/>
          <a:stretch>
            <a:fillRect/>
          </a:stretch>
        </p:blipFill>
        <p:spPr>
          <a:xfrm>
            <a:off x="834124" y="4542596"/>
            <a:ext cx="3710325" cy="2160000"/>
          </a:xfrm>
          <a:prstGeom prst="rect">
            <a:avLst/>
          </a:prstGeom>
        </p:spPr>
      </p:pic>
      <p:pic>
        <p:nvPicPr>
          <p:cNvPr id="3" name="Picture 2"/>
          <p:cNvPicPr>
            <a:picLocks noChangeAspect="1"/>
          </p:cNvPicPr>
          <p:nvPr/>
        </p:nvPicPr>
        <p:blipFill>
          <a:blip r:embed="rId3"/>
          <a:stretch>
            <a:fillRect/>
          </a:stretch>
        </p:blipFill>
        <p:spPr>
          <a:xfrm>
            <a:off x="4911030" y="4542596"/>
            <a:ext cx="3754178" cy="2160000"/>
          </a:xfrm>
          <a:prstGeom prst="rect">
            <a:avLst/>
          </a:prstGeom>
        </p:spPr>
      </p:pic>
      <p:sp>
        <p:nvSpPr>
          <p:cNvPr id="5" name="Title 4"/>
          <p:cNvSpPr>
            <a:spLocks noGrp="1"/>
          </p:cNvSpPr>
          <p:nvPr>
            <p:ph type="title"/>
          </p:nvPr>
        </p:nvSpPr>
        <p:spPr/>
        <p:txBody>
          <a:bodyPr/>
          <a:lstStyle/>
          <a:p>
            <a:r>
              <a:rPr lang="en-US" smtClean="0"/>
              <a:t>Eksempel 9.5, s. 296</a:t>
            </a:r>
            <a:endParaRPr lang="en-GB"/>
          </a:p>
        </p:txBody>
      </p:sp>
      <p:sp>
        <p:nvSpPr>
          <p:cNvPr id="6" name="Content Placeholder 5"/>
          <p:cNvSpPr>
            <a:spLocks noGrp="1"/>
          </p:cNvSpPr>
          <p:nvPr>
            <p:ph idx="1"/>
          </p:nvPr>
        </p:nvSpPr>
        <p:spPr>
          <a:xfrm>
            <a:off x="467543" y="1124744"/>
            <a:ext cx="8555905" cy="5616624"/>
          </a:xfrm>
        </p:spPr>
        <p:txBody>
          <a:bodyPr/>
          <a:lstStyle/>
          <a:p>
            <a:pPr marL="0" indent="0">
              <a:buNone/>
            </a:pPr>
            <a:r>
              <a:rPr lang="en-US" b="1" smtClean="0"/>
              <a:t>Bemærk:</a:t>
            </a:r>
          </a:p>
          <a:p>
            <a:r>
              <a:rPr lang="en-US" smtClean="0"/>
              <a:t>I metoden fra kap. 8 til hypotesetest om forskel på to populationers </a:t>
            </a:r>
            <a:r>
              <a:rPr lang="en-US" b="1" smtClean="0"/>
              <a:t>middelværdi</a:t>
            </a:r>
            <a:r>
              <a:rPr lang="en-US" smtClean="0"/>
              <a:t> måtte vi antage, at populationerne var normalfordelte med ens varians, når stikprøvestørrelsen var lille</a:t>
            </a:r>
          </a:p>
          <a:p>
            <a:r>
              <a:rPr lang="en-US" smtClean="0"/>
              <a:t>Heldigvis er metoden ikke særlig følsom for antagelserne</a:t>
            </a:r>
          </a:p>
          <a:p>
            <a:r>
              <a:rPr lang="en-US" smtClean="0"/>
              <a:t>I metoden her til hypotesetest om forskel på to populationers </a:t>
            </a:r>
            <a:r>
              <a:rPr lang="en-US" b="1" smtClean="0"/>
              <a:t>varians</a:t>
            </a:r>
            <a:r>
              <a:rPr lang="en-US" smtClean="0"/>
              <a:t> måtte vi også antage, at populationerne var normalfordelte, også for store stikprøvestørrelser</a:t>
            </a:r>
          </a:p>
          <a:p>
            <a:r>
              <a:rPr lang="en-US" smtClean="0"/>
              <a:t>Metoden er følsom for antagelserne, så vi tester med normalford.plot:</a:t>
            </a:r>
            <a:br>
              <a:rPr lang="en-US" smtClean="0"/>
            </a:br>
            <a:r>
              <a:rPr lang="en-US" smtClean="0"/>
              <a:t>Okay.</a:t>
            </a:r>
            <a:endParaRPr lang="en-GB" smtClean="0"/>
          </a:p>
        </p:txBody>
      </p:sp>
    </p:spTree>
    <p:extLst>
      <p:ext uri="{BB962C8B-B14F-4D97-AF65-F5344CB8AC3E}">
        <p14:creationId xmlns:p14="http://schemas.microsoft.com/office/powerpoint/2010/main" val="21833250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323528" y="1052736"/>
            <a:ext cx="8640960" cy="3312368"/>
          </a:xfrm>
          <a:prstGeom prst="rect">
            <a:avLst/>
          </a:prstGeom>
          <a:solidFill>
            <a:srgbClr val="FFFFCC"/>
          </a:solidFill>
          <a:ln w="9525">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solidFill>
                <a:schemeClr val="tx1"/>
              </a:solidFill>
            </a:endParaRPr>
          </a:p>
        </p:txBody>
      </p:sp>
      <mc:AlternateContent>
        <mc:Choice Requires="a14">
          <p:sp>
            <p:nvSpPr>
              <p:cNvPr id="3" name="Content Placeholder 2"/>
              <p:cNvSpPr>
                <a:spLocks noGrp="1"/>
              </p:cNvSpPr>
              <p:nvPr>
                <p:ph idx="1"/>
              </p:nvPr>
            </p:nvSpPr>
            <p:spPr>
              <a:xfrm>
                <a:off x="323528" y="1052736"/>
                <a:ext cx="8820472" cy="5688632"/>
              </a:xfrm>
            </p:spPr>
            <p:txBody>
              <a:bodyPr/>
              <a:lstStyle/>
              <a:p>
                <a:pPr marL="0" indent="0">
                  <a:buNone/>
                </a:pPr>
                <a:r>
                  <a:rPr lang="da-DK" smtClean="0">
                    <a:solidFill>
                      <a:schemeClr val="tx2"/>
                    </a:solidFill>
                  </a:rPr>
                  <a:t>Den </a:t>
                </a:r>
                <a:r>
                  <a:rPr lang="da-DK" b="1" smtClean="0">
                    <a:solidFill>
                      <a:schemeClr val="tx2"/>
                    </a:solidFill>
                  </a:rPr>
                  <a:t>centrale grænseværdi-sætning</a:t>
                </a:r>
                <a:r>
                  <a:rPr lang="da-DK" smtClean="0">
                    <a:solidFill>
                      <a:schemeClr val="tx2"/>
                    </a:solidFill>
                  </a:rPr>
                  <a:t> (Central Limit Theorem)</a:t>
                </a:r>
              </a:p>
              <a:p>
                <a:r>
                  <a:rPr lang="da-DK" smtClean="0"/>
                  <a:t>Lad </a:t>
                </a:r>
                <a14:m>
                  <m:oMathPara>
                    <m:oMathParaPr>
                      <m:jc/>
                    </m:oMathParaPr>
                    <m:oMath>
                      <m:r>
                        <a:rPr lang="da-DK" i="1" smtClean="0">
                          <a:latin typeface="Cambria Math" panose="02040503050406030204" pitchFamily="18" charset="0"/>
                        </a:rPr>
                        <m:t>𝑋</m:t>
                      </m:r>
                    </m:oMath>
                  </m:oMathPara>
                </a14:m>
                <a:r>
                  <a:rPr lang="da-DK" smtClean="0"/>
                  <a:t> være en stokastisk variabel med middelværdi </a:t>
                </a:r>
                <a14:m>
                  <m:oMathPara>
                    <m:oMathParaPr>
                      <m:jc/>
                    </m:oMathParaPr>
                    <m:oMath>
                      <m:r>
                        <a:rPr lang="da-DK" i="1" smtClean="0">
                          <a:latin typeface="Cambria Math"/>
                          <a:ea typeface="Cambria Math"/>
                        </a:rPr>
                        <m:t>𝜇</m:t>
                      </m:r>
                    </m:oMath>
                  </m:oMathPara>
                </a14:m>
                <a:r>
                  <a:rPr lang="da-DK" smtClean="0"/>
                  <a:t> og standard-afvigelse </a:t>
                </a:r>
                <a14:m>
                  <m:oMathPara>
                    <m:oMathParaPr>
                      <m:jc/>
                    </m:oMathParaPr>
                    <m:oMath>
                      <m:r>
                        <a:rPr lang="da-DK" i="1" smtClean="0">
                          <a:latin typeface="Cambria Math"/>
                          <a:ea typeface="Cambria Math"/>
                        </a:rPr>
                        <m:t>𝜎</m:t>
                      </m:r>
                    </m:oMath>
                  </m:oMathPara>
                </a14:m>
                <a:r>
                  <a:rPr lang="da-DK" smtClean="0"/>
                  <a:t> (Vi kender ikke fordelingen af </a:t>
                </a:r>
                <a14:m>
                  <m:oMathPara>
                    <m:oMathParaPr>
                      <m:jc/>
                    </m:oMathParaPr>
                    <m:oMath>
                      <m:r>
                        <a:rPr lang="da-DK" i="1">
                          <a:latin typeface="Cambria Math" panose="02040503050406030204" pitchFamily="18" charset="0"/>
                        </a:rPr>
                        <m:t>𝑋</m:t>
                      </m:r>
                    </m:oMath>
                  </m:oMathPara>
                </a14:m>
                <a:r>
                  <a:rPr lang="da-DK" smtClean="0"/>
                  <a:t>)</a:t>
                </a:r>
              </a:p>
              <a:p>
                <a:r>
                  <a:rPr lang="da-DK" smtClean="0"/>
                  <a:t>Lad </a:t>
                </a:r>
                <a14:m>
                  <m:oMathPara>
                    <m:oMathParaPr>
                      <m:jc/>
                    </m:oMathParaPr>
                    <m:oMath>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𝑋</m:t>
                          </m:r>
                        </m:e>
                      </m:acc>
                    </m:oMath>
                  </m:oMathPara>
                </a14:m>
                <a:r>
                  <a:rPr lang="da-DK" smtClean="0"/>
                  <a:t> være den stokastiske variabel, der beskriver gennemsnittet af stikprøver med stikprøvestørrelse </a:t>
                </a:r>
                <a14:m>
                  <m:oMathPara>
                    <m:oMathParaPr>
                      <m:jc/>
                    </m:oMathParaPr>
                    <m:oMath>
                      <m:r>
                        <a:rPr lang="da-DK" i="1" smtClean="0">
                          <a:latin typeface="Cambria Math" panose="02040503050406030204" pitchFamily="18" charset="0"/>
                        </a:rPr>
                        <m:t>𝑛</m:t>
                      </m:r>
                    </m:oMath>
                  </m:oMathPara>
                </a14:m>
                <a:r>
                  <a:rPr lang="da-DK" smtClean="0"/>
                  <a:t>, der er trukket af </a:t>
                </a:r>
                <a14:m>
                  <m:oMathPara>
                    <m:oMathParaPr>
                      <m:jc/>
                    </m:oMathParaPr>
                    <m:oMath>
                      <m:r>
                        <a:rPr lang="da-DK" i="1">
                          <a:latin typeface="Cambria Math" panose="02040503050406030204" pitchFamily="18" charset="0"/>
                        </a:rPr>
                        <m:t>𝑋</m:t>
                      </m:r>
                    </m:oMath>
                  </m:oMathPara>
                </a14:m>
                <a:endParaRPr lang="da-DK" smtClean="0"/>
              </a:p>
              <a:p>
                <a:r>
                  <a:rPr lang="da-DK" smtClean="0"/>
                  <a:t>Hvis </a:t>
                </a:r>
                <a:r>
                  <a:rPr lang="da-DK" i="1" smtClean="0"/>
                  <a:t>n</a:t>
                </a:r>
                <a:r>
                  <a:rPr lang="da-DK" smtClean="0"/>
                  <a:t> er ‘tilstrækkelig stor’, så er </a:t>
                </a:r>
                <a14:m>
                  <m:oMathPara>
                    <m:oMathParaPr>
                      <m:jc/>
                    </m:oMathParaPr>
                    <m:oMath>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𝑋</m:t>
                          </m:r>
                        </m:e>
                      </m:acc>
                    </m:oMath>
                  </m:oMathPara>
                </a14:m>
                <a:r>
                  <a:rPr lang="da-DK" smtClean="0"/>
                  <a:t> </a:t>
                </a:r>
                <a:r>
                  <a:rPr lang="da-DK" smtClean="0">
                    <a:solidFill>
                      <a:schemeClr val="accent1">
                        <a:lumMod val="75000"/>
                      </a:schemeClr>
                    </a:solidFill>
                  </a:rPr>
                  <a:t>normalfordelt</a:t>
                </a:r>
                <a:r>
                  <a:rPr lang="da-DK" smtClean="0"/>
                  <a:t> med </a:t>
                </a:r>
                <a:r>
                  <a:rPr lang="da-DK"/>
                  <a:t>middelværdi </a:t>
                </a:r>
                <a14:m>
                  <m:oMathPara>
                    <m:oMathParaPr>
                      <m:jc/>
                    </m:oMathParaPr>
                    <m:oMath>
                      <m:r>
                        <a:rPr lang="da-DK" i="1">
                          <a:latin typeface="Cambria Math"/>
                          <a:ea typeface="Cambria Math"/>
                        </a:rPr>
                        <m:t>𝜇</m:t>
                      </m:r>
                    </m:oMath>
                  </m:oMathPara>
                </a14:m>
                <a:r>
                  <a:rPr lang="da-DK"/>
                  <a:t> </a:t>
                </a:r>
                <a:br>
                  <a:rPr lang="da-DK" smtClean="0"/>
                </a:br>
                <a:r>
                  <a:rPr lang="da-DK" smtClean="0"/>
                  <a:t>og standardafvigelse </a:t>
                </a:r>
                <a14:m>
                  <m:oMathPara>
                    <m:oMathParaPr>
                      <m:jc/>
                    </m:oMathParaPr>
                    <m:oMath>
                      <m:r>
                        <a:rPr lang="da-DK" i="1">
                          <a:latin typeface="Cambria Math"/>
                          <a:ea typeface="Cambria Math"/>
                        </a:rPr>
                        <m:t>𝜎</m:t>
                      </m:r>
                      <m:r>
                        <a:rPr lang="da-DK" b="0" i="1" smtClean="0">
                          <a:latin typeface="Cambria Math"/>
                          <a:ea typeface="Cambria Math"/>
                        </a:rPr>
                        <m:t>/</m:t>
                      </m:r>
                      <m:rad>
                        <m:radPr>
                          <m:degHide m:val="on"/>
                          <m:ctrlPr>
                            <a:rPr lang="da-DK" b="0" i="1" smtClean="0">
                              <a:latin typeface="Cambria Math" panose="02040503050406030204" pitchFamily="18" charset="0"/>
                              <a:ea typeface="Cambria Math"/>
                            </a:rPr>
                          </m:ctrlPr>
                        </m:radPr>
                        <m:deg/>
                        <m:e>
                          <m:r>
                            <a:rPr lang="da-DK" b="0" i="1" smtClean="0">
                              <a:latin typeface="Cambria Math"/>
                              <a:ea typeface="Cambria Math"/>
                            </a:rPr>
                            <m:t>𝑛</m:t>
                          </m:r>
                        </m:e>
                      </m:rad>
                    </m:oMath>
                  </m:oMathPara>
                </a14:m>
                <a:r>
                  <a:rPr lang="da-DK"/>
                  <a:t> </a:t>
                </a:r>
                <a:r>
                  <a:rPr lang="da-DK" smtClean="0"/>
                  <a:t>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𝑋</m:t>
                          </m:r>
                        </m:e>
                      </m:acc>
                      <m:r>
                        <a:rPr lang="da-DK" b="0" i="1" smtClean="0">
                          <a:latin typeface="Cambria Math"/>
                        </a:rPr>
                        <m:t>:</m:t>
                      </m:r>
                      <m:r>
                        <a:rPr lang="da-DK" b="0" i="1" smtClean="0">
                          <a:latin typeface="Cambria Math"/>
                        </a:rPr>
                        <m:t>𝑁</m:t>
                      </m:r>
                      <m:r>
                        <a:rPr lang="da-DK" b="0" i="1" smtClean="0">
                          <a:latin typeface="Cambria Math"/>
                        </a:rPr>
                        <m:t>(</m:t>
                      </m:r>
                      <m:r>
                        <a:rPr lang="da-DK" b="0" i="1" smtClean="0">
                          <a:latin typeface="Cambria Math"/>
                          <a:ea typeface="Cambria Math"/>
                        </a:rPr>
                        <m:t>𝜇</m:t>
                      </m:r>
                      <m:r>
                        <a:rPr lang="da-DK" b="0" i="1" smtClean="0">
                          <a:latin typeface="Cambria Math"/>
                          <a:ea typeface="Cambria Math"/>
                        </a:rPr>
                        <m:t>,</m:t>
                      </m:r>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r>
                        <a:rPr lang="da-DK" b="0" i="1" smtClean="0">
                          <a:latin typeface="Cambria Math"/>
                          <a:ea typeface="Cambria Math"/>
                        </a:rPr>
                        <m:t>)</m:t>
                      </m:r>
                    </m:oMath>
                  </m:oMathPara>
                </a14:m>
                <a:r>
                  <a:rPr lang="da-DK" smtClean="0"/>
                  <a:t> </a:t>
                </a:r>
              </a:p>
              <a:p>
                <a:r>
                  <a:rPr lang="da-DK" smtClean="0"/>
                  <a:t>Dermed er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da-DK" smtClean="0"/>
                  <a:t>  </a:t>
                </a:r>
                <a:r>
                  <a:rPr lang="da-DK" smtClean="0">
                    <a:solidFill>
                      <a:schemeClr val="accent1">
                        <a:lumMod val="75000"/>
                      </a:schemeClr>
                    </a:solidFill>
                  </a:rPr>
                  <a:t>standard normalfordelt</a:t>
                </a:r>
                <a:r>
                  <a:rPr lang="da-DK" smtClean="0"/>
                  <a:t> 	</a:t>
                </a:r>
                <a14:m>
                  <m:oMathPara>
                    <m:oMathParaPr>
                      <m:jc/>
                    </m:oMathParaPr>
                    <m:o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oMath>
                  </m:oMathPara>
                </a14:m>
                <a:br>
                  <a:rPr lang="da-DK" smtClean="0"/>
                </a:br>
                <a:r>
                  <a:rPr lang="da-DK" sz="100" smtClean="0"/>
                  <a:t> </a:t>
                </a:r>
                <a:br>
                  <a:rPr lang="da-DK" smtClean="0"/>
                </a:br>
                <a:r>
                  <a:rPr lang="da-DK" sz="600" smtClean="0"/>
                  <a:t> </a:t>
                </a:r>
                <a:endParaRPr lang="da-DK" smtClean="0"/>
              </a:p>
              <a:p>
                <a:r>
                  <a:rPr lang="da-DK" sz="2000" smtClean="0"/>
                  <a:t>Standardafvigelsen for stikprøvens gennemsnit, </a:t>
                </a:r>
                <a14:m>
                  <m:oMathPara>
                    <m:oMathParaPr>
                      <m:jc/>
                    </m:oMathParaPr>
                    <m:oMath>
                      <m:sSub>
                        <m:sSubPr>
                          <m:ctrlPr>
                            <a:rPr lang="da-DK" sz="2000" i="1">
                              <a:latin typeface="Cambria Math" panose="02040503050406030204" pitchFamily="18" charset="0"/>
                            </a:rPr>
                          </m:ctrlPr>
                        </m:sSubPr>
                        <m:e>
                          <m:r>
                            <a:rPr lang="da-DK" sz="2000" i="1">
                              <a:latin typeface="Cambria Math"/>
                              <a:ea typeface="Cambria Math"/>
                            </a:rPr>
                            <m:t>𝜎</m:t>
                          </m:r>
                        </m:e>
                        <m:sub>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i="1">
                          <a:latin typeface="Cambria Math"/>
                        </a:rPr>
                        <m:t>=</m:t>
                      </m:r>
                      <m:r>
                        <a:rPr lang="da-DK" sz="2000" i="1">
                          <a:latin typeface="Cambria Math"/>
                          <a:ea typeface="Cambria Math"/>
                        </a:rPr>
                        <m:t>𝜎</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oMath>
                  </m:oMathPara>
                </a14:m>
                <a:r>
                  <a:rPr lang="da-DK" sz="2000" smtClean="0"/>
                  <a:t>  kaldes ‘</a:t>
                </a:r>
                <a:r>
                  <a:rPr lang="da-DK" sz="2000" smtClean="0">
                    <a:solidFill>
                      <a:schemeClr val="tx2"/>
                    </a:solidFill>
                  </a:rPr>
                  <a:t>standardfejlen af middelværdien</a:t>
                </a:r>
                <a:r>
                  <a:rPr lang="da-DK" sz="2000" smtClean="0"/>
                  <a:t>’ (standard error of the mean)</a:t>
                </a:r>
              </a:p>
              <a:p>
                <a:r>
                  <a:rPr lang="da-DK" sz="2000" smtClean="0"/>
                  <a:t>Hvad er en </a:t>
                </a:r>
                <a:r>
                  <a:rPr lang="da-DK" sz="2000"/>
                  <a:t>‘tilstrækkelig stor</a:t>
                </a:r>
                <a:r>
                  <a:rPr lang="da-DK" sz="2000" smtClean="0"/>
                  <a:t>’ værdi af </a:t>
                </a:r>
                <a:r>
                  <a:rPr lang="da-DK" sz="2000" i="1" smtClean="0"/>
                  <a:t>n</a:t>
                </a:r>
                <a:r>
                  <a:rPr lang="da-DK" sz="2000" smtClean="0"/>
                  <a:t>?:</a:t>
                </a:r>
              </a:p>
              <a:p>
                <a:pPr lvl="1"/>
                <a:r>
                  <a:rPr lang="da-DK" sz="1800" smtClean="0"/>
                  <a:t>Hvis </a:t>
                </a:r>
                <a14:m>
                  <m:oMathPara>
                    <m:oMathParaPr>
                      <m:jc/>
                    </m:oMathParaPr>
                    <m:oMath>
                      <m:r>
                        <a:rPr lang="da-DK" sz="1800" i="1">
                          <a:latin typeface="Cambria Math" panose="02040503050406030204" pitchFamily="18" charset="0"/>
                        </a:rPr>
                        <m:t>𝑋</m:t>
                      </m:r>
                    </m:oMath>
                  </m:oMathPara>
                </a14:m>
                <a:r>
                  <a:rPr lang="da-DK" sz="1800" smtClean="0"/>
                  <a:t> er normalfordelt er </a:t>
                </a:r>
                <a14:m>
                  <m:oMathPara>
                    <m:oMathParaPr>
                      <m:jc/>
                    </m:oMathParaPr>
                    <m:oMath>
                      <m:r>
                        <a:rPr lang="da-DK" sz="1800" b="0" i="1" smtClean="0">
                          <a:latin typeface="Cambria Math"/>
                        </a:rPr>
                        <m:t>𝑛</m:t>
                      </m:r>
                      <m:r>
                        <a:rPr lang="da-DK" sz="1800" b="0" i="1" smtClean="0">
                          <a:latin typeface="Cambria Math"/>
                        </a:rPr>
                        <m:t>=1</m:t>
                      </m:r>
                    </m:oMath>
                  </m:oMathPara>
                </a14:m>
                <a:r>
                  <a:rPr lang="da-DK" sz="1800" smtClean="0"/>
                  <a:t> tilstrækkelig</a:t>
                </a:r>
              </a:p>
              <a:p>
                <a:pPr lvl="1"/>
                <a:r>
                  <a:rPr lang="da-DK" sz="1800" smtClean="0"/>
                  <a:t>Hvis </a:t>
                </a:r>
                <a14:m>
                  <m:oMathPara>
                    <m:oMathParaPr>
                      <m:jc/>
                    </m:oMathParaPr>
                    <m:oMath>
                      <m:r>
                        <a:rPr lang="da-DK" sz="1800" i="1">
                          <a:latin typeface="Cambria Math" panose="02040503050406030204" pitchFamily="18" charset="0"/>
                        </a:rPr>
                        <m:t>𝑋</m:t>
                      </m:r>
                    </m:oMath>
                  </m:oMathPara>
                </a14:m>
                <a:r>
                  <a:rPr lang="da-DK" sz="1800" smtClean="0"/>
                  <a:t> er symmetrisk med ét toppunkt er </a:t>
                </a:r>
                <a14:m>
                  <m:oMathPara>
                    <m:oMathParaPr>
                      <m:jc/>
                    </m:oMathParaPr>
                    <m:oMath>
                      <m:r>
                        <m:rPr>
                          <m:sty m:val="p"/>
                        </m:rPr>
                        <a:rPr lang="da-DK" sz="1800">
                          <a:latin typeface="Cambria Math"/>
                        </a:rPr>
                        <m:t>n</m:t>
                      </m:r>
                      <m:r>
                        <m:rPr>
                          <m:sty m:val="p"/>
                        </m:rPr>
                        <a:rPr lang="da-DK" sz="1800">
                          <a:latin typeface="Cambria Math"/>
                        </a:rPr>
                        <m:t>=3 </m:t>
                      </m:r>
                      <m:r>
                        <m:rPr>
                          <m:sty m:val="p"/>
                        </m:rPr>
                        <a:rPr lang="da-DK" sz="1800"/>
                        <m:t>til</m:t>
                      </m:r>
                      <m:r>
                        <m:rPr>
                          <m:sty m:val="p"/>
                        </m:rPr>
                        <a:rPr lang="da-DK" sz="1800"/>
                        <m:t> </m:t>
                      </m:r>
                      <m:r>
                        <m:rPr>
                          <m:sty m:val="p"/>
                        </m:rPr>
                        <a:rPr lang="da-DK" sz="1800">
                          <a:latin typeface="Cambria Math"/>
                        </a:rPr>
                        <m:t>5</m:t>
                      </m:r>
                    </m:oMath>
                  </m:oMathPara>
                </a14:m>
                <a:r>
                  <a:rPr lang="da-DK" sz="1800" smtClean="0"/>
                  <a:t> tilstrækkelig</a:t>
                </a:r>
              </a:p>
              <a:p>
                <a:pPr lvl="1"/>
                <a:r>
                  <a:rPr lang="da-DK" sz="1800" smtClean="0"/>
                  <a:t>Hvis </a:t>
                </a:r>
                <a14:m>
                  <m:oMathPara>
                    <m:oMathParaPr>
                      <m:jc/>
                    </m:oMathParaPr>
                    <m:oMath>
                      <m:r>
                        <a:rPr lang="da-DK" sz="1800" i="1">
                          <a:latin typeface="Cambria Math" panose="02040503050406030204" pitchFamily="18" charset="0"/>
                        </a:rPr>
                        <m:t>𝑋</m:t>
                      </m:r>
                    </m:oMath>
                  </m:oMathPara>
                </a14:m>
                <a:r>
                  <a:rPr lang="da-DK" sz="1800" smtClean="0"/>
                  <a:t> er uniformt fordelt er </a:t>
                </a:r>
                <a14:m>
                  <m:oMathPara>
                    <m:oMathParaPr>
                      <m:jc/>
                    </m:oMathParaPr>
                    <m:oMath>
                      <m:r>
                        <m:rPr>
                          <m:sty m:val="p"/>
                        </m:rPr>
                        <a:rPr lang="da-DK" sz="1800">
                          <a:latin typeface="Cambria Math"/>
                        </a:rPr>
                        <m:t>n</m:t>
                      </m:r>
                      <m:r>
                        <m:rPr>
                          <m:sty m:val="p"/>
                        </m:rPr>
                        <a:rPr lang="da-DK" sz="1800">
                          <a:latin typeface="Cambria Math"/>
                        </a:rPr>
                        <m:t>=6 </m:t>
                      </m:r>
                      <m:r>
                        <m:rPr>
                          <m:sty m:val="p"/>
                        </m:rPr>
                        <a:rPr lang="da-DK" sz="1800"/>
                        <m:t>til</m:t>
                      </m:r>
                      <m:r>
                        <m:rPr>
                          <m:sty m:val="p"/>
                        </m:rPr>
                        <a:rPr lang="da-DK" sz="1800"/>
                        <m:t> </m:t>
                      </m:r>
                      <m:r>
                        <m:rPr>
                          <m:sty m:val="p"/>
                        </m:rPr>
                        <a:rPr lang="da-DK" sz="1800">
                          <a:latin typeface="Cambria Math"/>
                        </a:rPr>
                        <m:t>12</m:t>
                      </m:r>
                    </m:oMath>
                  </m:oMathPara>
                </a14:m>
                <a:r>
                  <a:rPr lang="da-DK" sz="1800" smtClean="0"/>
                  <a:t> tilstrækkelig</a:t>
                </a:r>
              </a:p>
              <a:p>
                <a:pPr lvl="1"/>
                <a:r>
                  <a:rPr lang="da-DK" sz="1800" smtClean="0"/>
                  <a:t>For de fleste fordelinger er </a:t>
                </a:r>
                <a14:m>
                  <m:oMathPara>
                    <m:oMathParaPr>
                      <m:jc/>
                    </m:oMathParaPr>
                    <m:oMath>
                      <m:r>
                        <a:rPr lang="da-DK" sz="1800" b="0" i="1" smtClean="0">
                          <a:latin typeface="Cambria Math"/>
                        </a:rPr>
                        <m:t>𝑛</m:t>
                      </m:r>
                      <m:r>
                        <a:rPr lang="da-DK" sz="1800" b="0" i="1" smtClean="0">
                          <a:latin typeface="Cambria Math"/>
                          <a:ea typeface="Cambria Math"/>
                        </a:rPr>
                        <m:t>≥30</m:t>
                      </m:r>
                    </m:oMath>
                  </m:oMathPara>
                </a14:m>
                <a:r>
                  <a:rPr lang="da-DK" sz="1800" smtClean="0"/>
                  <a:t> tilstrækkelig.</a:t>
                </a:r>
                <a:endParaRPr lang="da-DK" sz="18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3528" y="1052736"/>
                <a:ext cx="8820472" cy="5688632"/>
              </a:xfrm>
              <a:blipFill>
                <a:blip r:embed="rId3"/>
                <a:stretch>
                  <a:fillRect l="-898" t="-750" b="-3108"/>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da-DK" smtClean="0"/>
              <a:t>Den centrale grænseværdi-sætning</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11</a:t>
            </a:fld>
            <a:endParaRPr lang="da-DK"/>
          </a:p>
        </p:txBody>
      </p:sp>
    </p:spTree>
    <p:extLst>
      <p:ext uri="{BB962C8B-B14F-4D97-AF65-F5344CB8AC3E}">
        <p14:creationId xmlns:p14="http://schemas.microsoft.com/office/powerpoint/2010/main" val="22449461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10. </a:t>
            </a:r>
            <a:br>
              <a:rPr lang="da-DK" smtClean="0">
                <a:solidFill>
                  <a:schemeClr val="tx1"/>
                </a:solidFill>
              </a:rPr>
            </a:br>
            <a:r>
              <a:rPr lang="da-DK" smtClean="0">
                <a:solidFill>
                  <a:schemeClr val="tx1"/>
                </a:solidFill>
              </a:rPr>
              <a:t>Chi-i-anden tests</a:t>
            </a:r>
            <a:br>
              <a:rPr lang="da-DK" smtClean="0">
                <a:solidFill>
                  <a:schemeClr val="tx1"/>
                </a:solidFill>
              </a:rPr>
            </a:br>
            <a:r>
              <a:rPr lang="da-DK" sz="1000" smtClean="0"/>
              <a:t> </a:t>
            </a:r>
            <a:br>
              <a:rPr lang="da-DK" smtClean="0"/>
            </a:br>
            <a:r>
              <a:rPr lang="da-DK" sz="2400" smtClean="0">
                <a:solidFill>
                  <a:schemeClr val="tx1"/>
                </a:solidFill>
              </a:rPr>
              <a:t>(afsnit 10.4-10.5)</a:t>
            </a: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110</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mtClean="0"/>
                  <a:t>2 metoder til hypotesetest med </a:t>
                </a:r>
                <a14:m>
                  <m:oMathPara>
                    <m:oMathParaPr>
                      <m:jc/>
                    </m:oMathParaPr>
                    <m:oMath>
                      <m:sSup>
                        <m:sSupPr>
                          <m:ctrlPr>
                            <a:rPr lang="da-DK" i="1" smtClean="0">
                              <a:latin typeface="Cambria Math" panose="02040503050406030204" pitchFamily="18" charset="0"/>
                            </a:rPr>
                          </m:ctrlPr>
                        </m:sSupPr>
                        <m:e>
                          <m:r>
                            <a:rPr lang="el-GR" i="1" smtClean="0">
                              <a:latin typeface="Cambria Math"/>
                            </a:rPr>
                            <m:t>𝜒</m:t>
                          </m:r>
                        </m:e>
                        <m:sup>
                          <m:r>
                            <m:rPr>
                              <m:sty m:val="bi"/>
                            </m:rPr>
                            <a:rPr lang="da-DK" b="1" i="1" smtClean="0">
                              <a:latin typeface="Cambria Math"/>
                            </a:rPr>
                            <m:t>𝟐</m:t>
                          </m:r>
                        </m:sup>
                      </m:sSup>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1563" b="-21875"/>
                </a:stretch>
              </a:blipFill>
            </p:spPr>
            <p:txBody>
              <a:bodyPr/>
              <a:lstStyle/>
              <a:p>
                <a:r>
                  <a:rPr lang="da-DK">
                    <a:noFill/>
                  </a:rPr>
                  <a:t> </a:t>
                </a:r>
              </a:p>
            </p:txBody>
          </p:sp>
        </mc:Fallback>
      </mc:AlternateContent>
      <p:sp>
        <p:nvSpPr>
          <p:cNvPr id="3" name="Content Placeholder 2"/>
          <p:cNvSpPr>
            <a:spLocks noGrp="1"/>
          </p:cNvSpPr>
          <p:nvPr>
            <p:ph idx="1"/>
          </p:nvPr>
        </p:nvSpPr>
        <p:spPr/>
        <p:txBody>
          <a:bodyPr/>
          <a:lstStyle/>
          <a:p>
            <a:r>
              <a:rPr lang="da-DK">
                <a:solidFill>
                  <a:schemeClr val="tx2"/>
                </a:solidFill>
              </a:rPr>
              <a:t>Kontingenstabeller</a:t>
            </a:r>
            <a:br>
              <a:rPr lang="da-DK"/>
            </a:br>
            <a:r>
              <a:rPr lang="da-DK"/>
              <a:t>Hypotesetest om to kategoriseringer af observationer er </a:t>
            </a:r>
            <a:r>
              <a:rPr lang="da-DK" smtClean="0"/>
              <a:t>uafhængige</a:t>
            </a:r>
          </a:p>
          <a:p>
            <a:r>
              <a:rPr lang="da-DK" smtClean="0">
                <a:solidFill>
                  <a:schemeClr val="tx2"/>
                </a:solidFill>
              </a:rPr>
              <a:t>Goodness of Fit</a:t>
            </a:r>
            <a:br>
              <a:rPr lang="da-DK" smtClean="0">
                <a:solidFill>
                  <a:schemeClr val="tx2"/>
                </a:solidFill>
              </a:rPr>
            </a:br>
            <a:r>
              <a:rPr lang="da-DK" smtClean="0"/>
              <a:t>Hypotesetest om observationer kommer fra en bestemt fordeling.</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111</a:t>
            </a:fld>
            <a:endParaRPr lang="da-DK"/>
          </a:p>
        </p:txBody>
      </p:sp>
    </p:spTree>
    <p:extLst>
      <p:ext uri="{BB962C8B-B14F-4D97-AF65-F5344CB8AC3E}">
        <p14:creationId xmlns:p14="http://schemas.microsoft.com/office/powerpoint/2010/main" val="943407107"/>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Kontingenstabeller</a:t>
            </a:r>
            <a:endParaRPr lang="en-GB"/>
          </a:p>
        </p:txBody>
      </p:sp>
      <mc:AlternateContent>
        <mc:Choice Requires="a14">
          <p:sp>
            <p:nvSpPr>
              <p:cNvPr id="6" name="Content Placeholder 5"/>
              <p:cNvSpPr>
                <a:spLocks noGrp="1"/>
              </p:cNvSpPr>
              <p:nvPr>
                <p:ph idx="1"/>
              </p:nvPr>
            </p:nvSpPr>
            <p:spPr/>
            <p:txBody>
              <a:bodyPr/>
              <a:lstStyle/>
              <a:p>
                <a:r>
                  <a:rPr lang="en-US" smtClean="0"/>
                  <a:t>Et eksempel fra statistikbanken.dk (Danmarks Statistik):</a:t>
                </a:r>
                <a:br>
                  <a:rPr lang="en-US" smtClean="0"/>
                </a:br>
                <a:br>
                  <a:rPr lang="en-US" smtClean="0"/>
                </a:br>
                <a:br>
                  <a:rPr lang="en-US" smtClean="0"/>
                </a:br>
                <a:br>
                  <a:rPr lang="en-US" smtClean="0"/>
                </a:br>
                <a:br>
                  <a:rPr lang="en-US" smtClean="0"/>
                </a:br>
                <a:br>
                  <a:rPr lang="en-US" smtClean="0"/>
                </a:br>
                <a:br>
                  <a:rPr lang="en-US" smtClean="0"/>
                </a:br>
                <a:endParaRPr lang="en-US" smtClean="0"/>
              </a:p>
              <a:p>
                <a:r>
                  <a:rPr lang="en-US" smtClean="0"/>
                  <a:t>Her vises uddannelsesstatus for 25-45 årige, fordelt på køn</a:t>
                </a:r>
              </a:p>
              <a:p>
                <a:r>
                  <a:rPr lang="en-US" smtClean="0"/>
                  <a:t>Data er præsenteret i en tabel med tre rækker og to søjler. Det kaldes en 3 x 2 tabel</a:t>
                </a:r>
              </a:p>
              <a:p>
                <a:r>
                  <a:rPr lang="en-US" smtClean="0"/>
                  <a:t>Generelt præsenterer en kontingenstabel </a:t>
                </a:r>
                <a:r>
                  <a:rPr lang="da-DK" smtClean="0"/>
                  <a:t>to </a:t>
                </a:r>
                <a:r>
                  <a:rPr lang="da-DK"/>
                  <a:t>egenskaber i en </a:t>
                </a:r>
                <a:r>
                  <a:rPr lang="da-DK" smtClean="0"/>
                  <a:t>tabel med </a:t>
                </a:r>
                <a14:m>
                  <m:oMathPara>
                    <m:oMathParaPr>
                      <m:jc/>
                    </m:oMathParaPr>
                    <m:oMath>
                      <m:r>
                        <a:rPr lang="da-DK" i="1" smtClean="0">
                          <a:latin typeface="Cambria Math" panose="02040503050406030204" pitchFamily="18" charset="0"/>
                        </a:rPr>
                        <m:t>𝑟</m:t>
                      </m:r>
                    </m:oMath>
                  </m:oMathPara>
                </a14:m>
                <a:r>
                  <a:rPr lang="da-DK" smtClean="0"/>
                  <a:t> rækker og </a:t>
                </a:r>
                <a14:m>
                  <m:oMathPara>
                    <m:oMathParaPr>
                      <m:jc/>
                    </m:oMathParaPr>
                    <m:oMath>
                      <m:r>
                        <a:rPr lang="da-DK" i="1" smtClean="0">
                          <a:latin typeface="Cambria Math" panose="02040503050406030204" pitchFamily="18" charset="0"/>
                        </a:rPr>
                        <m:t>𝑐</m:t>
                      </m:r>
                    </m:oMath>
                  </m:oMathPara>
                </a14:m>
                <a:r>
                  <a:rPr lang="da-DK" smtClean="0"/>
                  <a:t> søjler: en </a:t>
                </a:r>
                <a14:m>
                  <m:oMathPara>
                    <m:oMathParaPr>
                      <m:jc/>
                    </m:oMathParaPr>
                    <m:oMath>
                      <m:r>
                        <m:rPr>
                          <m:sty m:val="bi"/>
                        </m:rPr>
                        <a:rPr lang="da-DK" b="1" i="1" smtClean="0">
                          <a:latin typeface="Cambria Math" panose="02040503050406030204" pitchFamily="18" charset="0"/>
                        </a:rPr>
                        <m:t>𝒓</m:t>
                      </m:r>
                    </m:oMath>
                  </m:oMathPara>
                </a14:m>
                <a:r>
                  <a:rPr lang="da-DK" b="1" smtClean="0"/>
                  <a:t> x </a:t>
                </a:r>
                <a14:m>
                  <m:oMathPara>
                    <m:oMathParaPr>
                      <m:jc/>
                    </m:oMathParaPr>
                    <m:oMath>
                      <m:r>
                        <m:rPr>
                          <m:sty m:val="bi"/>
                        </m:rPr>
                        <a:rPr lang="da-DK" b="1" i="1" smtClean="0">
                          <a:latin typeface="Cambria Math" panose="02040503050406030204" pitchFamily="18" charset="0"/>
                        </a:rPr>
                        <m:t>𝒄</m:t>
                      </m:r>
                    </m:oMath>
                  </m:oMathPara>
                </a14:m>
                <a:r>
                  <a:rPr lang="da-DK" b="1" smtClean="0"/>
                  <a:t> tabel</a:t>
                </a:r>
                <a:r>
                  <a:rPr lang="da-DK" smtClean="0"/>
                  <a:t> </a:t>
                </a:r>
              </a:p>
              <a:p>
                <a:r>
                  <a:rPr lang="da-DK" smtClean="0"/>
                  <a:t>Er </a:t>
                </a:r>
                <a:r>
                  <a:rPr lang="da-DK"/>
                  <a:t>de to egenskaber uafhængige af hinanden</a:t>
                </a:r>
                <a:r>
                  <a:rPr lang="da-DK" smtClean="0"/>
                  <a:t>? Er uddannelsesstatus f.eks. uafhængigt af køn?</a:t>
                </a:r>
                <a:endParaRPr lang="en-US" smtClean="0"/>
              </a:p>
              <a:p>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68" t="-659" r="-11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112</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995283" y="1663282"/>
            <a:ext cx="7177118" cy="2120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81042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Kontingenstabeller</a:t>
            </a:r>
            <a:endParaRPr lang="da-DK"/>
          </a:p>
        </p:txBody>
      </p:sp>
      <p:sp>
        <p:nvSpPr>
          <p:cNvPr id="3" name="Content Placeholder 2"/>
          <p:cNvSpPr>
            <a:spLocks noGrp="1"/>
          </p:cNvSpPr>
          <p:nvPr>
            <p:ph idx="1"/>
          </p:nvPr>
        </p:nvSpPr>
        <p:spPr/>
        <p:txBody>
          <a:bodyPr/>
          <a:lstStyle/>
          <a:p>
            <a:r>
              <a:rPr lang="da-DK" smtClean="0"/>
              <a:t>Et andet eksempel på kontingenstabel:</a:t>
            </a:r>
            <a:br>
              <a:rPr lang="da-DK" smtClean="0"/>
            </a:br>
            <a:r>
              <a:rPr lang="da-DK" smtClean="0"/>
              <a:t>Er venstre-håndethed </a:t>
            </a:r>
            <a:r>
              <a:rPr lang="da-DK"/>
              <a:t>ligeså udbredt blandt kvinder som mænd</a:t>
            </a:r>
            <a:r>
              <a:rPr lang="da-DK" smtClean="0"/>
              <a:t>? M.a.o.: Er venstre-håndethed </a:t>
            </a:r>
            <a:r>
              <a:rPr lang="da-DK" smtClean="0">
                <a:solidFill>
                  <a:schemeClr val="tx2">
                    <a:lumMod val="75000"/>
                  </a:schemeClr>
                </a:solidFill>
              </a:rPr>
              <a:t>uafhængigt</a:t>
            </a:r>
            <a:r>
              <a:rPr lang="da-DK" smtClean="0"/>
              <a:t> af køn?</a:t>
            </a:r>
            <a:br>
              <a:rPr lang="da-DK" smtClean="0"/>
            </a:br>
            <a:br>
              <a:rPr lang="da-DK" smtClean="0"/>
            </a:br>
            <a:br>
              <a:rPr lang="da-DK" smtClean="0"/>
            </a:b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113</a:t>
            </a:fld>
            <a:endParaRPr lang="da-DK"/>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94538" y="2420888"/>
            <a:ext cx="4581718"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5292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solidFill>
                  <a:srgbClr val="C00000"/>
                </a:solidFill>
              </a:rPr>
              <a:t>Fra Kap. 3</a:t>
            </a:r>
            <a:r>
              <a:rPr lang="da-DK" smtClean="0"/>
              <a:t>: Uafhængighed</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pPr marL="0" indent="0">
                  <a:buNone/>
                </a:pPr>
                <a:r>
                  <a:rPr lang="da-DK" sz="2000" smtClean="0"/>
                  <a:t>To hændelser </a:t>
                </a:r>
                <a:r>
                  <a:rPr lang="da-DK" sz="2000" i="1" smtClean="0"/>
                  <a:t>A</a:t>
                </a:r>
                <a:r>
                  <a:rPr lang="da-DK" sz="2000" smtClean="0"/>
                  <a:t> og </a:t>
                </a:r>
                <a:r>
                  <a:rPr lang="da-DK" sz="2000" i="1" smtClean="0"/>
                  <a:t>B</a:t>
                </a:r>
                <a:r>
                  <a:rPr lang="da-DK" sz="2000" smtClean="0"/>
                  <a:t> er </a:t>
                </a:r>
                <a:r>
                  <a:rPr lang="da-DK" sz="2000" smtClean="0">
                    <a:solidFill>
                      <a:schemeClr val="tx2"/>
                    </a:solidFill>
                  </a:rPr>
                  <a:t>uafhængige</a:t>
                </a:r>
                <a:r>
                  <a:rPr lang="da-DK" sz="2000" smtClean="0"/>
                  <a:t>, hvis</a:t>
                </a:r>
                <a:br>
                  <a:rPr lang="da-DK" sz="2000" smtClean="0"/>
                </a:br>
                <a:r>
                  <a:rPr lang="da-DK" sz="1200" smtClean="0"/>
                  <a:t> </a:t>
                </a:r>
                <a:br>
                  <a:rPr lang="da-DK"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r>
                        <a:rPr lang="da-DK" sz="2000" i="1">
                          <a:latin typeface="Cambria Math"/>
                        </a:rPr>
                        <m:t>𝑃</m:t>
                      </m:r>
                      <m:r>
                        <a:rPr lang="da-DK" sz="2000" i="1">
                          <a:latin typeface="Cambria Math"/>
                        </a:rPr>
                        <m:t>(</m:t>
                      </m:r>
                      <m:r>
                        <a:rPr lang="da-DK" sz="2000" i="1">
                          <a:latin typeface="Cambria Math"/>
                        </a:rPr>
                        <m:t>𝐴</m:t>
                      </m:r>
                      <m:r>
                        <a:rPr lang="da-DK" sz="2000" i="1">
                          <a:latin typeface="Cambria Math"/>
                        </a:rPr>
                        <m:t>)</m:t>
                      </m:r>
                    </m:oMath>
                  </m:oMathPara>
                </a14:m>
                <a:br>
                  <a:rPr lang="da-DK" sz="2000" smtClean="0"/>
                </a:br>
                <a:br>
                  <a:rPr lang="da-DK" sz="2000" smtClean="0"/>
                </a:br>
                <a:r>
                  <a:rPr lang="da-DK" sz="2000" smtClean="0"/>
                  <a:t>Med andre ord: Information om </a:t>
                </a:r>
                <a:r>
                  <a:rPr lang="da-DK" sz="2000" i="1" smtClean="0"/>
                  <a:t>B</a:t>
                </a:r>
                <a:r>
                  <a:rPr lang="da-DK" sz="2000" smtClean="0"/>
                  <a:t> ændrer ikke vores forventning af </a:t>
                </a:r>
                <a:r>
                  <a:rPr lang="da-DK" sz="2000" i="1" smtClean="0"/>
                  <a:t>A</a:t>
                </a:r>
                <a:br>
                  <a:rPr lang="da-DK" sz="2000" smtClean="0"/>
                </a:br>
                <a:endParaRPr lang="da-DK" sz="2000" smtClean="0"/>
              </a:p>
              <a:p>
                <a:pPr marL="0" indent="0">
                  <a:buNone/>
                </a:pPr>
                <a:r>
                  <a:rPr lang="da-DK" sz="2000"/>
                  <a:t>Det følger af ligningen for betinget sandsynlighed, at </a:t>
                </a:r>
                <a:br>
                  <a:rPr lang="da-DK" sz="2000" smtClean="0"/>
                </a:br>
                <a:r>
                  <a:rPr lang="da-DK" sz="1200"/>
                  <a:t>  </a:t>
                </a:r>
                <a:br>
                  <a:rPr lang="da-DK" sz="2000" smtClean="0"/>
                </a:b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rPr>
                            <m:t>𝑃</m:t>
                          </m:r>
                          <m:r>
                            <a:rPr lang="da-DK" sz="2000" i="1">
                              <a:latin typeface="Cambria Math"/>
                            </a:rPr>
                            <m:t>(</m:t>
                          </m:r>
                          <m:r>
                            <a:rPr lang="da-DK" sz="2000" i="1">
                              <a:latin typeface="Cambria Math"/>
                            </a:rPr>
                            <m:t>𝐴</m:t>
                          </m:r>
                          <m:r>
                            <a:rPr lang="da-DK" sz="2000" i="1">
                              <a:latin typeface="Cambria Math"/>
                            </a:rPr>
                            <m:t> ∩ </m:t>
                          </m:r>
                          <m:r>
                            <a:rPr lang="da-DK" sz="2000" i="1">
                              <a:latin typeface="Cambria Math"/>
                              <a:ea typeface="Cambria Math"/>
                            </a:rPr>
                            <m:t>𝐵</m:t>
                          </m:r>
                          <m:r>
                            <a:rPr lang="da-DK" sz="2000" i="1">
                              <a:latin typeface="Cambria Math"/>
                              <a:ea typeface="Cambria Math"/>
                            </a:rPr>
                            <m:t>)</m:t>
                          </m:r>
                        </m:num>
                        <m:den>
                          <m:r>
                            <a:rPr lang="da-DK" sz="2000" i="1">
                              <a:latin typeface="Cambria Math"/>
                            </a:rPr>
                            <m:t>𝑃</m:t>
                          </m:r>
                          <m:r>
                            <a:rPr lang="da-DK" sz="2000" i="1">
                              <a:latin typeface="Cambria Math"/>
                            </a:rPr>
                            <m:t>(</m:t>
                          </m:r>
                          <m:r>
                            <a:rPr lang="da-DK" sz="2000" i="1">
                              <a:latin typeface="Cambria Math"/>
                            </a:rPr>
                            <m:t>𝐵</m:t>
                          </m:r>
                          <m:r>
                            <a:rPr lang="da-DK" sz="2000" i="1">
                              <a:latin typeface="Cambria Math"/>
                            </a:rPr>
                            <m:t>)</m:t>
                          </m:r>
                        </m:den>
                      </m:f>
                      <m:r>
                        <a:rPr lang="da-DK" sz="2000" i="1">
                          <a:latin typeface="Cambria Math"/>
                        </a:rPr>
                        <m:t>  </m:t>
                      </m:r>
                      <m:groupChr>
                        <m:groupChrPr>
                          <m:chr m:val="⇒"/>
                          <m:pos m:val="top"/>
                          <m:vertJc m:val="bot"/>
                          <m:ctrlPr>
                            <a:rPr lang="da-DK" sz="2000" i="1">
                              <a:latin typeface="Cambria Math" panose="02040503050406030204" pitchFamily="18" charset="0"/>
                            </a:rPr>
                          </m:ctrlPr>
                        </m:groupChrPr>
                        <m:e>
                          <m:r>
                            <a:rPr lang="en-US" sz="2000" b="0" i="1" smtClean="0">
                              <a:latin typeface="Cambria Math" panose="02040503050406030204" pitchFamily="18" charset="0"/>
                            </a:rPr>
                            <m:t> </m:t>
                          </m:r>
                        </m:e>
                      </m:groupChr>
                    </m:oMath>
                  </m:oMathPara>
                </a14:m>
                <a:r>
                  <a:rPr lang="da-DK" sz="2000"/>
                  <a:t> </a:t>
                </a:r>
              </a:p>
              <a:p>
                <a:pPr marL="0" indent="0">
                  <a:buNone/>
                </a:pPr>
                <a:r>
                  <a:rPr lang="da-DK" sz="2000"/>
                  <a:t>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 </m:t>
                          </m:r>
                          <m:r>
                            <a:rPr lang="da-DK" sz="2000" i="1">
                              <a:latin typeface="Cambria Math"/>
                              <a:ea typeface="Cambria Math"/>
                            </a:rPr>
                            <m:t>𝐵</m:t>
                          </m:r>
                        </m:e>
                      </m:d>
                      <m:r>
                        <a:rPr lang="da-DK" sz="2000" i="1">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𝐴</m:t>
                          </m:r>
                          <m:r>
                            <a:rPr lang="da-DK" sz="2000" i="1">
                              <a:latin typeface="Cambria Math"/>
                            </a:rPr>
                            <m:t> </m:t>
                          </m:r>
                        </m:e>
                        <m:e>
                          <m:r>
                            <a:rPr lang="da-DK" sz="2000" i="1">
                              <a:latin typeface="Cambria Math"/>
                            </a:rPr>
                            <m:t> </m:t>
                          </m:r>
                          <m:r>
                            <a:rPr lang="da-DK" sz="2000" i="1">
                              <a:latin typeface="Cambria Math"/>
                            </a:rPr>
                            <m:t>𝐵</m:t>
                          </m:r>
                        </m:e>
                      </m:d>
                      <m:r>
                        <a:rPr lang="da-DK" sz="2000" i="1" smtClean="0">
                          <a:latin typeface="Cambria Math"/>
                          <a:ea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r>
                        <a:rPr lang="da-DK" sz="2000" i="1">
                          <a:latin typeface="Cambria Math"/>
                        </a:rPr>
                        <m:t> </m:t>
                      </m:r>
                      <m:r>
                        <a:rPr lang="da-DK" sz="2000" b="0" i="1" smtClean="0">
                          <a:latin typeface="Cambria Math"/>
                        </a:rPr>
                        <m:t>=</m:t>
                      </m:r>
                      <m:r>
                        <a:rPr lang="da-DK" sz="2000" i="1">
                          <a:latin typeface="Cambria Math"/>
                        </a:rPr>
                        <m:t>𝑃</m:t>
                      </m:r>
                      <m:r>
                        <a:rPr lang="da-DK" sz="2000" i="1">
                          <a:latin typeface="Cambria Math"/>
                        </a:rPr>
                        <m:t>(</m:t>
                      </m:r>
                      <m:r>
                        <a:rPr lang="da-DK" sz="2000" i="1">
                          <a:latin typeface="Cambria Math"/>
                        </a:rPr>
                        <m:t>𝐴</m:t>
                      </m:r>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𝐵</m:t>
                          </m:r>
                        </m:e>
                      </m:d>
                    </m:oMath>
                  </m:oMathPara>
                </a14:m>
                <a:r>
                  <a:rPr lang="da-DK" sz="2000"/>
                  <a:t> </a:t>
                </a:r>
                <a:br>
                  <a:rPr lang="da-DK" sz="2000"/>
                </a:br>
                <a:r>
                  <a:rPr lang="da-DK" sz="1200">
                    <a:solidFill>
                      <a:prstClr val="black"/>
                    </a:solidFill>
                  </a:rPr>
                  <a:t> </a:t>
                </a:r>
                <a:endParaRPr lang="da-DK" sz="2000" smtClean="0"/>
              </a:p>
              <a:p>
                <a:pPr marL="0" indent="0">
                  <a:buNone/>
                </a:pPr>
                <a:r>
                  <a:rPr lang="da-DK" sz="2000" smtClean="0"/>
                  <a:t>når </a:t>
                </a:r>
                <a14:m>
                  <m:oMathPara>
                    <m:oMathParaPr>
                      <m:jc/>
                    </m:oMathParaPr>
                    <m:oMath>
                      <m:r>
                        <a:rPr lang="da-DK" sz="2000" i="1">
                          <a:latin typeface="Cambria Math"/>
                        </a:rPr>
                        <m:t>𝐴</m:t>
                      </m:r>
                    </m:oMath>
                  </m:oMathPara>
                </a14:m>
                <a:r>
                  <a:rPr lang="da-DK" sz="2000" smtClean="0"/>
                  <a:t> og </a:t>
                </a:r>
                <a14:m>
                  <m:oMathPara>
                    <m:oMathParaPr>
                      <m:jc/>
                    </m:oMathParaPr>
                    <m:oMath>
                      <m:r>
                        <a:rPr lang="da-DK" sz="2000" i="1">
                          <a:latin typeface="Cambria Math"/>
                          <a:ea typeface="Cambria Math"/>
                        </a:rPr>
                        <m:t>𝐵</m:t>
                      </m:r>
                    </m:oMath>
                  </m:oMathPara>
                </a14:m>
                <a:r>
                  <a:rPr lang="da-DK" sz="2000" smtClean="0"/>
                  <a:t> er uafhængige. </a:t>
                </a:r>
                <a:endParaRPr lang="da-DK" sz="2000"/>
              </a:p>
              <a:p>
                <a:pPr marL="0" indent="0">
                  <a:buNone/>
                </a:pPr>
                <a:r>
                  <a:rPr lang="da-DK" sz="2000" smtClean="0"/>
                  <a:t>Med </a:t>
                </a:r>
                <a:r>
                  <a:rPr lang="da-DK" sz="2000"/>
                  <a:t>andre ord kan vi beregne sandsynligheden for fælleshændelsen af </a:t>
                </a:r>
                <a14:m>
                  <m:oMathPara>
                    <m:oMathParaPr>
                      <m:jc/>
                    </m:oMathParaPr>
                    <m:oMath>
                      <m:r>
                        <a:rPr lang="da-DK" sz="2000" i="1">
                          <a:latin typeface="Cambria Math"/>
                        </a:rPr>
                        <m:t>𝐴</m:t>
                      </m:r>
                    </m:oMath>
                  </m:oMathPara>
                </a14:m>
                <a:r>
                  <a:rPr lang="da-DK" sz="2000" i="1"/>
                  <a:t> </a:t>
                </a:r>
                <a:r>
                  <a:rPr lang="da-DK" sz="2000"/>
                  <a:t>og </a:t>
                </a:r>
                <a14:m>
                  <m:oMathPara>
                    <m:oMathParaPr>
                      <m:jc/>
                    </m:oMathParaPr>
                    <m:oMath>
                      <m:r>
                        <a:rPr lang="da-DK" sz="2000" i="1">
                          <a:latin typeface="Cambria Math"/>
                          <a:ea typeface="Cambria Math"/>
                        </a:rPr>
                        <m:t>𝐵</m:t>
                      </m:r>
                    </m:oMath>
                  </m:oMathPara>
                </a14:m>
                <a:r>
                  <a:rPr lang="da-DK" sz="2000"/>
                  <a:t> som produktet af sandsynligheden for enkelthændelserne. </a:t>
                </a:r>
                <a:br>
                  <a:rPr lang="da-DK" sz="2000" smtClean="0"/>
                </a:br>
                <a:r>
                  <a:rPr lang="da-DK" sz="2000" smtClean="0"/>
                  <a:t>For </a:t>
                </a:r>
                <a:r>
                  <a:rPr lang="da-DK" sz="2000"/>
                  <a:t>eksempel: </a:t>
                </a:r>
                <a14:m>
                  <m:oMathPara>
                    <m:oMathParaPr>
                      <m:jc/>
                    </m:oMathParaPr>
                    <m:oMath>
                      <m:r>
                        <a:rPr lang="da-DK" sz="2000" i="1">
                          <a:latin typeface="Cambria Math"/>
                        </a:rPr>
                        <m:t>𝐴</m:t>
                      </m:r>
                    </m:oMath>
                  </m:oMathPara>
                </a14:m>
                <a:r>
                  <a:rPr lang="da-DK" sz="2000"/>
                  <a:t> er kast med mønt, </a:t>
                </a:r>
                <a14:m>
                  <m:oMathPara>
                    <m:oMathParaPr>
                      <m:jc/>
                    </m:oMathParaPr>
                    <m:oMath>
                      <m:r>
                        <a:rPr lang="da-DK" sz="2000" i="1">
                          <a:latin typeface="Cambria Math"/>
                          <a:ea typeface="Cambria Math"/>
                        </a:rPr>
                        <m:t>𝐵</m:t>
                      </m:r>
                    </m:oMath>
                  </m:oMathPara>
                </a14:m>
                <a:r>
                  <a:rPr lang="da-DK" sz="2000"/>
                  <a:t> er kast med terning. </a:t>
                </a:r>
                <a:br>
                  <a:rPr lang="da-DK" sz="2000"/>
                </a:br>
                <a:r>
                  <a:rPr lang="da-DK" sz="2000"/>
                  <a:t>	</a:t>
                </a:r>
                <a:r>
                  <a:rPr lang="da-DK" sz="2000" i="1"/>
                  <a:t>P</a:t>
                </a:r>
                <a:r>
                  <a:rPr lang="da-DK" sz="2000"/>
                  <a:t>(Plat og 6) = </a:t>
                </a:r>
                <a:r>
                  <a:rPr lang="da-DK" sz="2000" i="1"/>
                  <a:t>P</a:t>
                </a:r>
                <a:r>
                  <a:rPr lang="da-DK" sz="2000"/>
                  <a:t>(Plat)·</a:t>
                </a:r>
                <a:r>
                  <a:rPr lang="da-DK" sz="2000" i="1"/>
                  <a:t>P</a:t>
                </a:r>
                <a:r>
                  <a:rPr lang="da-DK" sz="2000"/>
                  <a:t>(6) = </a:t>
                </a:r>
                <a14:m>
                  <m:oMathPara>
                    <m:oMathParaPr>
                      <m:jc/>
                    </m:oMathParaPr>
                    <m:oMath>
                      <m:f>
                        <m:fPr>
                          <m:type m:val="bar"/>
                          <m:ctrlPr>
                            <a:rPr lang="da-DK" sz="2000" i="1">
                              <a:latin typeface="Cambria Math" panose="02040503050406030204" pitchFamily="18" charset="0"/>
                            </a:rPr>
                          </m:ctrlPr>
                        </m:fPr>
                        <m:num>
                          <m:r>
                            <a:rPr lang="da-DK" sz="2000" i="1">
                              <a:latin typeface="Cambria Math"/>
                            </a:rPr>
                            <m:t>1</m:t>
                          </m:r>
                        </m:num>
                        <m:den>
                          <m:r>
                            <a:rPr lang="da-DK" sz="2000" i="1">
                              <a:latin typeface="Cambria Math"/>
                            </a:rPr>
                            <m:t>2</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1</m:t>
                          </m:r>
                        </m:num>
                        <m:den>
                          <m:r>
                            <a:rPr lang="da-DK" sz="2000" i="1">
                              <a:latin typeface="Cambria Math"/>
                              <a:ea typeface="Cambria Math"/>
                            </a:rPr>
                            <m:t>6</m:t>
                          </m:r>
                        </m:den>
                      </m:f>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1</m:t>
                          </m:r>
                        </m:num>
                        <m:den>
                          <m:r>
                            <a:rPr lang="da-DK" sz="2000" i="1">
                              <a:latin typeface="Cambria Math"/>
                              <a:ea typeface="Cambria Math"/>
                            </a:rPr>
                            <m:t>12</m:t>
                          </m:r>
                        </m:den>
                      </m:f>
                      <m:r>
                        <a:rPr lang="da-DK" sz="2000" b="0" i="1" smtClean="0">
                          <a:latin typeface="Cambria Math"/>
                          <a:ea typeface="Cambria Math"/>
                        </a:rPr>
                        <m:t>.</m:t>
                      </m:r>
                    </m:oMath>
                  </m:oMathPara>
                </a14:m>
                <a:r>
                  <a:rPr lang="da-DK" smtClean="0"/>
                  <a:t>  </a:t>
                </a:r>
                <a:br>
                  <a:rPr lang="da-DK" smtClean="0"/>
                </a:br>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783"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114</a:t>
            </a:fld>
            <a:endParaRPr lang="da-DK"/>
          </a:p>
        </p:txBody>
      </p:sp>
    </p:spTree>
    <p:extLst>
      <p:ext uri="{BB962C8B-B14F-4D97-AF65-F5344CB8AC3E}">
        <p14:creationId xmlns:p14="http://schemas.microsoft.com/office/powerpoint/2010/main" val="3179654412"/>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Kontingenstabeller</a:t>
            </a:r>
          </a:p>
        </p:txBody>
      </p:sp>
      <mc:AlternateContent>
        <mc:Choice Requires="a14">
          <p:sp>
            <p:nvSpPr>
              <p:cNvPr id="3" name="Content Placeholder 2"/>
              <p:cNvSpPr>
                <a:spLocks noGrp="1"/>
              </p:cNvSpPr>
              <p:nvPr>
                <p:ph idx="1"/>
              </p:nvPr>
            </p:nvSpPr>
            <p:spPr/>
            <p:txBody>
              <a:bodyPr/>
              <a:lstStyle/>
              <a:p>
                <a:r>
                  <a:rPr lang="da-DK" smtClean="0"/>
                  <a:t>Hændelse A: Køn = ‘mand’.		P(A) = 52/100 = 0.52</a:t>
                </a:r>
                <a:br>
                  <a:rPr lang="da-DK" smtClean="0"/>
                </a:br>
                <a:r>
                  <a:rPr lang="da-DK" smtClean="0"/>
                  <a:t>Hændelse B: Hånd = ‘højre’		P(B) = 87/100 = 0.87</a:t>
                </a:r>
              </a:p>
              <a:p>
                <a:r>
                  <a:rPr lang="da-DK" smtClean="0"/>
                  <a:t>Hvis foretrukken hånd er uafhængig af køn, er </a:t>
                </a:r>
                <a:br>
                  <a:rPr lang="da-DK" smtClean="0"/>
                </a:br>
                <a:r>
                  <a:rPr lang="da-DK" smtClean="0"/>
                  <a:t>P(A </a:t>
                </a:r>
                <a14:m>
                  <m:oMathPara>
                    <m:oMathParaPr>
                      <m:jc/>
                    </m:oMathParaPr>
                    <m:oMath>
                      <m:r>
                        <a:rPr lang="da-DK" i="1" smtClean="0">
                          <a:latin typeface="Cambria Math"/>
                          <a:ea typeface="Cambria Math"/>
                        </a:rPr>
                        <m:t>∩</m:t>
                      </m:r>
                    </m:oMath>
                  </m:oMathPara>
                </a14:m>
                <a:r>
                  <a:rPr lang="da-DK" smtClean="0"/>
                  <a:t> B) = P(A)·</a:t>
                </a:r>
                <a:r>
                  <a:rPr lang="da-DK"/>
                  <a:t>P(B</a:t>
                </a:r>
                <a:r>
                  <a:rPr lang="da-DK" smtClean="0"/>
                  <a:t>) = 0.52·0.87 = 0.4524 </a:t>
                </a:r>
              </a:p>
              <a:p>
                <a:r>
                  <a:rPr lang="da-DK" smtClean="0"/>
                  <a:t>Vi ville altså forvente, at 45 ud af 100 personer var højrehåndede mænd, hvis de to egenskaber er uafhængige. Vi så 43 i stikprøven </a:t>
                </a:r>
              </a:p>
              <a:p>
                <a:r>
                  <a:rPr lang="da-DK" smtClean="0"/>
                  <a:t>Vi ville forvente, at </a:t>
                </a:r>
                <a14:m>
                  <m:oMathPara>
                    <m:oMathParaPr>
                      <m:jc/>
                    </m:oMathParaPr>
                    <m:oMath>
                      <m:r>
                        <a:rPr lang="da-DK" b="0" i="1" smtClean="0">
                          <a:latin typeface="Cambria Math"/>
                        </a:rPr>
                        <m:t>100</m:t>
                      </m:r>
                      <m:r>
                        <a:rPr lang="da-DK" b="0" i="1" smtClean="0">
                          <a:latin typeface="Cambria Math"/>
                          <a:ea typeface="Cambria Math"/>
                        </a:rPr>
                        <m:t>∙0.48∙0.13≅6</m:t>
                      </m:r>
                    </m:oMath>
                  </m:oMathPara>
                </a14:m>
                <a:r>
                  <a:rPr lang="da-DK" smtClean="0"/>
                  <a:t> ud af 100 personer var venstrehåndede kvinder, men vi så 4 </a:t>
                </a:r>
              </a:p>
              <a:p>
                <a:r>
                  <a:rPr lang="da-DK" smtClean="0"/>
                  <a:t>Tilfældigt?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68" t="-6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115</a:t>
            </a:fld>
            <a:endParaRPr lang="da-DK"/>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94538" y="4581128"/>
            <a:ext cx="4581718"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85991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Kontingenstabeller generelt</a:t>
            </a:r>
            <a:endParaRPr lang="da-DK"/>
          </a:p>
        </p:txBody>
      </p:sp>
      <mc:AlternateContent>
        <mc:Choice Requires="a14">
          <p:sp>
            <p:nvSpPr>
              <p:cNvPr id="3" name="Content Placeholder 2"/>
              <p:cNvSpPr>
                <a:spLocks noGrp="1"/>
              </p:cNvSpPr>
              <p:nvPr>
                <p:ph idx="1"/>
              </p:nvPr>
            </p:nvSpPr>
            <p:spPr/>
            <p:txBody>
              <a:bodyPr/>
              <a:lstStyle/>
              <a:p>
                <a:r>
                  <a:rPr lang="da-DK" smtClean="0"/>
                  <a:t>En stikprøve på </a:t>
                </a:r>
                <a14:m>
                  <m:oMathPara>
                    <m:oMathParaPr>
                      <m:jc/>
                    </m:oMathParaPr>
                    <m:oMath>
                      <m:r>
                        <a:rPr lang="da-DK" b="0" i="1" smtClean="0">
                          <a:latin typeface="Cambria Math"/>
                        </a:rPr>
                        <m:t>𝑛</m:t>
                      </m:r>
                    </m:oMath>
                  </m:oMathPara>
                </a14:m>
                <a:r>
                  <a:rPr lang="da-DK" smtClean="0"/>
                  <a:t> observationer af en population beskrives med to egenskaber</a:t>
                </a:r>
              </a:p>
              <a:p>
                <a:r>
                  <a:rPr lang="da-DK" smtClean="0"/>
                  <a:t>Den første egenskab har </a:t>
                </a:r>
                <a14:m>
                  <m:oMathPara>
                    <m:oMathParaPr>
                      <m:jc/>
                    </m:oMathParaPr>
                    <m:oMath>
                      <m:r>
                        <a:rPr lang="da-DK" b="0" i="1" smtClean="0">
                          <a:latin typeface="Cambria Math"/>
                        </a:rPr>
                        <m:t>𝑟</m:t>
                      </m:r>
                    </m:oMath>
                  </m:oMathPara>
                </a14:m>
                <a:r>
                  <a:rPr lang="da-DK" smtClean="0"/>
                  <a:t> kategorier (rækker) og </a:t>
                </a:r>
                <a:br>
                  <a:rPr lang="da-DK" smtClean="0"/>
                </a:br>
                <a:r>
                  <a:rPr lang="da-DK" smtClean="0"/>
                  <a:t>den anden egenskab har </a:t>
                </a:r>
                <a14:m>
                  <m:oMathPara>
                    <m:oMathParaPr>
                      <m:jc/>
                    </m:oMathParaPr>
                    <m:oMath>
                      <m:r>
                        <a:rPr lang="da-DK" b="0" i="1" smtClean="0">
                          <a:latin typeface="Cambria Math"/>
                        </a:rPr>
                        <m:t>𝑐</m:t>
                      </m:r>
                    </m:oMath>
                  </m:oMathPara>
                </a14:m>
                <a:r>
                  <a:rPr lang="da-DK" smtClean="0"/>
                  <a:t> kategorier (kolonner) </a:t>
                </a:r>
              </a:p>
              <a:p>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𝑜</m:t>
                          </m:r>
                        </m:e>
                        <m:sub>
                          <m:r>
                            <a:rPr lang="da-DK" b="0" i="1" smtClean="0">
                              <a:latin typeface="Cambria Math"/>
                            </a:rPr>
                            <m:t>𝑖𝑗</m:t>
                          </m:r>
                        </m:sub>
                      </m:sSub>
                    </m:oMath>
                  </m:oMathPara>
                </a14:m>
                <a:r>
                  <a:rPr lang="da-DK" smtClean="0"/>
                  <a:t> angiver antal observationer i den </a:t>
                </a:r>
                <a14:m>
                  <m:oMathPara>
                    <m:oMathParaPr>
                      <m:jc/>
                    </m:oMathParaPr>
                    <m:oMath>
                      <m:r>
                        <a:rPr lang="da-DK" b="0" i="1" smtClean="0">
                          <a:latin typeface="Cambria Math"/>
                        </a:rPr>
                        <m:t>𝑖</m:t>
                      </m:r>
                    </m:oMath>
                  </m:oMathPara>
                </a14:m>
                <a:r>
                  <a:rPr lang="da-DK" smtClean="0"/>
                  <a:t>’te kategori af egenskab 1 og den </a:t>
                </a:r>
                <a14:m>
                  <m:oMathPara>
                    <m:oMathParaPr>
                      <m:jc/>
                    </m:oMathParaPr>
                    <m:oMath>
                      <m:r>
                        <a:rPr lang="da-DK" b="0" i="1" smtClean="0">
                          <a:latin typeface="Cambria Math"/>
                        </a:rPr>
                        <m:t>𝑗</m:t>
                      </m:r>
                    </m:oMath>
                  </m:oMathPara>
                </a14:m>
                <a:r>
                  <a:rPr lang="da-DK" smtClean="0"/>
                  <a:t>’te kategori af egenskab 2</a:t>
                </a:r>
              </a:p>
              <a:p>
                <a:r>
                  <a:rPr lang="da-DK" smtClean="0">
                    <a:solidFill>
                      <a:schemeClr val="tx1"/>
                    </a:solidFill>
                  </a:rPr>
                  <a:t>Bemærk: 	</a:t>
                </a:r>
                <a14:m>
                  <m:oMathPara>
                    <m:oMathParaPr>
                      <m:jc/>
                    </m:oMathParaPr>
                    <m:oMath>
                      <m:r>
                        <a:rPr lang="da-DK" b="0" i="1" smtClean="0">
                          <a:solidFill>
                            <a:schemeClr val="tx1"/>
                          </a:solidFill>
                          <a:latin typeface="Cambria Math"/>
                        </a:rPr>
                        <m:t>𝑛</m:t>
                      </m:r>
                      <m:r>
                        <a:rPr lang="da-DK" b="0" i="1" smtClean="0">
                          <a:solidFill>
                            <a:schemeClr val="tx1"/>
                          </a:solidFill>
                          <a:latin typeface="Cambria Math"/>
                        </a:rPr>
                        <m:t>=</m:t>
                      </m:r>
                      <m:nary>
                        <m:naryPr>
                          <m:chr m:val="∑"/>
                          <m:grow m:val="off"/>
                          <m:subHide m:val="off"/>
                          <m:supHide m:val="off"/>
                          <m:ctrlPr>
                            <a:rPr lang="da-DK" i="1">
                              <a:solidFill>
                                <a:schemeClr val="tx1"/>
                              </a:solidFill>
                              <a:latin typeface="Cambria Math" panose="02040503050406030204" pitchFamily="18" charset="0"/>
                            </a:rPr>
                          </m:ctrlPr>
                        </m:naryPr>
                        <m:sub>
                          <m:r>
                            <a:rPr lang="da-DK" i="1">
                              <a:solidFill>
                                <a:schemeClr val="tx1"/>
                              </a:solidFill>
                              <a:latin typeface="Cambria Math"/>
                            </a:rPr>
                            <m:t>𝑖</m:t>
                          </m:r>
                          <m:r>
                            <a:rPr lang="da-DK" i="1">
                              <a:solidFill>
                                <a:schemeClr val="tx1"/>
                              </a:solidFill>
                              <a:latin typeface="Cambria Math"/>
                            </a:rPr>
                            <m:t>=1</m:t>
                          </m:r>
                        </m:sub>
                        <m:sup>
                          <m:r>
                            <a:rPr lang="da-DK" i="1">
                              <a:solidFill>
                                <a:schemeClr val="tx1"/>
                              </a:solidFill>
                              <a:latin typeface="Cambria Math"/>
                            </a:rPr>
                            <m:t>𝑟</m:t>
                          </m:r>
                        </m:sup>
                        <m:e>
                          <m:nary>
                            <m:naryPr>
                              <m:chr m:val="∑"/>
                              <m:grow m:val="off"/>
                              <m:subHide m:val="off"/>
                              <m:supHide m:val="off"/>
                              <m:ctrlPr>
                                <a:rPr lang="da-DK" i="1">
                                  <a:latin typeface="Cambria Math" panose="02040503050406030204" pitchFamily="18" charset="0"/>
                                </a:rPr>
                              </m:ctrlPr>
                            </m:naryPr>
                            <m:sub>
                              <m:r>
                                <a:rPr lang="da-DK" i="1">
                                  <a:latin typeface="Cambria Math"/>
                                </a:rPr>
                                <m:t>𝑗</m:t>
                              </m:r>
                              <m:r>
                                <a:rPr lang="da-DK" i="1">
                                  <a:latin typeface="Cambria Math"/>
                                </a:rPr>
                                <m:t>=1</m:t>
                              </m:r>
                            </m:sub>
                            <m:sup>
                              <m:r>
                                <a:rPr lang="da-DK" i="1">
                                  <a:latin typeface="Cambria Math"/>
                                </a:rPr>
                                <m:t>𝑐</m:t>
                              </m:r>
                            </m:sup>
                            <m:e>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e>
                          </m:nary>
                        </m:e>
                      </m:nary>
                    </m:oMath>
                  </m:oMathPara>
                </a14:m>
                <a:r>
                  <a:rPr lang="da-DK"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116</a:t>
            </a:fld>
            <a:endParaRPr lang="da-DK"/>
          </a:p>
        </p:txBody>
      </p:sp>
      <p:pic>
        <p:nvPicPr>
          <p:cNvPr id="5" name="Picture 4" descr="montgomery_6e_tb_09_02.jpg"/>
          <p:cNvPicPr>
            <a:picLocks noChangeAspect="1"/>
          </p:cNvPicPr>
          <p:nvPr/>
        </p:nvPicPr>
        <p:blipFill>
          <a:blip r:embed="rId4"/>
          <a:stretch>
            <a:fillRect/>
          </a:stretch>
        </p:blipFill>
        <p:spPr bwMode="auto">
          <a:xfrm>
            <a:off x="1331640" y="4293096"/>
            <a:ext cx="6703968" cy="2311971"/>
          </a:xfrm>
          <a:prstGeom prst="rect">
            <a:avLst/>
          </a:prstGeom>
          <a:noFill/>
          <a:ln w="9525">
            <a:noFill/>
            <a:miter lim="800000"/>
          </a:ln>
        </p:spPr>
      </p:pic>
    </p:spTree>
    <p:extLst>
      <p:ext uri="{BB962C8B-B14F-4D97-AF65-F5344CB8AC3E}">
        <p14:creationId xmlns:p14="http://schemas.microsoft.com/office/powerpoint/2010/main" val="2800140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Kontingenstabeller generelt</a:t>
            </a:r>
          </a:p>
        </p:txBody>
      </p:sp>
      <mc:AlternateContent>
        <mc:Choice Requires="a14">
          <p:sp>
            <p:nvSpPr>
              <p:cNvPr id="3" name="Content Placeholder 2"/>
              <p:cNvSpPr>
                <a:spLocks noGrp="1"/>
              </p:cNvSpPr>
              <p:nvPr>
                <p:ph idx="1"/>
              </p:nvPr>
            </p:nvSpPr>
            <p:spPr>
              <a:xfrm>
                <a:off x="467544" y="1196752"/>
                <a:ext cx="8424936" cy="5544616"/>
              </a:xfrm>
            </p:spPr>
            <p:txBody>
              <a:bodyPr/>
              <a:lstStyle/>
              <a:p>
                <a:r>
                  <a:rPr lang="da-DK" smtClean="0"/>
                  <a:t>Vi vil beregne det forventede (</a:t>
                </a:r>
                <a:r>
                  <a:rPr lang="da-DK" u="sng" smtClean="0"/>
                  <a:t>e</a:t>
                </a:r>
                <a:r>
                  <a:rPr lang="da-DK" smtClean="0"/>
                  <a:t>xpected) antal observationer i hver tabelcelle,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𝑖𝑗</m:t>
                          </m:r>
                        </m:sub>
                      </m:sSub>
                    </m:oMath>
                  </m:oMathPara>
                </a14:m>
                <a:r>
                  <a:rPr lang="da-DK" smtClean="0"/>
                  <a:t>, og sammenligne det med det </a:t>
                </a:r>
                <a:r>
                  <a:rPr lang="da-DK" u="sng" smtClean="0"/>
                  <a:t>o</a:t>
                </a:r>
                <a:r>
                  <a:rPr lang="da-DK" smtClean="0"/>
                  <a:t>bserverede,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oMath>
                  </m:oMathPara>
                </a14:m>
                <a:endParaRPr lang="da-DK" smtClean="0"/>
              </a:p>
              <a:p>
                <a:r>
                  <a:rPr lang="da-DK" smtClean="0"/>
                  <a:t>Hvis de to egenskaber (</a:t>
                </a:r>
                <a14:m>
                  <m:oMathPara>
                    <m:oMathParaPr>
                      <m:jc/>
                    </m:oMathParaPr>
                    <m:oMath>
                      <m:r>
                        <a:rPr lang="da-DK" i="1" smtClean="0">
                          <a:latin typeface="Cambria Math" panose="02040503050406030204" pitchFamily="18" charset="0"/>
                        </a:rPr>
                        <m:t>𝐴</m:t>
                      </m:r>
                    </m:oMath>
                  </m:oMathPara>
                </a14:m>
                <a:r>
                  <a:rPr lang="da-DK" smtClean="0"/>
                  <a:t> og </a:t>
                </a:r>
                <a14:m>
                  <m:oMathPara>
                    <m:oMathParaPr>
                      <m:jc/>
                    </m:oMathParaPr>
                    <m:oMath>
                      <m:r>
                        <a:rPr lang="da-DK" i="1" smtClean="0">
                          <a:latin typeface="Cambria Math" panose="02040503050406030204" pitchFamily="18" charset="0"/>
                        </a:rPr>
                        <m:t>𝐵</m:t>
                      </m:r>
                    </m:oMath>
                  </m:oMathPara>
                </a14:m>
                <a:r>
                  <a:rPr lang="da-DK" smtClean="0"/>
                  <a:t>) er uafhængige er </a:t>
                </a:r>
                <a:br>
                  <a:rPr lang="da-DK" smtClean="0"/>
                </a:br>
                <a:r>
                  <a:rPr lang="da-DK" smtClean="0"/>
                  <a:t> 	</a:t>
                </a:r>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  </m:t>
                      </m:r>
                      <m:groupChr>
                        <m:groupChrPr>
                          <m:chr m:val="⇔"/>
                          <m:pos m:val="top"/>
                          <m:vertJc m:val="bot"/>
                          <m:ctrlPr>
                            <a:rPr lang="en-US" b="0" i="1" smtClean="0">
                              <a:latin typeface="Cambria Math" panose="02040503050406030204" pitchFamily="18" charset="0"/>
                              <a:ea typeface="Cambria Math" panose="02040503050406030204" pitchFamily="18" charset="0"/>
                            </a:rPr>
                          </m:ctrlPr>
                        </m:groupChrPr>
                        <m:e>
                          <m:r>
                            <a:rPr lang="en-US" b="0" i="1" smtClean="0">
                              <a:latin typeface="Cambria Math" panose="02040503050406030204" pitchFamily="18" charset="0"/>
                              <a:ea typeface="Cambria Math" panose="02040503050406030204" pitchFamily="18" charset="0"/>
                            </a:rPr>
                            <m:t> </m:t>
                          </m:r>
                        </m:e>
                      </m:groupChr>
                    </m:oMath>
                  </m:oMathPara>
                </a14:m>
                <a:br>
                  <a:rPr lang="da-DK" smtClean="0"/>
                </a:br>
                <a:r>
                  <a:rPr lang="da-DK" smtClean="0"/>
                  <a:t> 	</a:t>
                </a:r>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m:t>
                          </m:r>
                          <m:r>
                            <a:rPr lang="da-DK" i="1">
                              <a:latin typeface="Cambria Math"/>
                              <a:ea typeface="Cambria Math"/>
                            </a:rPr>
                            <m:t>𝐴</m:t>
                          </m:r>
                          <m:r>
                            <a:rPr lang="da-DK" i="1">
                              <a:latin typeface="Cambria Math"/>
                              <a:ea typeface="Cambria Math"/>
                            </a:rPr>
                            <m:t>=</m:t>
                          </m:r>
                          <m:r>
                            <a:rPr lang="da-DK" i="1">
                              <a:latin typeface="Cambria Math"/>
                              <a:ea typeface="Cambria Math"/>
                            </a:rPr>
                            <m:t>𝑖</m:t>
                          </m:r>
                          <m:r>
                            <a:rPr lang="en-US" b="0" i="1" smtClean="0">
                              <a:latin typeface="Cambria Math" panose="02040503050406030204" pitchFamily="18" charset="0"/>
                              <a:ea typeface="Cambria Math"/>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da-DK" b="0" i="1" smtClean="0">
                          <a:latin typeface="Cambria Math"/>
                          <a:ea typeface="Cambria Math"/>
                        </a:rPr>
                        <m:t>𝑃</m:t>
                      </m:r>
                      <m:d>
                        <m:dPr>
                          <m:begChr m:val="("/>
                          <m:sepChr m:val="|"/>
                          <m:endChr m:val=")"/>
                          <m:grow m:val="on"/>
                          <m:shp m:val="centered"/>
                          <m:ctrlPr>
                            <a:rPr lang="da-DK" b="0" i="1" smtClean="0">
                              <a:latin typeface="Cambria Math" panose="02040503050406030204" pitchFamily="18" charset="0"/>
                              <a:ea typeface="Cambria Math"/>
                            </a:rPr>
                          </m:ctrlPr>
                        </m:dPr>
                        <m:e>
                          <m:r>
                            <a:rPr lang="da-DK" b="0" i="1" smtClean="0">
                              <a:latin typeface="Cambria Math"/>
                              <a:ea typeface="Cambria Math"/>
                            </a:rPr>
                            <m:t>𝐴</m:t>
                          </m:r>
                          <m:r>
                            <a:rPr lang="da-DK" b="0" i="1" smtClean="0">
                              <a:latin typeface="Cambria Math"/>
                              <a:ea typeface="Cambria Math"/>
                            </a:rPr>
                            <m:t>=</m:t>
                          </m:r>
                          <m:r>
                            <a:rPr lang="da-DK" b="0" i="1" smtClean="0">
                              <a:latin typeface="Cambria Math"/>
                              <a:ea typeface="Cambria Math"/>
                            </a:rPr>
                            <m:t>𝑖</m:t>
                          </m:r>
                        </m:e>
                      </m:d>
                      <m:r>
                        <a:rPr lang="da-DK" i="1">
                          <a:latin typeface="Cambria Math"/>
                          <a:ea typeface="Cambria Math"/>
                        </a:rPr>
                        <m:t>∙</m:t>
                      </m:r>
                      <m:r>
                        <a:rPr lang="da-DK" b="0" i="1" smtClean="0">
                          <a:latin typeface="Cambria Math"/>
                          <a:ea typeface="Cambria Math"/>
                        </a:rPr>
                        <m:t>𝑃</m:t>
                      </m:r>
                      <m:r>
                        <a:rPr lang="da-DK" b="0" i="1" smtClean="0">
                          <a:latin typeface="Cambria Math"/>
                          <a:ea typeface="Cambria Math"/>
                        </a:rPr>
                        <m:t>(</m:t>
                      </m:r>
                      <m:r>
                        <a:rPr lang="da-DK" b="0" i="1" smtClean="0">
                          <a:latin typeface="Cambria Math"/>
                          <a:ea typeface="Cambria Math"/>
                        </a:rPr>
                        <m:t>𝐵</m:t>
                      </m:r>
                      <m:r>
                        <a:rPr lang="da-DK" b="0" i="1" smtClean="0">
                          <a:latin typeface="Cambria Math"/>
                          <a:ea typeface="Cambria Math"/>
                        </a:rPr>
                        <m:t>=</m:t>
                      </m:r>
                      <m:r>
                        <a:rPr lang="da-DK" b="0" i="1" smtClean="0">
                          <a:latin typeface="Cambria Math"/>
                          <a:ea typeface="Cambria Math"/>
                        </a:rPr>
                        <m:t>𝑗</m:t>
                      </m:r>
                      <m:r>
                        <a:rPr lang="da-DK" b="0" i="1" smtClean="0">
                          <a:latin typeface="Cambria Math"/>
                          <a:ea typeface="Cambria Math"/>
                        </a:rPr>
                        <m:t>)</m:t>
                      </m:r>
                    </m:oMath>
                  </m:oMathPara>
                </a14:m>
                <a:r>
                  <a:rPr lang="da-DK" smtClean="0"/>
                  <a:t> for alle </a:t>
                </a:r>
                <a14:m>
                  <m:oMathPara>
                    <m:oMathParaPr>
                      <m:jc/>
                    </m:oMathParaPr>
                    <m:oMath>
                      <m:r>
                        <a:rPr lang="da-DK" i="1" smtClean="0">
                          <a:latin typeface="Cambria Math" panose="02040503050406030204" pitchFamily="18" charset="0"/>
                        </a:rPr>
                        <m:t>𝑖</m:t>
                      </m:r>
                      <m:r>
                        <a:rPr lang="da-DK" i="1" smtClean="0">
                          <a:latin typeface="Cambria Math" panose="02040503050406030204" pitchFamily="18" charset="0"/>
                        </a:rPr>
                        <m:t>, </m:t>
                      </m:r>
                      <m:r>
                        <a:rPr lang="da-DK" i="1" smtClean="0">
                          <a:latin typeface="Cambria Math" panose="02040503050406030204" pitchFamily="18" charset="0"/>
                        </a:rPr>
                        <m:t>𝑗</m:t>
                      </m:r>
                    </m:oMath>
                  </m:oMathPara>
                </a14:m>
                <a:endParaRPr lang="da-DK" smtClean="0"/>
              </a:p>
              <a:p>
                <a:r>
                  <a:rPr lang="da-DK" smtClean="0"/>
                  <a:t>Det kan vi også skrive som</a:t>
                </a:r>
                <a:br>
                  <a:rPr lang="da-DK" smtClean="0"/>
                </a:br>
                <a:r>
                  <a:rPr lang="da-DK" smtClean="0"/>
                  <a:t>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sub>
                      </m:sSub>
                      <m:sSub>
                        <m:sSubPr>
                          <m:ctrlPr>
                            <a:rPr lang="da-DK" i="1">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oMath>
                  </m:oMathPara>
                </a14:m>
                <a:endParaRPr lang="da-DK" smtClean="0"/>
              </a:p>
              <a:p>
                <a:r>
                  <a:rPr lang="da-DK" smtClean="0"/>
                  <a:t>Vi estimerer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𝐴</m:t>
                          </m:r>
                          <m:r>
                            <a:rPr lang="da-DK" i="1">
                              <a:latin typeface="Cambria Math"/>
                              <a:ea typeface="Cambria Math"/>
                            </a:rPr>
                            <m:t>=</m:t>
                          </m:r>
                          <m:r>
                            <a:rPr lang="da-DK" i="1">
                              <a:latin typeface="Cambria Math"/>
                              <a:ea typeface="Cambria Math"/>
                            </a:rPr>
                            <m:t>𝑖</m:t>
                          </m:r>
                        </m:e>
                      </m:d>
                    </m:oMath>
                  </m:oMathPara>
                </a14:m>
                <a:r>
                  <a:rPr lang="da-DK" smtClean="0"/>
                  <a:t>:</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Sub>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1</m:t>
                          </m:r>
                        </m:num>
                        <m:den>
                          <m:r>
                            <a:rPr lang="da-DK" b="0" i="1" smtClean="0">
                              <a:latin typeface="Cambria Math"/>
                            </a:rPr>
                            <m:t>𝑛</m:t>
                          </m:r>
                        </m:den>
                      </m:f>
                      <m:nary>
                        <m:naryPr>
                          <m:chr m:val="∑"/>
                          <m:grow m:val="off"/>
                          <m:subHide m:val="off"/>
                          <m:supHide m:val="off"/>
                          <m:ctrlPr>
                            <a:rPr lang="da-DK" b="0" i="1" smtClean="0">
                              <a:latin typeface="Cambria Math" panose="02040503050406030204" pitchFamily="18" charset="0"/>
                            </a:rPr>
                          </m:ctrlPr>
                        </m:naryPr>
                        <m:sub>
                          <m:r>
                            <a:rPr lang="da-DK" b="0" i="1" smtClean="0">
                              <a:latin typeface="Cambria Math"/>
                            </a:rPr>
                            <m:t>𝑗</m:t>
                          </m:r>
                          <m:r>
                            <a:rPr lang="da-DK" b="0" i="1" smtClean="0">
                              <a:latin typeface="Cambria Math"/>
                            </a:rPr>
                            <m:t>=1</m:t>
                          </m:r>
                        </m:sub>
                        <m:sup>
                          <m:r>
                            <a:rPr lang="da-DK" b="0" i="1" smtClean="0">
                              <a:latin typeface="Cambria Math"/>
                            </a:rPr>
                            <m:t>𝑐</m:t>
                          </m:r>
                        </m:sup>
                        <m:e>
                          <m:sSub>
                            <m:sSubPr>
                              <m:ctrlPr>
                                <a:rPr lang="da-DK" b="0" i="1" smtClean="0">
                                  <a:latin typeface="Cambria Math" panose="02040503050406030204" pitchFamily="18" charset="0"/>
                                </a:rPr>
                              </m:ctrlPr>
                            </m:sSubPr>
                            <m:e>
                              <m:r>
                                <a:rPr lang="en-US" b="0" i="1" smtClean="0">
                                  <a:latin typeface="Cambria Math" panose="02040503050406030204" pitchFamily="18" charset="0"/>
                                </a:rPr>
                                <m:t>𝑜</m:t>
                              </m:r>
                            </m:e>
                            <m:sub>
                              <m:r>
                                <a:rPr lang="da-DK" b="0" i="1" smtClean="0">
                                  <a:latin typeface="Cambria Math"/>
                                </a:rPr>
                                <m:t>𝑖𝑗</m:t>
                              </m:r>
                            </m:sub>
                          </m:sSub>
                        </m:e>
                      </m:nary>
                    </m:oMath>
                  </m:oMathPara>
                </a14:m>
                <a:endParaRPr lang="da-DK"/>
              </a:p>
              <a:p>
                <a:r>
                  <a:rPr lang="da-DK" smtClean="0"/>
                  <a:t>Tilsvarende estimerer vi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da-DK" b="0" i="1" smtClean="0">
                              <a:latin typeface="Cambria Math"/>
                              <a:ea typeface="Cambria Math"/>
                            </a:rPr>
                            <m:t>𝐵</m:t>
                          </m:r>
                          <m:r>
                            <a:rPr lang="da-DK" i="1">
                              <a:latin typeface="Cambria Math"/>
                              <a:ea typeface="Cambria Math"/>
                            </a:rPr>
                            <m:t>=</m:t>
                          </m:r>
                          <m:r>
                            <a:rPr lang="da-DK" b="0" i="1" smtClean="0">
                              <a:latin typeface="Cambria Math"/>
                              <a:ea typeface="Cambria Math"/>
                            </a:rPr>
                            <m:t>𝑗</m:t>
                          </m:r>
                        </m:e>
                      </m:d>
                    </m:oMath>
                  </m:oMathPara>
                </a14:m>
                <a:r>
                  <a:rPr lang="da-DK" smtClean="0"/>
                  <a:t>: </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ff"/>
                          <m:subHide m:val="off"/>
                          <m:supHide m:val="off"/>
                          <m:ctrlPr>
                            <a:rPr lang="da-DK" i="1">
                              <a:latin typeface="Cambria Math" panose="02040503050406030204" pitchFamily="18" charset="0"/>
                            </a:rPr>
                          </m:ctrlPr>
                        </m:naryPr>
                        <m:sub>
                          <m:r>
                            <a:rPr lang="da-DK" b="0" i="1" smtClean="0">
                              <a:latin typeface="Cambria Math"/>
                            </a:rPr>
                            <m:t>𝑖</m:t>
                          </m:r>
                          <m:r>
                            <a:rPr lang="da-DK" i="1">
                              <a:latin typeface="Cambria Math"/>
                            </a:rPr>
                            <m:t>=1</m:t>
                          </m:r>
                        </m:sub>
                        <m:sup>
                          <m:r>
                            <a:rPr lang="da-DK" b="0" i="1" smtClean="0">
                              <a:latin typeface="Cambria Math"/>
                            </a:rPr>
                            <m:t>𝑟</m:t>
                          </m:r>
                        </m:sup>
                        <m:e>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e>
                      </m:nary>
                    </m:oMath>
                  </m:oMathPara>
                </a14:m>
                <a:endParaRPr lang="da-DK"/>
              </a:p>
              <a:p>
                <a:r>
                  <a:rPr lang="da-DK" smtClean="0"/>
                  <a:t>Dermed</a:t>
                </a:r>
                <a:r>
                  <a:rPr lang="da-DK"/>
                  <a:t> </a:t>
                </a:r>
                <a:r>
                  <a:rPr lang="da-DK" smtClean="0"/>
                  <a:t>er det forventede antal i hver celle:</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𝑖𝑗</m:t>
                          </m:r>
                        </m:sub>
                      </m:sSub>
                      <m:r>
                        <a:rPr lang="da-DK" i="1">
                          <a:latin typeface="Cambria Math"/>
                        </a:rPr>
                        <m:t>=</m:t>
                      </m:r>
                      <m:r>
                        <a:rPr lang="da-DK" i="1">
                          <a:latin typeface="Cambria Math"/>
                        </a:rPr>
                        <m:t>𝑛</m:t>
                      </m:r>
                      <m:r>
                        <a:rPr lang="da-DK" i="1">
                          <a:latin typeface="Cambria Math" panose="02040503050406030204" pitchFamily="18" charset="0"/>
                          <a:ea typeface="Cambria Math" panose="02040503050406030204" pitchFamily="18" charset="0"/>
                        </a:rPr>
                        <m:t>∙</m:t>
                      </m:r>
                    </m:oMath>
                  </m:oMathPara>
                </a14:m>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𝑛</m:t>
                      </m:r>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Sub>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da-DK" b="0" i="1" smtClean="0">
                          <a:latin typeface="Cambria Math"/>
                        </a:rPr>
                        <m:t>=</m:t>
                      </m:r>
                    </m:oMath>
                  </m:oMathPara>
                </a14:m>
                <a:r>
                  <a:rPr lang="da-DK" smtClean="0"/>
                  <a:t> </a:t>
                </a:r>
                <a14:m>
                  <m:oMathPara>
                    <m:oMathParaPr>
                      <m:jc/>
                    </m:oMathParaPr>
                    <m:oMath>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r>
                        <a:rPr lang="da-DK" i="1">
                          <a:latin typeface="Cambria Math" panose="02040503050406030204" pitchFamily="18" charset="0"/>
                          <a:ea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da-DK" i="1">
                              <a:latin typeface="Cambria Math"/>
                            </a:rPr>
                            <m:t>𝑗</m:t>
                          </m:r>
                          <m:r>
                            <a:rPr lang="da-DK" i="1">
                              <a:latin typeface="Cambria Math"/>
                            </a:rPr>
                            <m:t>=1</m:t>
                          </m:r>
                        </m:sub>
                        <m:sup>
                          <m:r>
                            <a:rPr lang="da-DK" i="1">
                              <a:latin typeface="Cambria Math"/>
                            </a:rPr>
                            <m:t>𝑐</m:t>
                          </m:r>
                        </m:sup>
                        <m:e>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e>
                      </m:nary>
                      <m:r>
                        <a:rPr lang="da-DK" i="1">
                          <a:latin typeface="Cambria Math" panose="02040503050406030204" pitchFamily="18" charset="0"/>
                          <a:ea typeface="Cambria Math" panose="02040503050406030204" pitchFamily="18" charset="0"/>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𝑟</m:t>
                          </m:r>
                        </m:sup>
                        <m:e>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𝑖𝑗</m:t>
                              </m:r>
                            </m:sub>
                          </m:sSub>
                        </m:e>
                      </m:nary>
                    </m:oMath>
                  </m:oMathPara>
                </a14:m>
                <a:r>
                  <a:rPr lang="da-DK" smtClean="0"/>
                  <a:t>  .</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24936" cy="5544616"/>
              </a:xfrm>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117</a:t>
            </a:fld>
            <a:endParaRPr lang="da-DK"/>
          </a:p>
        </p:txBody>
      </p:sp>
      <p:pic>
        <p:nvPicPr>
          <p:cNvPr id="5" name="Picture 4" descr="montgomery_6e_tb_09_02.jpg"/>
          <p:cNvPicPr>
            <a:picLocks noChangeAspect="1"/>
          </p:cNvPicPr>
          <p:nvPr/>
        </p:nvPicPr>
        <p:blipFill>
          <a:blip r:embed="rId4"/>
          <a:stretch>
            <a:fillRect/>
          </a:stretch>
        </p:blipFill>
        <p:spPr bwMode="auto">
          <a:xfrm>
            <a:off x="4689382" y="3195220"/>
            <a:ext cx="4176464" cy="144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4063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Chi-i-anden test for kontingenstabeller</a:t>
            </a:r>
            <a:endParaRPr lang="da-DK"/>
          </a:p>
        </p:txBody>
      </p:sp>
      <mc:AlternateContent>
        <mc:Choice Requires="a14">
          <p:sp>
            <p:nvSpPr>
              <p:cNvPr id="3" name="Content Placeholder 2"/>
              <p:cNvSpPr>
                <a:spLocks noGrp="1"/>
              </p:cNvSpPr>
              <p:nvPr>
                <p:ph idx="1"/>
              </p:nvPr>
            </p:nvSpPr>
            <p:spPr/>
            <p:txBody>
              <a:bodyPr/>
              <a:lstStyle/>
              <a:p>
                <a:r>
                  <a:rPr lang="da-DK" smtClean="0"/>
                  <a:t>Nulhypotesen er, at de to egenskaber er uafhængige, d.v.s.</a:t>
                </a:r>
                <a:br>
                  <a:rPr lang="da-DK" smtClean="0"/>
                </a:br>
                <a:r>
                  <a:rPr lang="da-DK" smtClean="0"/>
                  <a:t> 	</a:t>
                </a:r>
                <a14:m>
                  <m:oMathPara>
                    <m:oMathParaPr>
                      <m:jc/>
                    </m:oMathParaPr>
                    <m:oMath>
                      <m:sSub>
                        <m:sSubPr>
                          <m:ctrlPr>
                            <a:rPr lang="da-DK" i="1">
                              <a:latin typeface="Cambria Math" panose="02040503050406030204" pitchFamily="18" charset="0"/>
                            </a:rPr>
                          </m:ctrlPr>
                        </m:sSubPr>
                        <m:e>
                          <m:sSub>
                            <m:sSubPr>
                              <m:ctrlPr>
                                <a:rPr lang="da-DK"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m:t>
                      </m:r>
                      <m:sSub>
                        <m:sSubPr>
                          <m:ctrlPr>
                            <a:rPr lang="da-D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oMath>
                  </m:oMathPara>
                </a14:m>
                <a:r>
                  <a:rPr lang="da-DK" smtClean="0"/>
                  <a:t> for alle </a:t>
                </a:r>
                <a14:m>
                  <m:oMathPara>
                    <m:oMathParaPr>
                      <m:jc/>
                    </m:oMathParaPr>
                    <m:oMath>
                      <m:r>
                        <a:rPr lang="da-DK" i="1" smtClean="0">
                          <a:latin typeface="Cambria Math" panose="02040503050406030204" pitchFamily="18" charset="0"/>
                        </a:rPr>
                        <m:t>𝑖</m:t>
                      </m:r>
                      <m:r>
                        <a:rPr lang="da-DK" i="1" smtClean="0">
                          <a:latin typeface="Cambria Math" panose="02040503050406030204" pitchFamily="18" charset="0"/>
                        </a:rPr>
                        <m:t>, </m:t>
                      </m:r>
                      <m:r>
                        <a:rPr lang="da-DK" i="1" smtClean="0">
                          <a:latin typeface="Cambria Math" panose="02040503050406030204" pitchFamily="18" charset="0"/>
                        </a:rPr>
                        <m:t>𝑗</m:t>
                      </m:r>
                    </m:oMath>
                  </m:oMathPara>
                </a14:m>
                <a:endParaRPr lang="da-DK" smtClean="0"/>
              </a:p>
              <a:p>
                <a:r>
                  <a:rPr lang="da-DK" smtClean="0"/>
                  <a:t>Alternativhypotesen er, at de to egenkaber ikke er uafhængige</a:t>
                </a:r>
              </a:p>
              <a:p>
                <a:r>
                  <a:rPr lang="en-US" smtClean="0"/>
                  <a:t>Teststørrelsen for hypotesetesten </a:t>
                </a:r>
                <a:r>
                  <a:rPr lang="da-DK" smtClean="0"/>
                  <a:t>sammenligner de observerede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𝑜</m:t>
                          </m:r>
                        </m:e>
                        <m:sub>
                          <m:r>
                            <a:rPr lang="da-DK" i="1">
                              <a:latin typeface="Cambria Math"/>
                            </a:rPr>
                            <m:t>𝑖𝑗</m:t>
                          </m:r>
                        </m:sub>
                      </m:sSub>
                    </m:oMath>
                  </m:oMathPara>
                </a14:m>
                <a:r>
                  <a:rPr lang="da-DK" smtClean="0"/>
                  <a:t> med de forventede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𝑒</m:t>
                          </m:r>
                        </m:e>
                        <m:sub>
                          <m:r>
                            <a:rPr lang="da-DK" i="1">
                              <a:latin typeface="Cambria Math"/>
                            </a:rPr>
                            <m:t>𝑖𝑗</m:t>
                          </m:r>
                        </m:sub>
                      </m:sSub>
                      <m:r>
                        <m:rPr>
                          <m:sty m:val="p"/>
                        </m:rPr>
                        <a:rPr lang="en-US" b="0" i="0" smtClean="0">
                          <a:latin typeface="Cambria Math" panose="02040503050406030204" pitchFamily="18" charset="0"/>
                        </a:rPr>
                        <m:t>:</m:t>
                      </m:r>
                    </m:oMath>
                  </m:oMathPara>
                </a14:m>
                <a:r>
                  <a:rPr lang="da-DK" smtClean="0"/>
                  <a:t>  </a:t>
                </a:r>
                <a:br>
                  <a:rPr lang="da-DK" smtClean="0"/>
                </a:b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b="0" i="1" smtClean="0">
                              <a:latin typeface="Cambria Math"/>
                            </a:rPr>
                            <m:t>𝑟</m:t>
                          </m:r>
                        </m:sup>
                        <m:e>
                          <m:nary>
                            <m:naryPr>
                              <m:chr m:val="∑"/>
                              <m:grow m:val="off"/>
                              <m:subHide m:val="off"/>
                              <m:supHide m:val="off"/>
                              <m:ctrlPr>
                                <a:rPr lang="da-DK" i="1" smtClean="0">
                                  <a:latin typeface="Cambria Math" panose="02040503050406030204" pitchFamily="18" charset="0"/>
                                </a:rPr>
                              </m:ctrlPr>
                            </m:naryPr>
                            <m:sub>
                              <m:r>
                                <a:rPr lang="da-DK" b="0" i="1" smtClean="0">
                                  <a:latin typeface="Cambria Math"/>
                                </a:rPr>
                                <m:t>𝑗</m:t>
                              </m:r>
                              <m:r>
                                <a:rPr lang="da-DK" b="0" i="1" smtClean="0">
                                  <a:latin typeface="Cambria Math"/>
                                </a:rPr>
                                <m:t>=1</m:t>
                              </m:r>
                            </m:sub>
                            <m:sup>
                              <m:r>
                                <a:rPr lang="da-DK" b="0" i="1" smtClean="0">
                                  <a:latin typeface="Cambria Math"/>
                                </a:rPr>
                                <m:t>𝑐</m:t>
                              </m:r>
                            </m:sup>
                            <m:e>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r>
                                            <a:rPr lang="da-DK" b="0" i="1" smtClean="0">
                                              <a:latin typeface="Cambria Math"/>
                                            </a:rPr>
                                            <m:t>𝑗</m:t>
                                          </m:r>
                                        </m:sub>
                                      </m:sSub>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r>
                                            <a:rPr lang="da-DK" b="0" i="1" smtClean="0">
                                              <a:latin typeface="Cambria Math"/>
                                            </a:rPr>
                                            <m:t>𝑗</m:t>
                                          </m:r>
                                        </m:sub>
                                      </m:sSub>
                                      <m:r>
                                        <a:rPr lang="da-DK" i="1">
                                          <a:latin typeface="Cambria Math"/>
                                        </a:rPr>
                                        <m:t>)</m:t>
                                      </m:r>
                                    </m:e>
                                    <m:sup>
                                      <m:r>
                                        <a:rPr lang="da-DK" i="1">
                                          <a:latin typeface="Cambria Math"/>
                                        </a:rPr>
                                        <m:t>2</m:t>
                                      </m:r>
                                    </m:sup>
                                  </m:sSup>
                                </m:num>
                                <m:den>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r>
                                        <a:rPr lang="da-DK" b="0" i="1" smtClean="0">
                                          <a:latin typeface="Cambria Math"/>
                                        </a:rPr>
                                        <m:t>𝑗</m:t>
                                      </m:r>
                                    </m:sub>
                                  </m:sSub>
                                </m:den>
                              </m:f>
                            </m:e>
                          </m:nary>
                        </m:e>
                      </m:nary>
                    </m:oMath>
                  </m:oMathPara>
                </a14:m>
                <a:br>
                  <a:rPr lang="da-DK" smtClean="0"/>
                </a:br>
                <a:endParaRPr lang="da-DK" smtClean="0"/>
              </a:p>
              <a:p>
                <a:r>
                  <a:rPr lang="da-DK" smtClean="0"/>
                  <a:t>Teststørrelsen er </a:t>
                </a:r>
                <a14:m>
                  <m:oMathPara>
                    <m:oMathParaPr>
                      <m:jc/>
                    </m:oMathParaPr>
                    <m:oMath>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oMath>
                  </m:oMathPara>
                </a14:m>
                <a:r>
                  <a:rPr lang="da-DK" smtClean="0"/>
                  <a:t> fordelt med </a:t>
                </a:r>
                <a14:m>
                  <m:oMathPara>
                    <m:oMathParaPr>
                      <m:jc/>
                    </m:oMathParaPr>
                    <m:oMath>
                      <m:r>
                        <a:rPr lang="da-DK" b="0" i="1" smtClean="0">
                          <a:latin typeface="Cambria Math"/>
                        </a:rPr>
                        <m:t>(</m:t>
                      </m:r>
                      <m:r>
                        <a:rPr lang="da-DK" b="0" i="1" smtClean="0">
                          <a:latin typeface="Cambria Math"/>
                        </a:rPr>
                        <m:t>𝑟</m:t>
                      </m:r>
                      <m:r>
                        <a:rPr lang="da-DK" b="0" i="1" smtClean="0">
                          <a:latin typeface="Cambria Math"/>
                        </a:rPr>
                        <m:t>−1)(</m:t>
                      </m:r>
                      <m:r>
                        <a:rPr lang="da-DK" b="0" i="1" smtClean="0">
                          <a:latin typeface="Cambria Math"/>
                        </a:rPr>
                        <m:t>𝑐</m:t>
                      </m:r>
                      <m:r>
                        <a:rPr lang="da-DK" b="0" i="1" smtClean="0">
                          <a:latin typeface="Cambria Math"/>
                        </a:rPr>
                        <m:t>−1)</m:t>
                      </m:r>
                    </m:oMath>
                  </m:oMathPara>
                </a14:m>
                <a:r>
                  <a:rPr lang="da-DK" smtClean="0"/>
                  <a:t> frihedsgrader</a:t>
                </a:r>
              </a:p>
              <a:p>
                <a:r>
                  <a:rPr lang="da-DK" smtClean="0"/>
                  <a:t>Bemærk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r>
                  <a:rPr lang="da-DK" smtClean="0"/>
                  <a:t>, og jo tættere </a:t>
                </a:r>
                <a:br>
                  <a:rPr lang="da-DK" smtClean="0"/>
                </a:br>
                <a:r>
                  <a:rPr lang="da-DK" smtClean="0"/>
                  <a:t>på 0, teststørrelsen er, desto </a:t>
                </a:r>
                <a:br>
                  <a:rPr lang="da-DK" smtClean="0"/>
                </a:br>
                <a:r>
                  <a:rPr lang="da-DK" smtClean="0"/>
                  <a:t>mere tror vi på nulhypotesen</a:t>
                </a:r>
              </a:p>
              <a:p>
                <a:r>
                  <a:rPr lang="da-DK" smtClean="0"/>
                  <a:t>Vi forkaster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da-DK" smtClean="0"/>
                  <a:t>, hvis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en-US" b="0" i="1" smtClean="0">
                          <a:latin typeface="Cambria Math" panose="02040503050406030204" pitchFamily="18" charset="0"/>
                        </a:rPr>
                        <m:t>&gt;</m:t>
                      </m:r>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smtClean="0">
                              <a:latin typeface="Cambria Math" panose="02040503050406030204" pitchFamily="18" charset="0"/>
                              <a:ea typeface="Cambria Math" panose="02040503050406030204" pitchFamily="18" charset="0"/>
                            </a:rPr>
                            <m:t>𝛼</m:t>
                          </m:r>
                        </m:sub>
                      </m:sSub>
                    </m:oMath>
                  </m:oMathPara>
                </a14:m>
                <a:r>
                  <a:rPr lang="da-DK" smtClean="0"/>
                  <a:t> </a:t>
                </a:r>
                <a:br>
                  <a:rPr lang="da-DK" smtClean="0"/>
                </a:br>
                <a:r>
                  <a:rPr lang="da-DK" smtClean="0"/>
                  <a:t>så altid ensidet, højrehalet test.</a:t>
                </a:r>
                <a:endParaRPr lang="da-DK" smtClean="0"/>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118</a:t>
            </a:fld>
            <a:endParaRPr lang="da-DK"/>
          </a:p>
        </p:txBody>
      </p:sp>
      <p:pic>
        <p:nvPicPr>
          <p:cNvPr id="5" name="Picture 4"/>
          <p:cNvPicPr>
            <a:picLocks noChangeAspect="1"/>
          </p:cNvPicPr>
          <p:nvPr/>
        </p:nvPicPr>
        <p:blipFill>
          <a:blip r:embed="rId4"/>
          <a:srcRect l="23962" t="37180" r="1953" b="4409"/>
          <a:stretch>
            <a:fillRect/>
          </a:stretch>
        </p:blipFill>
        <p:spPr>
          <a:xfrm>
            <a:off x="4505870" y="4583411"/>
            <a:ext cx="4452739" cy="2036293"/>
          </a:xfrm>
          <a:prstGeom prst="rect">
            <a:avLst/>
          </a:prstGeom>
        </p:spPr>
      </p:pic>
    </p:spTree>
    <p:extLst>
      <p:ext uri="{BB962C8B-B14F-4D97-AF65-F5344CB8AC3E}">
        <p14:creationId xmlns:p14="http://schemas.microsoft.com/office/powerpoint/2010/main" val="25220388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10.13 og 10.14, s. 320</a:t>
            </a:r>
            <a:endParaRPr lang="en-GB"/>
          </a:p>
        </p:txBody>
      </p:sp>
      <mc:AlternateContent>
        <mc:Choice Requires="a14">
          <p:sp>
            <p:nvSpPr>
              <p:cNvPr id="3" name="Content Placeholder 2"/>
              <p:cNvSpPr>
                <a:spLocks noGrp="1"/>
              </p:cNvSpPr>
              <p:nvPr>
                <p:ph idx="1"/>
              </p:nvPr>
            </p:nvSpPr>
            <p:spPr>
              <a:xfrm>
                <a:off x="467544" y="1196752"/>
                <a:ext cx="8568952" cy="5544616"/>
              </a:xfrm>
            </p:spPr>
            <p:txBody>
              <a:bodyPr/>
              <a:lstStyle/>
              <a:p>
                <a:pPr marL="0" indent="0">
                  <a:buNone/>
                </a:pPr>
                <a:r>
                  <a:rPr lang="en-US" smtClean="0"/>
                  <a:t>Et firma sætter nyansatte i et træningsprogram ved ansættelsen. De vil gerne undersøge, om der er sammenhæng mellem, hvor godt de ansatte klarer sig i træningsprogrammet og hvor godt, de senere klarer sig i jobbet</a:t>
                </a:r>
                <a:br>
                  <a:rPr lang="en-US" smtClean="0"/>
                </a:br>
                <a:endParaRPr lang="en-US" smtClean="0"/>
              </a:p>
              <a:p>
                <a:pPr marL="0" indent="0">
                  <a:buNone/>
                </a:pPr>
                <a:r>
                  <a:rPr lang="en-US" smtClean="0"/>
                  <a:t>Lav en chi-i-anden </a:t>
                </a:r>
                <a:br>
                  <a:rPr lang="en-US" smtClean="0"/>
                </a:br>
                <a:r>
                  <a:rPr lang="en-US" smtClean="0"/>
                  <a:t>test med signifikans-</a:t>
                </a:r>
                <a:br>
                  <a:rPr lang="en-US" smtClean="0"/>
                </a:br>
                <a:r>
                  <a:rPr lang="en-US" smtClean="0"/>
                  <a:t>niveau </a:t>
                </a:r>
                <a14:m>
                  <m:oMathPara>
                    <m:oMathParaPr>
                      <m:jc/>
                    </m:oMathParaPr>
                    <m:oMath>
                      <m:r>
                        <a:rPr lang="en-US" i="1" smtClean="0">
                          <a:latin typeface="Cambria Math" panose="02040503050406030204" pitchFamily="18" charset="0"/>
                        </a:rPr>
                        <m:t>0.01</m:t>
                      </m:r>
                    </m:oMath>
                  </m:oMathPara>
                </a14:m>
                <a:r>
                  <a:rPr lang="en-US" smtClean="0"/>
                  <a:t>, om der</a:t>
                </a:r>
                <a:br>
                  <a:rPr lang="en-US" smtClean="0"/>
                </a:br>
                <a:r>
                  <a:rPr lang="en-US" smtClean="0"/>
                  <a:t>er sammenhæng</a:t>
                </a:r>
                <a:br>
                  <a:rPr lang="en-US" smtClean="0"/>
                </a:br>
                <a:endParaRPr lang="en-US" smtClean="0"/>
              </a:p>
              <a:p>
                <a:pPr marL="0" indent="0">
                  <a:buNone/>
                </a:pPr>
                <a:r>
                  <a:rPr lang="en-US" b="1" smtClean="0"/>
                  <a:t>Løsning:</a:t>
                </a:r>
              </a:p>
              <a:p>
                <a:pPr marL="457200" indent="-457200">
                  <a:buFont typeface="+mj-lt"/>
                  <a:buAutoNum type="arabicPeriod"/>
                </a:pPr>
                <a:r>
                  <a:rPr lang="en-GB" b="1" smtClean="0"/>
                  <a:t>Hypoteser</a:t>
                </a:r>
                <a:r>
                  <a:rPr lang="en-GB" smtClean="0"/>
                  <a:t>:</a:t>
                </a:r>
                <a:br>
                  <a:rPr lang="en-GB" smtClean="0"/>
                </a:br>
                <a:r>
                  <a:rPr lang="en-GB" smtClean="0"/>
                  <a:t>	</a:t>
                </a:r>
                <a:r>
                  <a:rPr lang="en-GB" sz="2000" smtClean="0"/>
                  <a:t> </a:t>
                </a:r>
                <a14:m>
                  <m:oMathPara>
                    <m:oMathParaPr>
                      <m:jc/>
                    </m:oMathParaPr>
                    <m:o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0</m:t>
                          </m:r>
                        </m:sub>
                      </m:sSub>
                    </m:oMath>
                  </m:oMathPara>
                </a14:m>
                <a:r>
                  <a:rPr lang="en-GB" sz="2000" smtClean="0"/>
                  <a:t>: Præstation i træningsprogram og succes i jobbet er uafhængige</a:t>
                </a:r>
                <a:br>
                  <a:rPr lang="en-GB" sz="2000" smtClean="0"/>
                </a:br>
                <a:r>
                  <a:rPr lang="en-GB" sz="2000" smtClean="0"/>
                  <a:t>	 </a:t>
                </a:r>
                <a14:m>
                  <m:oMathPara>
                    <m:oMathParaPr>
                      <m:jc/>
                    </m:oMathParaPr>
                    <m:oMath>
                      <m:sSub>
                        <m:sSubPr>
                          <m:ctrlPr>
                            <a:rPr lang="en-GB" sz="2000" i="1">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1</m:t>
                          </m:r>
                        </m:sub>
                      </m:sSub>
                    </m:oMath>
                  </m:oMathPara>
                </a14:m>
                <a:r>
                  <a:rPr lang="en-GB" sz="2000"/>
                  <a:t>: Præstation i træningsprogram og </a:t>
                </a:r>
                <a:r>
                  <a:rPr lang="en-GB" sz="2000" smtClean="0"/>
                  <a:t>succes </a:t>
                </a:r>
                <a:r>
                  <a:rPr lang="en-GB" sz="2000"/>
                  <a:t>i jobbet er </a:t>
                </a:r>
                <a:r>
                  <a:rPr lang="en-GB" sz="2000" smtClean="0"/>
                  <a:t>afhængige</a:t>
                </a:r>
              </a:p>
              <a:p>
                <a:pPr marL="457200" indent="-457200">
                  <a:buFont typeface="+mj-lt"/>
                  <a:buAutoNum type="arabicPeriod"/>
                </a:pPr>
                <a:r>
                  <a:rPr lang="en-US" b="1" smtClean="0"/>
                  <a:t>Signifikansniveau</a:t>
                </a:r>
                <a:r>
                  <a:rPr lang="en-US" smtClean="0"/>
                  <a:t>: </a:t>
                </a:r>
                <a14:m>
                  <m:oMathPara>
                    <m:oMathParaPr>
                      <m:jc/>
                    </m:oMathParaPr>
                    <m:oMath>
                      <m:r>
                        <a:rPr lang="el-GR"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0.01</m:t>
                      </m:r>
                    </m:oMath>
                  </m:oMathPara>
                </a14:m>
                <a:r>
                  <a:rPr lang="en-GB"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96"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119</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3112002" y="2564904"/>
            <a:ext cx="5852486" cy="1944216"/>
          </a:xfrm>
          <a:prstGeom prst="rect">
            <a:avLst/>
          </a:prstGeom>
        </p:spPr>
      </p:pic>
    </p:spTree>
    <p:extLst>
      <p:ext uri="{BB962C8B-B14F-4D97-AF65-F5344CB8AC3E}">
        <p14:creationId xmlns:p14="http://schemas.microsoft.com/office/powerpoint/2010/main" val="3848203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Den centrale grænseværdi-sætning</a:t>
            </a:r>
            <a:endParaRPr lang="en-GB"/>
          </a:p>
        </p:txBody>
      </p:sp>
      <p:sp>
        <p:nvSpPr>
          <p:cNvPr id="3" name="Content Placeholder 2"/>
          <p:cNvSpPr>
            <a:spLocks noGrp="1"/>
          </p:cNvSpPr>
          <p:nvPr>
            <p:ph idx="1"/>
          </p:nvPr>
        </p:nvSpPr>
        <p:spPr/>
        <p:txBody>
          <a:bodyPr/>
          <a:lstStyle/>
          <a:p>
            <a:pPr marL="0" indent="0">
              <a:buNone/>
            </a:pPr>
            <a:r>
              <a:rPr lang="en-US" b="1" smtClean="0"/>
              <a:t>Figur 6.3</a:t>
            </a:r>
            <a:br>
              <a:rPr lang="en-US" b="1" smtClean="0"/>
            </a:br>
            <a:r>
              <a:rPr lang="en-US" smtClean="0"/>
              <a:t>To forskellige populationsfordelinger.</a:t>
            </a:r>
            <a:br>
              <a:rPr lang="en-US" smtClean="0"/>
            </a:br>
            <a:r>
              <a:rPr lang="en-US" smtClean="0"/>
              <a:t>Med stigende stikprøvestørrelse n</a:t>
            </a:r>
            <a:br>
              <a:rPr lang="en-US" smtClean="0"/>
            </a:br>
            <a:r>
              <a:rPr lang="en-US" smtClean="0"/>
              <a:t>kommer fordelingen af stikprøve-</a:t>
            </a:r>
            <a:br>
              <a:rPr lang="en-US" smtClean="0"/>
            </a:br>
            <a:r>
              <a:rPr lang="en-US" smtClean="0"/>
              <a:t>middelværdi til at ligne normal-</a:t>
            </a:r>
            <a:br>
              <a:rPr lang="en-US" smtClean="0"/>
            </a:br>
            <a:r>
              <a:rPr lang="en-US" smtClean="0"/>
              <a:t>fordelingen mere og mere</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a:t>
            </a:fld>
            <a:endParaRPr lang="da-DK">
              <a:solidFill>
                <a:prstClr val="black">
                  <a:tint val="75000"/>
                </a:prstClr>
              </a:solidFill>
            </a:endParaRPr>
          </a:p>
        </p:txBody>
      </p:sp>
      <p:pic>
        <p:nvPicPr>
          <p:cNvPr id="6" name="Picture 5"/>
          <p:cNvPicPr>
            <a:picLocks noChangeAspect="1"/>
          </p:cNvPicPr>
          <p:nvPr/>
        </p:nvPicPr>
        <p:blipFill>
          <a:blip r:embed="rId2"/>
          <a:stretch>
            <a:fillRect/>
          </a:stretch>
        </p:blipFill>
        <p:spPr>
          <a:xfrm>
            <a:off x="5148585" y="1232507"/>
            <a:ext cx="3114030" cy="5273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4545154"/>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10.13 og 10.14, s. 320</a:t>
            </a:r>
            <a:endParaRPr lang="en-GB"/>
          </a:p>
        </p:txBody>
      </p:sp>
      <mc:AlternateContent>
        <mc:Choice Requires="a14">
          <p:sp>
            <p:nvSpPr>
              <p:cNvPr id="3" name="Content Placeholder 2"/>
              <p:cNvSpPr>
                <a:spLocks noGrp="1"/>
              </p:cNvSpPr>
              <p:nvPr>
                <p:ph idx="1"/>
              </p:nvPr>
            </p:nvSpPr>
            <p:spPr>
              <a:xfrm>
                <a:off x="467544" y="1196752"/>
                <a:ext cx="8568952" cy="5544616"/>
              </a:xfrm>
            </p:spPr>
            <p:txBody>
              <a:bodyPr/>
              <a:lstStyle/>
              <a:p>
                <a:pPr marL="457200" indent="-457200">
                  <a:buFont typeface="+mj-lt"/>
                  <a:buAutoNum type="arabicPeriod" startAt="3"/>
                </a:pPr>
                <a:r>
                  <a:rPr lang="en-US" b="1" smtClean="0"/>
                  <a:t>Kriterier</a:t>
                </a:r>
                <a:r>
                  <a:rPr lang="en-US" smtClean="0"/>
                  <a:t>: Teststørrelsen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da-DK" i="1">
                          <a:latin typeface="Cambria Math"/>
                        </a:rPr>
                        <m:t>=</m:t>
                      </m:r>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𝑟</m:t>
                          </m:r>
                        </m:sup>
                        <m:e>
                          <m:nary>
                            <m:naryPr>
                              <m:chr m:val="∑"/>
                              <m:grow m:val="off"/>
                              <m:subHide m:val="off"/>
                              <m:supHide m:val="off"/>
                              <m:ctrlPr>
                                <a:rPr lang="da-DK" i="1">
                                  <a:latin typeface="Cambria Math" panose="02040503050406030204" pitchFamily="18" charset="0"/>
                                </a:rPr>
                              </m:ctrlPr>
                            </m:naryPr>
                            <m:sub>
                              <m:r>
                                <a:rPr lang="da-DK" i="1">
                                  <a:latin typeface="Cambria Math"/>
                                </a:rPr>
                                <m:t>𝑗</m:t>
                              </m:r>
                              <m:r>
                                <a:rPr lang="da-DK" i="1">
                                  <a:latin typeface="Cambria Math"/>
                                </a:rPr>
                                <m:t>=1</m:t>
                              </m:r>
                            </m:sub>
                            <m:sup>
                              <m:r>
                                <a:rPr lang="da-DK" i="1">
                                  <a:latin typeface="Cambria Math"/>
                                </a:rPr>
                                <m:t>𝑐</m:t>
                              </m:r>
                            </m:sup>
                            <m:e>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𝑜</m:t>
                                          </m:r>
                                        </m:e>
                                        <m:sub>
                                          <m:r>
                                            <a:rPr lang="da-DK" i="1">
                                              <a:latin typeface="Cambria Math"/>
                                            </a:rPr>
                                            <m:t>𝑖𝑗</m:t>
                                          </m:r>
                                        </m:sub>
                                      </m:sSub>
                                      <m:r>
                                        <a:rPr lang="da-DK" i="1">
                                          <a:latin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𝑒</m:t>
                                          </m:r>
                                        </m:e>
                                        <m:sub>
                                          <m:r>
                                            <a:rPr lang="da-DK" i="1">
                                              <a:latin typeface="Cambria Math"/>
                                            </a:rPr>
                                            <m:t>𝑖𝑗</m:t>
                                          </m:r>
                                        </m:sub>
                                      </m:sSub>
                                      <m:r>
                                        <a:rPr lang="da-DK" i="1">
                                          <a:latin typeface="Cambria Math"/>
                                        </a:rPr>
                                        <m:t>)</m:t>
                                      </m:r>
                                    </m:e>
                                    <m:sup>
                                      <m:r>
                                        <a:rPr lang="da-DK" i="1">
                                          <a:latin typeface="Cambria Math"/>
                                        </a:rPr>
                                        <m:t>2</m:t>
                                      </m:r>
                                    </m:sup>
                                  </m:sSup>
                                </m:num>
                                <m:den>
                                  <m:sSub>
                                    <m:sSubPr>
                                      <m:ctrlPr>
                                        <a:rPr lang="da-DK" i="1">
                                          <a:latin typeface="Cambria Math" panose="02040503050406030204" pitchFamily="18" charset="0"/>
                                        </a:rPr>
                                      </m:ctrlPr>
                                    </m:sSubPr>
                                    <m:e>
                                      <m:r>
                                        <a:rPr lang="en-US" i="1">
                                          <a:latin typeface="Cambria Math" panose="02040503050406030204" pitchFamily="18" charset="0"/>
                                        </a:rPr>
                                        <m:t>𝑒</m:t>
                                      </m:r>
                                    </m:e>
                                    <m:sub>
                                      <m:r>
                                        <a:rPr lang="da-DK" i="1">
                                          <a:latin typeface="Cambria Math"/>
                                        </a:rPr>
                                        <m:t>𝑖𝑗</m:t>
                                      </m:r>
                                    </m:sub>
                                  </m:sSub>
                                </m:den>
                              </m:f>
                            </m:e>
                          </m:nary>
                        </m:e>
                      </m:nary>
                    </m:oMath>
                  </m:oMathPara>
                </a14:m>
                <a:r>
                  <a:rPr lang="da-DK" smtClean="0"/>
                  <a:t>  er </a:t>
                </a:r>
                <a14:m>
                  <m:oMathPara>
                    <m:oMathParaPr>
                      <m:jc/>
                    </m:oMathParaPr>
                    <m:oMath>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oMath>
                  </m:oMathPara>
                </a14:m>
                <a:r>
                  <a:rPr lang="da-DK"/>
                  <a:t> fordelt med </a:t>
                </a:r>
                <a14:m>
                  <m:oMathPara>
                    <m:oMathParaPr>
                      <m:jc/>
                    </m:oMathParaPr>
                    <m:oMath>
                      <m:r>
                        <a:rPr lang="da-DK" i="1">
                          <a:latin typeface="Cambria Math"/>
                        </a:rPr>
                        <m:t>(</m:t>
                      </m:r>
                      <m:r>
                        <a:rPr lang="da-DK" i="1">
                          <a:latin typeface="Cambria Math"/>
                        </a:rPr>
                        <m:t>𝑟</m:t>
                      </m:r>
                      <m:r>
                        <a:rPr lang="da-DK" i="1">
                          <a:latin typeface="Cambria Math"/>
                        </a:rPr>
                        <m:t>−1)(</m:t>
                      </m:r>
                      <m:r>
                        <a:rPr lang="da-DK" i="1">
                          <a:latin typeface="Cambria Math"/>
                        </a:rPr>
                        <m:t>𝑐</m:t>
                      </m:r>
                      <m:r>
                        <a:rPr lang="da-DK" i="1">
                          <a:latin typeface="Cambria Math"/>
                        </a:rPr>
                        <m:t>−1)</m:t>
                      </m:r>
                    </m:oMath>
                  </m:oMathPara>
                </a14:m>
                <a:r>
                  <a:rPr lang="da-DK"/>
                  <a:t> </a:t>
                </a:r>
                <a:r>
                  <a:rPr lang="da-DK" smtClean="0"/>
                  <a:t>frihedsgrader. Her er </a:t>
                </a:r>
                <a14:m>
                  <m:oMathPara>
                    <m:oMathParaPr>
                      <m:jc/>
                    </m:oMathParaPr>
                    <m:oMath>
                      <m:r>
                        <a:rPr lang="da-DK" i="1">
                          <a:latin typeface="Cambria Math"/>
                        </a:rPr>
                        <m:t>𝑟</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=3</m:t>
                      </m:r>
                    </m:oMath>
                  </m:oMathPara>
                </a14:m>
                <a:r>
                  <a:rPr lang="da-DK" smtClean="0"/>
                  <a:t>, så </a:t>
                </a:r>
                <a14:m>
                  <m:oMathPara>
                    <m:oMathParaPr>
                      <m:jc/>
                    </m:oMathParaPr>
                    <m:oMath>
                      <m:r>
                        <a:rPr lang="da-DK"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=4</m:t>
                      </m:r>
                    </m:oMath>
                  </m:oMathPara>
                </a14:m>
                <a:r>
                  <a:rPr lang="da-DK" smtClean="0"/>
                  <a:t>. </a:t>
                </a:r>
                <a:br>
                  <a:rPr lang="da-DK" smtClean="0"/>
                </a:br>
                <a:r>
                  <a:rPr lang="da-DK" smtClean="0"/>
                  <a:t>Vi </a:t>
                </a:r>
                <a:r>
                  <a:rPr lang="da-DK"/>
                  <a:t>forkaster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da-DK"/>
                  <a:t>, hvis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en-US" i="1">
                          <a:latin typeface="Cambria Math" panose="02040503050406030204" pitchFamily="18" charset="0"/>
                        </a:rPr>
                        <m:t>&gt;</m:t>
                      </m:r>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panose="02040503050406030204" pitchFamily="18" charset="0"/>
                              <a:ea typeface="Cambria Math" panose="02040503050406030204" pitchFamily="18" charset="0"/>
                            </a:rPr>
                            <m:t>𝛼</m:t>
                          </m:r>
                        </m:sub>
                      </m:sSub>
                    </m:oMath>
                  </m:oMathPara>
                </a14:m>
                <a:r>
                  <a:rPr lang="en-US" smtClean="0"/>
                  <a:t>:</a:t>
                </a:r>
                <a:br>
                  <a:rPr lang="en-US" smtClean="0"/>
                </a:br>
                <a:r>
                  <a:rPr lang="en-US" smtClean="0"/>
                  <a:t>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qchisq</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0.99</m:t>
                          </m:r>
                          <m:r>
                            <a:rPr lang="en-US" i="1">
                              <a:latin typeface="Cambria Math" panose="02040503050406030204" pitchFamily="18" charset="0"/>
                              <a:ea typeface="Cambria Math" panose="02040503050406030204" pitchFamily="18" charset="0"/>
                            </a:rPr>
                            <m:t>,</m:t>
                          </m:r>
                          <m:r>
                            <m:rPr>
                              <m:sty m:val="p"/>
                            </m:rPr>
                            <a:rPr lang="da-DK"/>
                            <m:t> </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∙2</m:t>
                          </m:r>
                        </m:e>
                      </m:d>
                    </m:oMath>
                  </m:oMathPara>
                </a14:m>
                <a:br>
                  <a:rPr lang="en-US" b="0" i="1" smtClean="0">
                    <a:latin typeface="Cambria Math" panose="02040503050406030204" pitchFamily="18" charset="0"/>
                    <a:ea typeface="Cambria Math" panose="02040503050406030204" pitchFamily="18" charset="0"/>
                  </a:rPr>
                </a:br>
                <a:r>
                  <a:rPr lang="en-US" b="0" i="1" smtClean="0">
                    <a:latin typeface="Cambria Math" panose="02040503050406030204" pitchFamily="18" charset="0"/>
                    <a:ea typeface="Cambria Math" panose="02040503050406030204" pitchFamily="18" charset="0"/>
                  </a:rPr>
                  <a:t> 		</a:t>
                </a:r>
                <a14:m>
                  <m:oMathPara>
                    <m:oMathParaPr>
                      <m:jc/>
                    </m:oMathParaPr>
                    <m:oMath>
                      <m:r>
                        <m:rPr>
                          <m:sty m:val="p"/>
                        </m:rPr>
                        <a:rPr lang="en-US" b="0" i="0" smtClean="0">
                          <a:latin typeface="Cambria Math" panose="02040503050406030204" pitchFamily="18" charset="0"/>
                        </a:rPr>
                        <m:t>=13.277</m:t>
                      </m:r>
                    </m:oMath>
                  </m:oMathPara>
                </a14:m>
                <a:r>
                  <a:rPr lang="da-DK" smtClean="0"/>
                  <a:t> </a:t>
                </a:r>
                <a:br>
                  <a:rPr lang="da-DK" smtClean="0"/>
                </a:br>
                <a:endParaRPr lang="da-DK" smtClean="0"/>
              </a:p>
              <a:p>
                <a:pPr marL="457200" indent="-457200">
                  <a:lnSpc>
                    <a:spcPct val="150000"/>
                  </a:lnSpc>
                  <a:buFont typeface="+mj-lt"/>
                  <a:buAutoNum type="arabicPeriod" startAt="3"/>
                </a:pPr>
                <a:r>
                  <a:rPr lang="da-DK" b="1" smtClean="0"/>
                  <a:t>Beregninger</a:t>
                </a:r>
                <a:r>
                  <a:rPr lang="da-DK" smtClean="0"/>
                  <a:t>: Vi beregner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𝑒</m:t>
                          </m:r>
                        </m:e>
                        <m:sub>
                          <m:r>
                            <a:rPr lang="da-DK" i="1">
                              <a:latin typeface="Cambria Math"/>
                            </a:rPr>
                            <m:t>𝑖𝑗</m:t>
                          </m:r>
                        </m:sub>
                      </m:sSub>
                      <m:r>
                        <a:rPr lang="da-DK" i="1">
                          <a:latin typeface="Cambria Math"/>
                        </a:rPr>
                        <m:t>=</m:t>
                      </m:r>
                    </m:oMath>
                  </m:oMathPara>
                </a14:m>
                <a:r>
                  <a:rPr lang="da-DK"/>
                  <a:t> </a:t>
                </a:r>
                <a14:m>
                  <m:oMathPara>
                    <m:oMathParaPr>
                      <m:jc/>
                    </m:oMathParaPr>
                    <m:oMath>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grow m:val="off"/>
                          <m:subHide m:val="off"/>
                          <m:supHide m:val="off"/>
                          <m:ctrlPr>
                            <a:rPr lang="da-DK" i="1">
                              <a:latin typeface="Cambria Math" panose="02040503050406030204" pitchFamily="18" charset="0"/>
                            </a:rPr>
                          </m:ctrlPr>
                        </m:naryPr>
                        <m:sub>
                          <m:r>
                            <a:rPr lang="da-DK" i="1">
                              <a:latin typeface="Cambria Math"/>
                            </a:rPr>
                            <m:t>𝑗</m:t>
                          </m:r>
                          <m:r>
                            <a:rPr lang="da-DK" i="1">
                              <a:latin typeface="Cambria Math"/>
                            </a:rPr>
                            <m:t>=1</m:t>
                          </m:r>
                        </m:sub>
                        <m:sup>
                          <m:r>
                            <a:rPr lang="da-DK" i="1">
                              <a:latin typeface="Cambria Math"/>
                            </a:rPr>
                            <m:t>𝑐</m:t>
                          </m:r>
                        </m:sup>
                        <m:e>
                          <m:sSub>
                            <m:sSubPr>
                              <m:ctrlPr>
                                <a:rPr lang="da-DK" i="1">
                                  <a:latin typeface="Cambria Math" panose="02040503050406030204" pitchFamily="18" charset="0"/>
                                </a:rPr>
                              </m:ctrlPr>
                            </m:sSubPr>
                            <m:e>
                              <m:r>
                                <a:rPr lang="en-US" i="1">
                                  <a:latin typeface="Cambria Math" panose="02040503050406030204" pitchFamily="18" charset="0"/>
                                </a:rPr>
                                <m:t>𝑜</m:t>
                              </m:r>
                            </m:e>
                            <m:sub>
                              <m:r>
                                <a:rPr lang="da-DK" i="1">
                                  <a:latin typeface="Cambria Math"/>
                                </a:rPr>
                                <m:t>𝑖𝑗</m:t>
                              </m:r>
                            </m:sub>
                          </m:sSub>
                        </m:e>
                      </m:nary>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𝑟</m:t>
                          </m:r>
                        </m:sup>
                        <m:e>
                          <m:sSub>
                            <m:sSubPr>
                              <m:ctrlPr>
                                <a:rPr lang="da-DK" i="1">
                                  <a:latin typeface="Cambria Math" panose="02040503050406030204" pitchFamily="18" charset="0"/>
                                </a:rPr>
                              </m:ctrlPr>
                            </m:sSubPr>
                            <m:e>
                              <m:r>
                                <a:rPr lang="en-US" i="1">
                                  <a:latin typeface="Cambria Math" panose="02040503050406030204" pitchFamily="18" charset="0"/>
                                </a:rPr>
                                <m:t>𝑜</m:t>
                              </m:r>
                            </m:e>
                            <m:sub>
                              <m:r>
                                <a:rPr lang="da-DK" i="1">
                                  <a:latin typeface="Cambria Math"/>
                                </a:rPr>
                                <m:t>𝑖𝑗</m:t>
                              </m:r>
                            </m:sub>
                          </m:sSub>
                        </m:e>
                      </m:nary>
                    </m:oMath>
                  </m:oMathPara>
                </a14:m>
                <a:r>
                  <a:rPr lang="da-DK" smtClean="0"/>
                  <a:t>:</a:t>
                </a:r>
                <a:br>
                  <a:rPr lang="da-DK" smtClean="0"/>
                </a:b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11</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112</m:t>
                          </m:r>
                          <m:r>
                            <a:rPr lang="en-US" sz="2000" i="1">
                              <a:latin typeface="Cambria Math" panose="02040503050406030204" pitchFamily="18" charset="0"/>
                              <a:ea typeface="Cambria Math" panose="02040503050406030204" pitchFamily="18" charset="0"/>
                            </a:rPr>
                            <m:t>∙60</m:t>
                          </m:r>
                        </m:num>
                        <m:den>
                          <m:r>
                            <a:rPr lang="en-US" sz="2000" i="1">
                              <a:latin typeface="Cambria Math" panose="02040503050406030204" pitchFamily="18" charset="0"/>
                            </a:rPr>
                            <m:t>400</m:t>
                          </m:r>
                        </m:den>
                      </m:f>
                      <m:r>
                        <a:rPr lang="en-US" sz="2000" i="1">
                          <a:latin typeface="Cambria Math" panose="02040503050406030204" pitchFamily="18" charset="0"/>
                        </a:rPr>
                        <m:t>=16.8</m:t>
                      </m:r>
                      <m:r>
                        <a:rPr lang="en-US" sz="2000" b="0" i="1" smtClean="0">
                          <a:latin typeface="Cambria Math" panose="02040503050406030204" pitchFamily="18" charset="0"/>
                        </a:rPr>
                        <m:t>0</m:t>
                      </m:r>
                    </m:oMath>
                  </m:oMathPara>
                </a14:m>
                <a:r>
                  <a:rPr lang="da-DK" sz="2000"/>
                  <a:t>        </a:t>
                </a: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12</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112</m:t>
                          </m:r>
                          <m:r>
                            <a:rPr lang="en-US" sz="2000" i="1">
                              <a:latin typeface="Cambria Math" panose="02040503050406030204" pitchFamily="18" charset="0"/>
                              <a:ea typeface="Cambria Math" panose="02040503050406030204" pitchFamily="18" charset="0"/>
                            </a:rPr>
                            <m:t>∙188</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52.64</m:t>
                      </m:r>
                    </m:oMath>
                  </m:oMathPara>
                </a14:m>
                <a:r>
                  <a:rPr lang="da-DK" sz="2000"/>
                  <a:t>        </a:t>
                </a: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13</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112</m:t>
                          </m:r>
                          <m:r>
                            <a:rPr lang="en-US" sz="2000" i="1">
                              <a:latin typeface="Cambria Math" panose="02040503050406030204" pitchFamily="18" charset="0"/>
                              <a:ea typeface="Cambria Math" panose="02040503050406030204" pitchFamily="18" charset="0"/>
                            </a:rPr>
                            <m:t>∙152</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42.56</m:t>
                      </m:r>
                    </m:oMath>
                  </m:oMathPara>
                </a14:m>
                <a:br>
                  <a:rPr lang="en-US" sz="2000" smtClean="0"/>
                </a:b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r>
                            <a:rPr lang="en-US" sz="2000" i="1">
                              <a:latin typeface="Cambria Math" panose="02040503050406030204" pitchFamily="18" charset="0"/>
                            </a:rPr>
                            <m:t>1</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b="0" i="1" smtClean="0">
                              <a:latin typeface="Cambria Math" panose="02040503050406030204" pitchFamily="18" charset="0"/>
                            </a:rPr>
                            <m:t>167</m:t>
                          </m:r>
                          <m:r>
                            <a:rPr lang="en-US" sz="2000" i="1">
                              <a:latin typeface="Cambria Math" panose="02040503050406030204" pitchFamily="18" charset="0"/>
                              <a:ea typeface="Cambria Math" panose="02040503050406030204" pitchFamily="18" charset="0"/>
                            </a:rPr>
                            <m:t>∙60</m:t>
                          </m:r>
                        </m:num>
                        <m:den>
                          <m:r>
                            <a:rPr lang="en-US" sz="2000" i="1">
                              <a:latin typeface="Cambria Math" panose="02040503050406030204" pitchFamily="18" charset="0"/>
                            </a:rPr>
                            <m:t>400</m:t>
                          </m:r>
                        </m:den>
                      </m:f>
                      <m:r>
                        <a:rPr lang="en-US" sz="2000" i="1">
                          <a:latin typeface="Cambria Math" panose="02040503050406030204" pitchFamily="18" charset="0"/>
                        </a:rPr>
                        <m:t>=</m:t>
                      </m:r>
                      <m:r>
                        <m:rPr>
                          <m:sty m:val="p"/>
                        </m:rPr>
                        <a:rPr lang="en-US" sz="2000" b="0" i="0" smtClean="0">
                          <a:latin typeface="Cambria Math" panose="02040503050406030204" pitchFamily="18" charset="0"/>
                        </a:rPr>
                        <m:t>25.05</m:t>
                      </m:r>
                      <m:r>
                        <m:rPr>
                          <m:sty m:val="p"/>
                        </m:rPr>
                        <a:rPr lang="da-DK" sz="2000"/>
                        <m:t>        </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r>
                            <a:rPr lang="en-US" sz="2000" i="1">
                              <a:latin typeface="Cambria Math" panose="02040503050406030204" pitchFamily="18" charset="0"/>
                            </a:rPr>
                            <m:t>2</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167</m:t>
                          </m:r>
                          <m:r>
                            <a:rPr lang="en-US" sz="2000" i="1">
                              <a:latin typeface="Cambria Math" panose="02040503050406030204" pitchFamily="18" charset="0"/>
                              <a:ea typeface="Cambria Math" panose="02040503050406030204" pitchFamily="18" charset="0"/>
                            </a:rPr>
                            <m:t>∙188</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78.49</m:t>
                      </m:r>
                      <m:r>
                        <m:rPr>
                          <m:sty m:val="p"/>
                        </m:rPr>
                        <a:rPr lang="da-DK" sz="2000"/>
                        <m:t>        </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r>
                            <a:rPr lang="en-US" sz="2000" i="1">
                              <a:latin typeface="Cambria Math" panose="02040503050406030204" pitchFamily="18" charset="0"/>
                            </a:rPr>
                            <m:t>3</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167</m:t>
                          </m:r>
                          <m:r>
                            <a:rPr lang="en-US" sz="2000" i="1">
                              <a:latin typeface="Cambria Math" panose="02040503050406030204" pitchFamily="18" charset="0"/>
                              <a:ea typeface="Cambria Math" panose="02040503050406030204" pitchFamily="18" charset="0"/>
                            </a:rPr>
                            <m:t>∙152</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63.46</m:t>
                      </m:r>
                    </m:oMath>
                  </m:oMathPara>
                </a14:m>
                <a:r>
                  <a:rPr lang="en-US" sz="2000" smtClean="0"/>
                  <a:t> </a:t>
                </a:r>
                <a:br>
                  <a:rPr lang="en-US" sz="2000" smtClean="0"/>
                </a:br>
                <a14:m>
                  <m:oMathPara>
                    <m:oMathParaPr>
                      <m:jc/>
                    </m:oMathParaPr>
                    <m:oMath>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3</m:t>
                          </m:r>
                          <m:r>
                            <a:rPr lang="en-US" sz="2000" i="1">
                              <a:latin typeface="Cambria Math" panose="02040503050406030204" pitchFamily="18" charset="0"/>
                            </a:rPr>
                            <m:t>1</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b="0" i="1" smtClean="0">
                              <a:latin typeface="Cambria Math" panose="02040503050406030204" pitchFamily="18" charset="0"/>
                            </a:rPr>
                            <m:t>121</m:t>
                          </m:r>
                          <m:r>
                            <a:rPr lang="en-US" sz="2000" i="1">
                              <a:latin typeface="Cambria Math" panose="02040503050406030204" pitchFamily="18" charset="0"/>
                              <a:ea typeface="Cambria Math" panose="02040503050406030204" pitchFamily="18" charset="0"/>
                            </a:rPr>
                            <m:t>∙60</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18.15</m:t>
                      </m:r>
                      <m:r>
                        <m:rPr>
                          <m:sty m:val="p"/>
                        </m:rPr>
                        <a:rPr lang="da-DK" sz="2000"/>
                        <m:t>        </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3</m:t>
                          </m:r>
                          <m:r>
                            <a:rPr lang="en-US" sz="2000" i="1">
                              <a:latin typeface="Cambria Math" panose="02040503050406030204" pitchFamily="18" charset="0"/>
                            </a:rPr>
                            <m:t>2</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121</m:t>
                          </m:r>
                          <m:r>
                            <a:rPr lang="en-US" sz="2000" i="1">
                              <a:latin typeface="Cambria Math" panose="02040503050406030204" pitchFamily="18" charset="0"/>
                              <a:ea typeface="Cambria Math" panose="02040503050406030204" pitchFamily="18" charset="0"/>
                            </a:rPr>
                            <m:t>∙188</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56.87</m:t>
                      </m:r>
                      <m:r>
                        <m:rPr>
                          <m:sty m:val="p"/>
                        </m:rPr>
                        <a:rPr lang="da-DK" sz="2000"/>
                        <m:t>        </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3</m:t>
                          </m:r>
                          <m:r>
                            <a:rPr lang="en-US" sz="2000" i="1">
                              <a:latin typeface="Cambria Math" panose="02040503050406030204" pitchFamily="18" charset="0"/>
                            </a:rPr>
                            <m:t>3</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121</m:t>
                          </m:r>
                          <m:r>
                            <a:rPr lang="en-US" sz="2000" i="1">
                              <a:latin typeface="Cambria Math" panose="02040503050406030204" pitchFamily="18" charset="0"/>
                              <a:ea typeface="Cambria Math" panose="02040503050406030204" pitchFamily="18" charset="0"/>
                            </a:rPr>
                            <m:t>∙152</m:t>
                          </m:r>
                        </m:num>
                        <m:den>
                          <m:r>
                            <a:rPr lang="en-US" sz="2000" i="1">
                              <a:latin typeface="Cambria Math" panose="02040503050406030204" pitchFamily="18" charset="0"/>
                            </a:rPr>
                            <m:t>400</m:t>
                          </m:r>
                        </m:den>
                      </m:f>
                      <m:r>
                        <a:rPr lang="en-US" sz="2000" i="1">
                          <a:latin typeface="Cambria Math" panose="02040503050406030204" pitchFamily="18" charset="0"/>
                        </a:rPr>
                        <m:t>=</m:t>
                      </m:r>
                      <m:r>
                        <a:rPr lang="en-US" sz="2000" b="0" i="1" smtClean="0">
                          <a:latin typeface="Cambria Math" panose="02040503050406030204" pitchFamily="18" charset="0"/>
                        </a:rPr>
                        <m:t>45.98</m:t>
                      </m:r>
                    </m:oMath>
                  </m:oMathPara>
                </a14:m>
                <a:r>
                  <a:rPr lang="da-DK" sz="2000" smtClean="0"/>
                  <a:t> </a:t>
                </a:r>
                <a:endParaRPr lang="da-DK" sz="2000"/>
              </a:p>
              <a:p>
                <a:pPr marL="457200" indent="-457200">
                  <a:buFont typeface="+mj-lt"/>
                  <a:buAutoNum type="arabicPeriod" startAt="3"/>
                </a:pP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96" r="-49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120</a:t>
            </a:fld>
            <a:endParaRPr lang="da-DK">
              <a:solidFill>
                <a:prstClr val="black">
                  <a:tint val="75000"/>
                </a:prstClr>
              </a:solidFill>
            </a:endParaRPr>
          </a:p>
        </p:txBody>
      </p:sp>
      <p:pic>
        <p:nvPicPr>
          <p:cNvPr id="5" name="Picture 4"/>
          <p:cNvPicPr>
            <a:picLocks noChangeAspect="1"/>
          </p:cNvPicPr>
          <p:nvPr/>
        </p:nvPicPr>
        <p:blipFill>
          <a:blip r:embed="rId3"/>
          <a:srcRect l="43973" t="34497"/>
          <a:stretch>
            <a:fillRect/>
          </a:stretch>
        </p:blipFill>
        <p:spPr>
          <a:xfrm>
            <a:off x="5121591" y="2405617"/>
            <a:ext cx="3909974" cy="1518561"/>
          </a:xfrm>
          <a:prstGeom prst="rect">
            <a:avLst/>
          </a:prstGeom>
        </p:spPr>
      </p:pic>
    </p:spTree>
    <p:extLst>
      <p:ext uri="{BB962C8B-B14F-4D97-AF65-F5344CB8AC3E}">
        <p14:creationId xmlns:p14="http://schemas.microsoft.com/office/powerpoint/2010/main" val="3648908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10.13 og 10.14, s. 320</a:t>
            </a:r>
            <a:endParaRPr lang="en-GB"/>
          </a:p>
        </p:txBody>
      </p:sp>
      <mc:AlternateContent>
        <mc:Choice Requires="a14">
          <p:sp>
            <p:nvSpPr>
              <p:cNvPr id="3" name="Content Placeholder 2"/>
              <p:cNvSpPr>
                <a:spLocks noGrp="1"/>
              </p:cNvSpPr>
              <p:nvPr>
                <p:ph idx="1"/>
              </p:nvPr>
            </p:nvSpPr>
            <p:spPr>
              <a:xfrm>
                <a:off x="467544" y="1196752"/>
                <a:ext cx="8568952" cy="5544616"/>
              </a:xfrm>
            </p:spPr>
            <p:txBody>
              <a:bodyPr/>
              <a:lstStyle/>
              <a:p>
                <a:pPr marL="457200" indent="-457200">
                  <a:buFont typeface="+mj-lt"/>
                  <a:buAutoNum type="arabicPeriod" startAt="4"/>
                </a:pPr>
                <a:r>
                  <a:rPr lang="da-DK" b="1" smtClean="0"/>
                  <a:t>Beregninger (fortsat)</a:t>
                </a:r>
                <a:r>
                  <a:rPr lang="da-DK" smtClean="0"/>
                  <a:t>:</a:t>
                </a:r>
                <a:br>
                  <a:rPr lang="da-DK" smtClean="0"/>
                </a:br>
                <a:r>
                  <a:rPr lang="da-DK" smtClean="0"/>
                  <a:t>Her er de forventede</a:t>
                </a:r>
                <a:br>
                  <a:rPr lang="da-DK" smtClean="0"/>
                </a:br>
                <a:r>
                  <a:rPr lang="da-DK" smtClean="0"/>
                  <a:t>antal vist i fed </a:t>
                </a:r>
                <a:br>
                  <a:rPr lang="da-DK" smtClean="0"/>
                </a:br>
                <a:br>
                  <a:rPr lang="da-DK" smtClean="0"/>
                </a:br>
                <a:br>
                  <a:rPr lang="da-DK" smtClean="0"/>
                </a:br>
                <a:br>
                  <a:rPr lang="da-DK" smtClean="0"/>
                </a:br>
                <a:r>
                  <a:rPr lang="da-DK" smtClean="0"/>
                  <a:t>Vi beregner</a:t>
                </a:r>
                <a:r>
                  <a:rPr lang="en-US" smtClean="0"/>
                  <a:t> test-</a:t>
                </a:r>
                <a:br>
                  <a:rPr lang="en-US" smtClean="0"/>
                </a:br>
                <a:r>
                  <a:rPr lang="en-US" smtClean="0"/>
                  <a:t>størrelsen</a:t>
                </a:r>
                <a:r>
                  <a:rPr lang="da-DK" smtClean="0"/>
                  <a:t>:</a:t>
                </a:r>
                <a:br>
                  <a:rPr lang="da-DK" smtClean="0"/>
                </a:br>
                <a:r>
                  <a:rPr lang="da-DK" smtClean="0"/>
                  <a:t>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en-US" b="0" i="1" smtClean="0">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(23−16.80)</m:t>
                              </m:r>
                            </m:e>
                            <m:sup>
                              <m:r>
                                <a:rPr lang="en-US" i="1">
                                  <a:latin typeface="Cambria Math" panose="02040503050406030204" pitchFamily="18" charset="0"/>
                                </a:rPr>
                                <m:t>2</m:t>
                              </m:r>
                            </m:sup>
                          </m:sSup>
                        </m:num>
                        <m:den>
                          <m:r>
                            <a:rPr lang="en-US" i="1">
                              <a:latin typeface="Cambria Math" panose="02040503050406030204" pitchFamily="18" charset="0"/>
                            </a:rPr>
                            <m:t>16.80</m:t>
                          </m:r>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60</m:t>
                              </m:r>
                              <m:r>
                                <a:rPr lang="en-US" i="1">
                                  <a:latin typeface="Cambria Math" panose="02040503050406030204" pitchFamily="18" charset="0"/>
                                </a:rPr>
                                <m:t>−</m:t>
                              </m:r>
                              <m:r>
                                <a:rPr lang="en-US" b="0" i="1" smtClean="0">
                                  <a:latin typeface="Cambria Math" panose="02040503050406030204" pitchFamily="18" charset="0"/>
                                </a:rPr>
                                <m:t>52</m:t>
                              </m:r>
                              <m:r>
                                <a:rPr lang="en-US" i="1">
                                  <a:latin typeface="Cambria Math" panose="02040503050406030204" pitchFamily="18" charset="0"/>
                                </a:rPr>
                                <m:t>.</m:t>
                              </m:r>
                              <m:r>
                                <a:rPr lang="en-US" b="0" i="1" smtClean="0">
                                  <a:latin typeface="Cambria Math" panose="02040503050406030204" pitchFamily="18" charset="0"/>
                                </a:rPr>
                                <m:t>64</m:t>
                              </m:r>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52.64</m:t>
                          </m:r>
                        </m:den>
                      </m:f>
                      <m:r>
                        <a:rPr lang="en-US" b="0" i="1" smtClean="0">
                          <a:latin typeface="Cambria Math" panose="02040503050406030204" pitchFamily="18" charset="0"/>
                        </a:rPr>
                        <m:t>+…</m:t>
                      </m:r>
                    </m:oMath>
                  </m:oMathPara>
                </a14:m>
                <a:r>
                  <a:rPr lang="en-US" b="0" i="1" smtClean="0">
                    <a:latin typeface="Cambria Math" panose="02040503050406030204" pitchFamily="18" charset="0"/>
                  </a:rPr>
                  <a:t> </a:t>
                </a:r>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b="0" i="1" smtClean="0">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6</m:t>
                                  </m:r>
                                  <m:r>
                                    <a:rPr lang="en-US" i="1">
                                      <a:latin typeface="Cambria Math" panose="02040503050406030204" pitchFamily="18" charset="0"/>
                                    </a:rPr>
                                    <m:t>3−</m:t>
                                  </m:r>
                                  <m:r>
                                    <a:rPr lang="en-US" b="0" i="1" smtClean="0">
                                      <a:latin typeface="Cambria Math" panose="02040503050406030204" pitchFamily="18" charset="0"/>
                                    </a:rPr>
                                    <m:t>45.98</m:t>
                                  </m:r>
                                </m:e>
                              </m:d>
                            </m:e>
                            <m:sup>
                              <m:r>
                                <a:rPr lang="en-US" i="1">
                                  <a:latin typeface="Cambria Math" panose="02040503050406030204" pitchFamily="18" charset="0"/>
                                </a:rPr>
                                <m:t>2</m:t>
                              </m:r>
                            </m:sup>
                          </m:sSup>
                        </m:num>
                        <m:den>
                          <m:r>
                            <a:rPr lang="en-US" i="1">
                              <a:latin typeface="Cambria Math" panose="02040503050406030204" pitchFamily="18" charset="0"/>
                            </a:rPr>
                            <m:t>45.98</m:t>
                          </m:r>
                        </m:den>
                      </m:f>
                      <m:r>
                        <a:rPr lang="en-US" b="0" i="1" smtClean="0">
                          <a:latin typeface="Cambria Math" panose="02040503050406030204" pitchFamily="18" charset="0"/>
                        </a:rPr>
                        <m:t>=20.179</m:t>
                      </m:r>
                    </m:oMath>
                  </m:oMathPara>
                </a14:m>
                <a:r>
                  <a:rPr lang="da-DK" smtClean="0"/>
                  <a:t> </a:t>
                </a:r>
                <a:br>
                  <a:rPr lang="da-DK"/>
                </a:br>
                <a:endParaRPr lang="da-DK" sz="2000"/>
              </a:p>
              <a:p>
                <a:pPr marL="457200" indent="-457200">
                  <a:buFont typeface="+mj-lt"/>
                  <a:buAutoNum type="arabicPeriod" startAt="4"/>
                </a:pPr>
                <a:r>
                  <a:rPr lang="da-DK" b="1" smtClean="0"/>
                  <a:t>Konklusion</a:t>
                </a:r>
                <a:r>
                  <a:rPr lang="da-DK" smtClean="0"/>
                  <a:t>: Vi forkaster nulhypotesen, da </a:t>
                </a:r>
                <a:br>
                  <a:rPr lang="da-DK" smtClean="0"/>
                </a:br>
                <a:r>
                  <a:rPr lang="da-DK" smtClean="0"/>
                  <a:t>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en-US" b="0" i="1" smtClean="0">
                          <a:latin typeface="Cambria Math" panose="02040503050406030204" pitchFamily="18" charset="0"/>
                        </a:rPr>
                        <m:t>=20.179&gt;13.277=</m:t>
                      </m:r>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ea typeface="Cambria Math" panose="02040503050406030204" pitchFamily="18" charset="0"/>
                            </a:rPr>
                            <m:t>𝛼</m:t>
                          </m:r>
                        </m:sub>
                      </m:sSub>
                    </m:oMath>
                  </m:oMathPara>
                </a14:m>
                <a:r>
                  <a:rPr lang="da-DK" smtClean="0"/>
                  <a:t> </a:t>
                </a:r>
                <a:br>
                  <a:rPr lang="da-DK" smtClean="0"/>
                </a:br>
                <a:r>
                  <a:rPr lang="da-DK" smtClean="0"/>
                  <a:t>Succes i jobbet afhænger altså af, hvor godt man har præsteret i træningsprogrammet. </a:t>
                </a:r>
                <a:br>
                  <a:rPr lang="da-DK"/>
                </a:br>
                <a:endParaRPr lang="da-DK" sz="2000"/>
              </a:p>
              <a:p>
                <a:pPr marL="457200" indent="-457200">
                  <a:buFont typeface="+mj-lt"/>
                  <a:buAutoNum type="arabicPeriod" startAt="4"/>
                </a:pP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96" t="-879" b="-274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121</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3783863" y="1201675"/>
            <a:ext cx="5252633" cy="2623369"/>
          </a:xfrm>
          <a:prstGeom prst="rect">
            <a:avLst/>
          </a:prstGeom>
        </p:spPr>
      </p:pic>
    </p:spTree>
    <p:extLst>
      <p:ext uri="{BB962C8B-B14F-4D97-AF65-F5344CB8AC3E}">
        <p14:creationId xmlns:p14="http://schemas.microsoft.com/office/powerpoint/2010/main" val="28486927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3995936" y="1124744"/>
            <a:ext cx="4993394" cy="2493895"/>
          </a:xfrm>
          <a:prstGeom prst="rect">
            <a:avLst/>
          </a:prstGeom>
        </p:spPr>
      </p:pic>
      <p:sp>
        <p:nvSpPr>
          <p:cNvPr id="2" name="Title 1"/>
          <p:cNvSpPr>
            <a:spLocks noGrp="1"/>
          </p:cNvSpPr>
          <p:nvPr>
            <p:ph type="title"/>
          </p:nvPr>
        </p:nvSpPr>
        <p:spPr/>
        <p:txBody>
          <a:bodyPr/>
          <a:lstStyle/>
          <a:p>
            <a:r>
              <a:rPr lang="en-US" smtClean="0"/>
              <a:t>Eksempel 10.13 og 10.14, s. 320</a:t>
            </a:r>
            <a:endParaRPr lang="en-GB"/>
          </a:p>
        </p:txBody>
      </p:sp>
      <mc:AlternateContent>
        <mc:Choice Requires="a14">
          <p:sp>
            <p:nvSpPr>
              <p:cNvPr id="3" name="Content Placeholder 2"/>
              <p:cNvSpPr>
                <a:spLocks noGrp="1"/>
              </p:cNvSpPr>
              <p:nvPr>
                <p:ph idx="1"/>
              </p:nvPr>
            </p:nvSpPr>
            <p:spPr>
              <a:xfrm>
                <a:off x="467544" y="1124744"/>
                <a:ext cx="8568952" cy="5616624"/>
              </a:xfrm>
            </p:spPr>
            <p:txBody>
              <a:bodyPr/>
              <a:lstStyle/>
              <a:p>
                <a:r>
                  <a:rPr lang="da-DK" sz="2000" smtClean="0"/>
                  <a:t>Vi kan undersøge mønsteret </a:t>
                </a:r>
                <a:br>
                  <a:rPr lang="da-DK" sz="2000" smtClean="0"/>
                </a:br>
                <a:r>
                  <a:rPr lang="da-DK" sz="2000" smtClean="0"/>
                  <a:t>for afhængigheden mellem</a:t>
                </a:r>
                <a:br>
                  <a:rPr lang="da-DK" sz="2000" smtClean="0"/>
                </a:br>
                <a:r>
                  <a:rPr lang="da-DK" sz="2000" smtClean="0"/>
                  <a:t>de to egenskaber ved at se</a:t>
                </a:r>
                <a:br>
                  <a:rPr lang="da-DK" sz="2000" smtClean="0"/>
                </a:br>
                <a:r>
                  <a:rPr lang="da-DK" sz="2000" smtClean="0"/>
                  <a:t>på hver celles bidrag til </a:t>
                </a:r>
                <a:br>
                  <a:rPr lang="da-DK" sz="2000" smtClean="0"/>
                </a:br>
                <a:r>
                  <a:rPr lang="da-DK" sz="2000" smtClean="0"/>
                  <a:t>teststørrelsen</a:t>
                </a:r>
                <a:br>
                  <a:rPr lang="da-DK" sz="2000" smtClean="0"/>
                </a:br>
                <a:br>
                  <a:rPr lang="da-DK" sz="2000" smtClean="0"/>
                </a:br>
                <a:br>
                  <a:rPr lang="da-DK" sz="2000" smtClean="0"/>
                </a:br>
                <a:br>
                  <a:rPr lang="da-DK" sz="2000" smtClean="0"/>
                </a:br>
                <a:r>
                  <a:rPr lang="da-DK" sz="1100" smtClean="0"/>
                  <a:t> </a:t>
                </a:r>
                <a:endParaRPr lang="da-DK" sz="2000" smtClean="0"/>
              </a:p>
              <a:p>
                <a:r>
                  <a:rPr lang="da-DK" sz="2000" smtClean="0"/>
                  <a:t>Hvert bidrag </a:t>
                </a:r>
                <a14:m>
                  <m:oMathPara>
                    <m:oMathParaPr>
                      <m:jc/>
                    </m:oMathParaPr>
                    <m:oMath>
                      <m:f>
                        <m:fPr>
                          <m:type m:val="lin"/>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d>
                                <m:dPr>
                                  <m:begChr m:val="("/>
                                  <m:sepChr m:val="|"/>
                                  <m:endChr m:val=")"/>
                                  <m:grow m:val="on"/>
                                  <m:shp m:val="centered"/>
                                  <m:ctrlPr>
                                    <a:rPr lang="da-DK" sz="2000" i="1">
                                      <a:latin typeface="Cambria Math" panose="02040503050406030204" pitchFamily="18" charset="0"/>
                                    </a:rPr>
                                  </m:ctrlPr>
                                </m:dPr>
                                <m:e>
                                  <m:sSub>
                                    <m:sSubPr>
                                      <m:ctrlPr>
                                        <a:rPr lang="da-DK" sz="2000" i="1">
                                          <a:latin typeface="Cambria Math" panose="02040503050406030204" pitchFamily="18" charset="0"/>
                                        </a:rPr>
                                      </m:ctrlPr>
                                    </m:sSubPr>
                                    <m:e>
                                      <m:r>
                                        <a:rPr lang="en-US" sz="2000" i="1">
                                          <a:latin typeface="Cambria Math" panose="02040503050406030204" pitchFamily="18" charset="0"/>
                                        </a:rPr>
                                        <m:t>𝑜</m:t>
                                      </m:r>
                                    </m:e>
                                    <m:sub>
                                      <m:r>
                                        <a:rPr lang="da-DK" sz="2000" i="1">
                                          <a:latin typeface="Cambria Math"/>
                                        </a:rPr>
                                        <m:t>𝑖𝑗</m:t>
                                      </m:r>
                                    </m:sub>
                                  </m:sSub>
                                  <m:r>
                                    <a:rPr lang="da-DK" sz="2000" i="1">
                                      <a:latin typeface="Cambria Math"/>
                                    </a:rPr>
                                    <m:t>−</m:t>
                                  </m:r>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da-DK" sz="2000" i="1">
                                          <a:latin typeface="Cambria Math"/>
                                        </a:rPr>
                                        <m:t>𝑖𝑗</m:t>
                                      </m:r>
                                    </m:sub>
                                  </m:sSub>
                                </m:e>
                              </m:d>
                            </m:e>
                            <m:sup>
                              <m:r>
                                <a:rPr lang="da-DK" sz="2000" i="1">
                                  <a:latin typeface="Cambria Math"/>
                                </a:rPr>
                                <m:t>2</m:t>
                              </m:r>
                            </m:sup>
                          </m:sSup>
                        </m:num>
                        <m:den>
                          <m:sSub>
                            <m:sSubPr>
                              <m:ctrlPr>
                                <a:rPr lang="da-DK" sz="2000" i="1">
                                  <a:latin typeface="Cambria Math" panose="02040503050406030204" pitchFamily="18" charset="0"/>
                                </a:rPr>
                              </m:ctrlPr>
                            </m:sSubPr>
                            <m:e>
                              <m:r>
                                <a:rPr lang="en-US" sz="2000" i="1">
                                  <a:latin typeface="Cambria Math" panose="02040503050406030204" pitchFamily="18" charset="0"/>
                                </a:rPr>
                                <m:t>𝑒</m:t>
                              </m:r>
                            </m:e>
                            <m:sub>
                              <m:r>
                                <a:rPr lang="da-DK" sz="2000" i="1">
                                  <a:latin typeface="Cambria Math"/>
                                </a:rPr>
                                <m:t>𝑖𝑗</m:t>
                              </m:r>
                            </m:sub>
                          </m:sSub>
                        </m:den>
                      </m:f>
                    </m:oMath>
                  </m:oMathPara>
                </a14:m>
                <a:r>
                  <a:rPr lang="da-DK" sz="2000" smtClean="0"/>
                  <a:t> er farvelagt efter størrelse på en skala fra grøn til rød. De største (rødeste) værdier er i hjørnerne</a:t>
                </a:r>
              </a:p>
              <a:p>
                <a:r>
                  <a:rPr lang="da-DK" sz="2000" smtClean="0"/>
                  <a:t>Det største bidrag til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oMath>
                  </m:oMathPara>
                </a14:m>
                <a:r>
                  <a:rPr lang="da-DK" sz="2000" smtClean="0"/>
                  <a:t> er 6.300. Det kommer fordi flere end forventet af dem, der har klaret sig ‘Above average’ i træningsprogrammet, klarer sig ‘Very good’ i jobbet. Der er 63 mod forventet 45.98</a:t>
                </a:r>
              </a:p>
              <a:p>
                <a:r>
                  <a:rPr lang="da-DK" sz="2000" smtClean="0"/>
                  <a:t>Næststørste bidrag, 4.613, skyldes at der kun er </a:t>
                </a:r>
                <a14:m>
                  <m:oMathPara>
                    <m:oMathParaPr>
                      <m:jc/>
                    </m:oMathParaPr>
                    <m:oMath>
                      <m:r>
                        <a:rPr lang="da-DK" sz="2000" i="1" smtClean="0">
                          <a:latin typeface="Cambria Math" panose="02040503050406030204" pitchFamily="18" charset="0"/>
                        </a:rPr>
                        <m:t>9</m:t>
                      </m:r>
                    </m:oMath>
                  </m:oMathPara>
                </a14:m>
                <a:r>
                  <a:rPr lang="da-DK" sz="2000" smtClean="0"/>
                  <a:t> mod forventet </a:t>
                </a:r>
                <a14:m>
                  <m:oMathPara>
                    <m:oMathParaPr>
                      <m:jc/>
                    </m:oMathParaPr>
                    <m:oMath>
                      <m:r>
                        <a:rPr lang="da-DK" sz="2000" i="1" smtClean="0">
                          <a:latin typeface="Cambria Math" panose="02040503050406030204" pitchFamily="18" charset="0"/>
                        </a:rPr>
                        <m:t>18.15</m:t>
                      </m:r>
                    </m:oMath>
                  </m:oMathPara>
                </a14:m>
                <a:r>
                  <a:rPr lang="da-DK" sz="2000" smtClean="0"/>
                  <a:t>, der har klaret sig ‘Below average’ i træning, men ‘Very good’ i job</a:t>
                </a:r>
              </a:p>
              <a:p>
                <a:r>
                  <a:rPr lang="da-DK" sz="2000" smtClean="0"/>
                  <a:t>Træningsprogrammet virker efter hensigten.</a:t>
                </a:r>
                <a:br>
                  <a:rPr lang="da-DK"/>
                </a:b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641" t="-651" r="-1352" b="-76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122</a:t>
            </a:fld>
            <a:endParaRPr lang="da-DK">
              <a:solidFill>
                <a:prstClr val="black">
                  <a:tint val="75000"/>
                </a:prstClr>
              </a:solidFill>
            </a:endParaRPr>
          </a:p>
        </p:txBody>
      </p:sp>
      <p:pic>
        <p:nvPicPr>
          <p:cNvPr id="8" name="Picture 7"/>
          <p:cNvPicPr>
            <a:picLocks noChangeAspect="1"/>
          </p:cNvPicPr>
          <p:nvPr/>
        </p:nvPicPr>
        <p:blipFill>
          <a:blip r:embed="rId4"/>
          <a:stretch>
            <a:fillRect/>
          </a:stretch>
        </p:blipFill>
        <p:spPr>
          <a:xfrm>
            <a:off x="971600" y="2780928"/>
            <a:ext cx="2759786" cy="1041428"/>
          </a:xfrm>
          <a:prstGeom prst="rect">
            <a:avLst/>
          </a:prstGeom>
        </p:spPr>
      </p:pic>
    </p:spTree>
    <p:extLst>
      <p:ext uri="{BB962C8B-B14F-4D97-AF65-F5344CB8AC3E}">
        <p14:creationId xmlns:p14="http://schemas.microsoft.com/office/powerpoint/2010/main" val="27016378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Goodness of Fit – Eksempel</a:t>
            </a:r>
            <a:endParaRPr lang="da-DK"/>
          </a:p>
        </p:txBody>
      </p:sp>
      <mc:AlternateContent>
        <mc:Choice Requires="a14">
          <p:sp>
            <p:nvSpPr>
              <p:cNvPr id="3" name="Content Placeholder 2"/>
              <p:cNvSpPr>
                <a:spLocks noGrp="1"/>
              </p:cNvSpPr>
              <p:nvPr>
                <p:ph idx="1"/>
              </p:nvPr>
            </p:nvSpPr>
            <p:spPr/>
            <p:txBody>
              <a:bodyPr/>
              <a:lstStyle/>
              <a:p>
                <a:r>
                  <a:rPr lang="da-DK" smtClean="0"/>
                  <a:t>Bogens eksempel 10.15 om Goodness of Fit er temmeligt omfattende, så jeg giver et simplere eksempel:</a:t>
                </a:r>
              </a:p>
              <a:p>
                <a:r>
                  <a:rPr lang="da-DK" smtClean="0"/>
                  <a:t>I et programmeringskursus har 60 ingeniørstuderende afleveret et computerprogram. Underviseren laver en opgørelse over antal fejl i de </a:t>
                </a:r>
                <a14:m>
                  <m:oMathPara>
                    <m:oMathParaPr>
                      <m:jc/>
                    </m:oMathParaPr>
                    <m:oMath>
                      <m:r>
                        <a:rPr lang="da-DK" b="0" i="1" smtClean="0">
                          <a:latin typeface="Cambria Math"/>
                        </a:rPr>
                        <m:t>𝑛</m:t>
                      </m:r>
                      <m:r>
                        <a:rPr lang="da-DK" b="0" i="1" smtClean="0">
                          <a:latin typeface="Cambria Math"/>
                        </a:rPr>
                        <m:t>=60</m:t>
                      </m:r>
                    </m:oMath>
                  </m:oMathPara>
                </a14:m>
                <a:r>
                  <a:rPr lang="da-DK" smtClean="0"/>
                  <a:t> programmer:  </a:t>
                </a:r>
                <a:br>
                  <a:rPr lang="da-DK" smtClean="0"/>
                </a:br>
                <a:br>
                  <a:rPr lang="da-DK" smtClean="0"/>
                </a:br>
                <a:br>
                  <a:rPr lang="da-DK" smtClean="0"/>
                </a:br>
                <a:br>
                  <a:rPr lang="da-DK" smtClean="0"/>
                </a:br>
                <a:br>
                  <a:rPr lang="da-DK" smtClean="0"/>
                </a:br>
                <a:br>
                  <a:rPr lang="da-DK" smtClean="0"/>
                </a:br>
                <a:br>
                  <a:rPr lang="da-DK" smtClean="0"/>
                </a:br>
                <a:endParaRPr lang="da-DK" smtClean="0"/>
              </a:p>
              <a:p>
                <a:r>
                  <a:rPr lang="da-DK" smtClean="0"/>
                  <a:t>Underviseren har en formodning om at antal fejl i programmet følger en Poisson fordeling.</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79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123</a:t>
            </a:fld>
            <a:endParaRPr lang="da-DK"/>
          </a:p>
        </p:txBody>
      </p:sp>
      <p:pic>
        <p:nvPicPr>
          <p:cNvPr id="7" name="Picture 6"/>
          <p:cNvPicPr>
            <a:picLocks noChangeAspect="1"/>
          </p:cNvPicPr>
          <p:nvPr/>
        </p:nvPicPr>
        <p:blipFill>
          <a:blip r:embed="rId4"/>
          <a:stretch>
            <a:fillRect/>
          </a:stretch>
        </p:blipFill>
        <p:spPr>
          <a:xfrm>
            <a:off x="2769433" y="3144086"/>
            <a:ext cx="3324275" cy="1941098"/>
          </a:xfrm>
          <a:prstGeom prst="rect">
            <a:avLst/>
          </a:prstGeom>
        </p:spPr>
      </p:pic>
    </p:spTree>
    <p:extLst>
      <p:ext uri="{BB962C8B-B14F-4D97-AF65-F5344CB8AC3E}">
        <p14:creationId xmlns:p14="http://schemas.microsoft.com/office/powerpoint/2010/main" val="125969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solidFill>
                  <a:srgbClr val="C00000"/>
                </a:solidFill>
              </a:rPr>
              <a:t>Fra Kap. 4</a:t>
            </a:r>
            <a:r>
              <a:rPr lang="da-DK" smtClean="0"/>
              <a:t>: Poisson-fordelingen</a:t>
            </a:r>
            <a:endParaRPr lang="da-DK"/>
          </a:p>
        </p:txBody>
      </p:sp>
      <mc:AlternateContent>
        <mc:Choice Requires="a14">
          <p:sp>
            <p:nvSpPr>
              <p:cNvPr id="3" name="Content Placeholder 2"/>
              <p:cNvSpPr>
                <a:spLocks noGrp="1"/>
              </p:cNvSpPr>
              <p:nvPr>
                <p:ph idx="1"/>
              </p:nvPr>
            </p:nvSpPr>
            <p:spPr/>
            <p:txBody>
              <a:bodyPr/>
              <a:lstStyle/>
              <a:p>
                <a:r>
                  <a:rPr lang="da-DK" sz="2000" smtClean="0"/>
                  <a:t>En fabrik producerer i gennemsnit 4.2 defekte produkter om dagen. Hvad er sandsynligheden for at den producerer præcis 7 defekte i morgen?</a:t>
                </a:r>
              </a:p>
              <a:p>
                <a:r>
                  <a:rPr lang="da-DK" sz="2000" err="1" smtClean="0">
                    <a:solidFill>
                      <a:schemeClr val="tx2"/>
                    </a:solidFill>
                  </a:rPr>
                  <a:t>Poisson-fordelingen</a:t>
                </a:r>
                <a:r>
                  <a:rPr lang="da-DK" sz="2000" smtClean="0"/>
                  <a:t> bruges, når man tæller antal ‘succes’er’ (</a:t>
                </a:r>
                <a14:m>
                  <m:oMathPara>
                    <m:oMathParaPr>
                      <m:jc/>
                    </m:oMathParaPr>
                    <m:oMath>
                      <m:r>
                        <a:rPr lang="da-DK" sz="2000" i="1" smtClean="0">
                          <a:latin typeface="Cambria Math" panose="02040503050406030204" pitchFamily="18" charset="0"/>
                        </a:rPr>
                        <m:t>𝑥</m:t>
                      </m:r>
                    </m:oMath>
                  </m:oMathPara>
                </a14:m>
                <a:r>
                  <a:rPr lang="da-DK" sz="2000" smtClean="0"/>
                  <a:t>) og kender det forventede antal pr. enhed eller tidsrum (</a:t>
                </a:r>
                <a14:m>
                  <m:oMathPara>
                    <m:oMathParaPr>
                      <m:jc/>
                    </m:oMathParaPr>
                    <m:oMath>
                      <m:r>
                        <a:rPr lang="el-GR" sz="2000" i="1" smtClean="0">
                          <a:latin typeface="Cambria Math" panose="02040503050406030204" pitchFamily="18" charset="0"/>
                          <a:ea typeface="Cambria Math" panose="02040503050406030204" pitchFamily="18" charset="0"/>
                        </a:rPr>
                        <m:t>𝜆</m:t>
                      </m:r>
                    </m:oMath>
                  </m:oMathPara>
                </a14:m>
                <a:r>
                  <a:rPr lang="da-DK" sz="2000" smtClean="0"/>
                  <a:t>)</a:t>
                </a:r>
              </a:p>
              <a:p>
                <a:r>
                  <a:rPr lang="da-DK" sz="2000" smtClean="0"/>
                  <a:t>Sandsynlighedsfunktionen for Poisson-fordelingen er:</a:t>
                </a:r>
                <a:br>
                  <a:rPr lang="da-DK" sz="2000" smtClean="0"/>
                </a:br>
                <a:r>
                  <a:rPr lang="da-DK" sz="2000" smtClean="0"/>
                  <a:t> 	</a:t>
                </a:r>
                <a14:m>
                  <m:oMathPara>
                    <m:oMathParaPr>
                      <m:jc/>
                    </m:oMathParaPr>
                    <m:oMath>
                      <m:r>
                        <a:rPr lang="en-US" sz="2000" b="0" i="1" smtClean="0">
                          <a:latin typeface="Cambria Math" panose="02040503050406030204" pitchFamily="18" charset="0"/>
                        </a:rPr>
                        <m:t>𝑓</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e>
                      </m:d>
                      <m:r>
                        <a:rPr lang="en-US" sz="2000" b="0" i="1" smtClean="0">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da-DK" sz="2000" i="1">
                                  <a:latin typeface="Cambria Math"/>
                                  <a:ea typeface="Cambria Math"/>
                                </a:rPr>
                                <m:t>𝜆</m:t>
                              </m:r>
                            </m:e>
                            <m:sup>
                              <m:r>
                                <a:rPr lang="en-US" sz="2000" b="0" i="1" smtClean="0">
                                  <a:latin typeface="Cambria Math" panose="02040503050406030204" pitchFamily="18" charset="0"/>
                                </a:rPr>
                                <m:t>𝑥</m:t>
                              </m:r>
                            </m:sup>
                          </m:sSup>
                        </m:num>
                        <m:den>
                          <m:r>
                            <a:rPr lang="en-US" sz="2000" b="0" i="1" smtClean="0">
                              <a:latin typeface="Cambria Math" panose="02040503050406030204" pitchFamily="18" charset="0"/>
                            </a:rPr>
                            <m:t>𝑥</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da-DK" sz="2000" i="1">
                              <a:latin typeface="Cambria Math"/>
                              <a:ea typeface="Cambria Math"/>
                            </a:rPr>
                            <m:t>𝜆</m:t>
                          </m:r>
                        </m:sup>
                      </m:sSup>
                      <m:r>
                        <m:rPr>
                          <m:sty m:val="p"/>
                        </m:rPr>
                        <a:rPr lang="en-US" sz="2000" b="0" i="0" smtClean="0">
                          <a:latin typeface="Cambria Math" panose="02040503050406030204" pitchFamily="18" charset="0"/>
                          <a:ea typeface="Cambria Math"/>
                        </a:rPr>
                        <m:t>       </m:t>
                      </m:r>
                      <m:r>
                        <m:rPr>
                          <m:sty m:val="p"/>
                        </m:rPr>
                        <a:rPr lang="da-DK" sz="2000">
                          <a:latin typeface="Cambria Math"/>
                        </a:rPr>
                        <m:t>for</m:t>
                      </m:r>
                      <m:r>
                        <a:rPr lang="da-DK" sz="2000" i="1">
                          <a:latin typeface="Cambria Math"/>
                        </a:rPr>
                        <m:t> </m:t>
                      </m:r>
                      <m:r>
                        <a:rPr lang="en-US" sz="2000" b="0" i="1" smtClean="0">
                          <a:latin typeface="Cambria Math" panose="02040503050406030204" pitchFamily="18" charset="0"/>
                        </a:rPr>
                        <m:t>𝑥</m:t>
                      </m:r>
                      <m:r>
                        <a:rPr lang="da-DK" sz="2000" i="1">
                          <a:latin typeface="Cambria Math"/>
                        </a:rPr>
                        <m:t>=0,1,2,…</m:t>
                      </m:r>
                      <m:r>
                        <m:rPr>
                          <m:sty m:val="p"/>
                        </m:rPr>
                        <a:rPr lang="da-DK" sz="2000">
                          <a:latin typeface="Cambria Math"/>
                        </a:rPr>
                        <m:t> </m:t>
                      </m:r>
                      <m:r>
                        <m:rPr>
                          <m:sty m:val="p"/>
                        </m:rPr>
                        <a:rPr lang="da-DK" sz="2000">
                          <a:latin typeface="Cambria Math"/>
                        </a:rPr>
                        <m:t>og</m:t>
                      </m:r>
                      <m:r>
                        <a:rPr lang="da-DK" sz="2000" i="1">
                          <a:latin typeface="Cambria Math"/>
                        </a:rPr>
                        <m:t>  </m:t>
                      </m:r>
                      <m:r>
                        <a:rPr lang="da-DK" sz="2000" i="1">
                          <a:latin typeface="Cambria Math"/>
                          <a:ea typeface="Cambria Math"/>
                        </a:rPr>
                        <m:t>𝜆</m:t>
                      </m:r>
                      <m:r>
                        <a:rPr lang="da-DK" sz="2000" i="1">
                          <a:latin typeface="Cambria Math"/>
                          <a:ea typeface="Cambria Math"/>
                        </a:rPr>
                        <m:t>&gt;0</m:t>
                      </m:r>
                    </m:oMath>
                  </m:oMathPara>
                </a14:m>
                <a:r>
                  <a:rPr lang="en-US" sz="2000" smtClean="0"/>
                  <a:t> </a:t>
                </a:r>
                <a:br>
                  <a:rPr lang="en-US" sz="2000" smtClean="0"/>
                </a:br>
                <a:r>
                  <a:rPr lang="en-US" sz="1200" smtClean="0"/>
                  <a:t> </a:t>
                </a:r>
              </a:p>
              <a:p>
                <a:r>
                  <a:rPr lang="en-US" sz="2000" smtClean="0"/>
                  <a:t>Bemærk, at </a:t>
                </a:r>
                <a14:m>
                  <m:oMathPara>
                    <m:oMathParaPr>
                      <m:jc/>
                    </m:oMathParaPr>
                    <m:oMath>
                      <m:r>
                        <a:rPr lang="en-US" sz="2000" i="1">
                          <a:latin typeface="Cambria Math" panose="02040503050406030204" pitchFamily="18" charset="0"/>
                        </a:rPr>
                        <m:t>𝑥</m:t>
                      </m:r>
                    </m:oMath>
                  </m:oMathPara>
                </a14:m>
                <a:r>
                  <a:rPr lang="en-US" sz="2000" smtClean="0"/>
                  <a:t> ikke har en øvre grænse, i modsætning til binomialfordelingen, hvor </a:t>
                </a:r>
                <a14:m>
                  <m:oMathPara>
                    <m:oMathParaPr>
                      <m:jc/>
                    </m:oMathParaPr>
                    <m:oMath>
                      <m:r>
                        <m:rPr>
                          <m:sty m:val="p"/>
                        </m:rPr>
                        <a:rPr lang="en-US" sz="2000" b="0" i="0"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oMath>
                  </m:oMathPara>
                </a14:m>
                <a:endParaRPr lang="da-DK" sz="2000" smtClean="0"/>
              </a:p>
              <a:p>
                <a:r>
                  <a:rPr lang="da-DK" sz="2000" smtClean="0"/>
                  <a:t>Eksemplet: </a:t>
                </a:r>
                <a14:m>
                  <m:oMathPara>
                    <m:oMathParaPr>
                      <m:jc/>
                    </m:oMathParaPr>
                    <m:oMath>
                      <m:r>
                        <a:rPr lang="en-US" sz="2000" i="1">
                          <a:latin typeface="Cambria Math" panose="02040503050406030204" pitchFamily="18" charset="0"/>
                        </a:rPr>
                        <m:t>𝑓</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7</m:t>
                          </m:r>
                          <m:r>
                            <a:rPr lang="en-US" sz="2000" i="1">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4.2</m:t>
                          </m:r>
                        </m:e>
                      </m:d>
                      <m:r>
                        <a:rPr lang="en-US" sz="2000" i="1">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en-US" sz="2000" b="0" i="1" smtClean="0">
                                  <a:latin typeface="Cambria Math" panose="02040503050406030204" pitchFamily="18" charset="0"/>
                                  <a:ea typeface="Cambria Math"/>
                                </a:rPr>
                                <m:t>(4.2)</m:t>
                              </m:r>
                            </m:e>
                            <m:sup>
                              <m:r>
                                <a:rPr lang="en-US" sz="2000" b="0" i="1" smtClean="0">
                                  <a:latin typeface="Cambria Math" panose="02040503050406030204" pitchFamily="18" charset="0"/>
                                  <a:ea typeface="Cambria Math"/>
                                </a:rPr>
                                <m:t>7</m:t>
                              </m:r>
                            </m:sup>
                          </m:sSup>
                        </m:num>
                        <m:den>
                          <m:r>
                            <a:rPr lang="en-US" sz="2000" b="0" i="1" smtClean="0">
                              <a:latin typeface="Cambria Math" panose="02040503050406030204" pitchFamily="18" charset="0"/>
                            </a:rPr>
                            <m:t>7</m:t>
                          </m:r>
                          <m:r>
                            <a:rPr lang="da-DK" sz="2000" i="1">
                              <a:latin typeface="Cambria Math"/>
                            </a:rPr>
                            <m:t>!</m:t>
                          </m:r>
                        </m:den>
                      </m:f>
                      <m:sSup>
                        <m:sSupPr>
                          <m:ctrlPr>
                            <a:rPr lang="da-DK" sz="2000" i="1">
                              <a:latin typeface="Cambria Math" panose="02040503050406030204" pitchFamily="18" charset="0"/>
                            </a:rPr>
                          </m:ctrlPr>
                        </m:sSupPr>
                        <m:e>
                          <m:r>
                            <a:rPr lang="da-DK" sz="2000" i="1">
                              <a:latin typeface="Cambria Math"/>
                            </a:rPr>
                            <m:t>𝑒</m:t>
                          </m:r>
                        </m:e>
                        <m:sup>
                          <m:r>
                            <a:rPr lang="da-DK" sz="2000" i="1">
                              <a:latin typeface="Cambria Math"/>
                            </a:rPr>
                            <m:t>−</m:t>
                          </m:r>
                          <m:r>
                            <a:rPr lang="en-US" sz="2000" b="0" i="1" smtClean="0">
                              <a:latin typeface="Cambria Math" panose="02040503050406030204" pitchFamily="18" charset="0"/>
                              <a:ea typeface="Cambria Math"/>
                            </a:rPr>
                            <m:t>(4.2)</m:t>
                          </m:r>
                        </m:sup>
                      </m:sSup>
                      <m:r>
                        <a:rPr lang="en-US" sz="2000" b="0" i="1" smtClean="0">
                          <a:latin typeface="Cambria Math" panose="02040503050406030204" pitchFamily="18" charset="0"/>
                          <a:ea typeface="Cambria Math"/>
                        </a:rPr>
                        <m:t>=0.0686</m:t>
                      </m:r>
                    </m:oMath>
                  </m:oMathPara>
                </a14:m>
                <a:br>
                  <a:rPr lang="da-DK" sz="2000" smtClean="0"/>
                </a:br>
                <a:endParaRPr lang="da-DK" sz="2000" smtClean="0"/>
              </a:p>
              <a:p>
                <a:r>
                  <a:rPr lang="da-DK" sz="2000" smtClean="0"/>
                  <a:t>Middelværdi, varians og standardafvigelse for Poisson-fordelingen: </a:t>
                </a:r>
                <a:br>
                  <a:rPr lang="da-DK" sz="2000" smtClean="0"/>
                </a:br>
                <a:r>
                  <a:rPr lang="da-DK" sz="2000"/>
                  <a:t> 	</a:t>
                </a:r>
                <a14:m>
                  <m:oMathPara>
                    <m:oMathParaPr>
                      <m:jc/>
                    </m:oMathParaPr>
                    <m:oMath>
                      <m:r>
                        <a:rPr lang="da-DK" sz="2000" i="1">
                          <a:latin typeface="Cambria Math"/>
                          <a:ea typeface="Cambria Math"/>
                        </a:rPr>
                        <m:t>𝜇</m:t>
                      </m:r>
                      <m:r>
                        <a:rPr lang="da-DK" sz="2000" i="1">
                          <a:latin typeface="Cambria Math"/>
                          <a:ea typeface="Cambria Math"/>
                        </a:rPr>
                        <m:t>=</m:t>
                      </m:r>
                      <m:r>
                        <a:rPr lang="da-DK" sz="2000" i="1">
                          <a:latin typeface="Cambria Math"/>
                          <a:ea typeface="Cambria Math"/>
                        </a:rPr>
                        <m:t>𝐸</m:t>
                      </m:r>
                      <m:d>
                        <m:dPr>
                          <m:begChr m:val="("/>
                          <m:sepChr m:val="|"/>
                          <m:endChr m:val=")"/>
                          <m:grow m:val="on"/>
                          <m:shp m:val="centered"/>
                          <m:ctrlPr>
                            <a:rPr lang="da-DK" sz="2000" i="1">
                              <a:latin typeface="Cambria Math" panose="02040503050406030204" pitchFamily="18" charset="0"/>
                              <a:ea typeface="Cambria Math"/>
                            </a:rPr>
                          </m:ctrlPr>
                        </m:dPr>
                        <m:e>
                          <m:r>
                            <a:rPr lang="en-US" sz="2000" b="0" i="1" smtClean="0">
                              <a:latin typeface="Cambria Math" panose="02040503050406030204" pitchFamily="18" charset="0"/>
                              <a:ea typeface="Cambria Math"/>
                            </a:rPr>
                            <m:t>𝑋</m:t>
                          </m:r>
                        </m:e>
                      </m:d>
                      <m:r>
                        <a:rPr lang="da-DK" sz="2000" i="1">
                          <a:latin typeface="Cambria Math"/>
                          <a:ea typeface="Cambria Math"/>
                        </a:rPr>
                        <m:t>=</m:t>
                      </m:r>
                      <m:r>
                        <a:rPr lang="da-DK" sz="2000" i="1">
                          <a:latin typeface="Cambria Math"/>
                          <a:ea typeface="Cambria Math"/>
                        </a:rPr>
                        <m:t>𝜆</m:t>
                      </m:r>
                    </m:oMath>
                  </m:oMathPara>
                </a14:m>
                <a:br>
                  <a:rPr lang="da-DK" sz="2000" i="1">
                    <a:latin typeface="Cambria Math"/>
                    <a:ea typeface="Cambria Math"/>
                  </a:rPr>
                </a:br>
                <a:r>
                  <a:rPr lang="da-DK" sz="2000" i="1">
                    <a:latin typeface="Cambria Math"/>
                    <a:ea typeface="Cambria Math"/>
                  </a:rPr>
                  <a:t> 	</a:t>
                </a:r>
                <a14:m>
                  <m:oMathPara>
                    <m:oMathParaPr>
                      <m:jc/>
                    </m:oMathParaPr>
                    <m:oMath>
                      <m:sSup>
                        <m:sSupPr>
                          <m:ctrlPr>
                            <a:rPr lang="da-DK" sz="2000" i="1">
                              <a:latin typeface="Cambria Math" panose="02040503050406030204" pitchFamily="18" charset="0"/>
                            </a:rPr>
                          </m:ctrlPr>
                        </m:sSupPr>
                        <m:e>
                          <m:r>
                            <a:rPr lang="da-DK" sz="2000" i="1">
                              <a:latin typeface="Cambria Math"/>
                              <a:ea typeface="Cambria Math"/>
                            </a:rPr>
                            <m:t>𝜎</m:t>
                          </m:r>
                        </m:e>
                        <m:sup>
                          <m:r>
                            <a:rPr lang="da-DK" sz="2000" i="1">
                              <a:latin typeface="Cambria Math"/>
                            </a:rPr>
                            <m:t>2</m:t>
                          </m:r>
                        </m:sup>
                      </m:sSup>
                      <m:r>
                        <a:rPr lang="da-DK" sz="2000" i="1">
                          <a:latin typeface="Cambria Math"/>
                        </a:rPr>
                        <m:t>=</m:t>
                      </m:r>
                      <m:r>
                        <a:rPr lang="da-DK" sz="2000" i="1">
                          <a:latin typeface="Cambria Math"/>
                        </a:rPr>
                        <m:t>𝑉𝑎𝑟</m:t>
                      </m:r>
                      <m:d>
                        <m:dPr>
                          <m:begChr m:val="("/>
                          <m:sepChr m:val="|"/>
                          <m:endChr m:val=")"/>
                          <m:grow m:val="on"/>
                          <m:shp m:val="centered"/>
                          <m:ctrlPr>
                            <a:rPr lang="da-DK" sz="2000" i="1">
                              <a:latin typeface="Cambria Math" panose="02040503050406030204" pitchFamily="18" charset="0"/>
                            </a:rPr>
                          </m:ctrlPr>
                        </m:dPr>
                        <m:e>
                          <m:r>
                            <a:rPr lang="en-US" sz="2000" b="0" i="1" smtClean="0">
                              <a:latin typeface="Cambria Math" panose="02040503050406030204" pitchFamily="18" charset="0"/>
                            </a:rPr>
                            <m:t>𝑋</m:t>
                          </m:r>
                        </m:e>
                      </m:d>
                      <m:r>
                        <a:rPr lang="da-DK" sz="2000" i="1">
                          <a:latin typeface="Cambria Math"/>
                        </a:rPr>
                        <m:t>=</m:t>
                      </m:r>
                      <m:r>
                        <a:rPr lang="da-DK" sz="2000" i="1">
                          <a:latin typeface="Cambria Math"/>
                          <a:ea typeface="Cambria Math"/>
                        </a:rPr>
                        <m:t>𝜆</m:t>
                      </m:r>
                    </m:oMath>
                  </m:oMathPara>
                </a14:m>
                <a:br>
                  <a:rPr lang="da-DK" sz="2000" i="1">
                    <a:latin typeface="Cambria Math"/>
                  </a:rPr>
                </a:br>
                <a:r>
                  <a:rPr lang="da-DK" sz="2000" i="1">
                    <a:latin typeface="Cambria Math"/>
                  </a:rPr>
                  <a:t> 	</a:t>
                </a:r>
                <a14:m>
                  <m:oMathPara>
                    <m:oMathParaPr>
                      <m:jc/>
                    </m:oMathParaPr>
                    <m:oMath>
                      <m:r>
                        <a:rPr lang="da-DK" sz="2000" i="1">
                          <a:latin typeface="Cambria Math"/>
                          <a:ea typeface="Cambria Math"/>
                        </a:rPr>
                        <m:t>𝜎</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𝜆</m:t>
                          </m:r>
                        </m:e>
                      </m:rad>
                    </m:oMath>
                  </m:oMathPara>
                </a14:m>
                <a:r>
                  <a:rPr lang="da-DK" sz="2000" smtClean="0"/>
                  <a:t>.</a:t>
                </a:r>
                <a:br>
                  <a:rPr lang="da-DK" sz="2000" smtClean="0"/>
                </a:br>
                <a:br>
                  <a:rPr lang="da-DK" sz="2000"/>
                </a:b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49" r="-651"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124</a:t>
            </a:fld>
            <a:endParaRPr lang="da-DK"/>
          </a:p>
        </p:txBody>
      </p:sp>
    </p:spTree>
    <p:extLst>
      <p:ext uri="{BB962C8B-B14F-4D97-AF65-F5344CB8AC3E}">
        <p14:creationId xmlns:p14="http://schemas.microsoft.com/office/powerpoint/2010/main" val="35860426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solidFill>
                  <a:srgbClr val="C00000"/>
                </a:solidFill>
              </a:rPr>
              <a:t>Fra Kap. 4</a:t>
            </a:r>
            <a:r>
              <a:rPr lang="da-DK" smtClean="0"/>
              <a:t>: Poisson-fordelingen</a:t>
            </a:r>
            <a:endParaRPr lang="da-DK"/>
          </a:p>
        </p:txBody>
      </p:sp>
      <p:sp>
        <p:nvSpPr>
          <p:cNvPr id="3" name="Content Placeholder 2"/>
          <p:cNvSpPr>
            <a:spLocks noGrp="1"/>
          </p:cNvSpPr>
          <p:nvPr>
            <p:ph idx="1"/>
          </p:nvPr>
        </p:nvSpPr>
        <p:spPr/>
        <p:txBody>
          <a:bodyPr/>
          <a:lstStyle/>
          <a:p>
            <a:pPr marL="0" indent="0">
              <a:buNone/>
            </a:pPr>
            <a:r>
              <a:rPr lang="da-DK" smtClean="0"/>
              <a:t>Afhængighed af </a:t>
            </a:r>
            <a:r>
              <a:rPr lang="el-GR" smtClean="0"/>
              <a:t>λ</a:t>
            </a:r>
            <a:r>
              <a:rPr lang="da-DK" smtClean="0"/>
              <a:t>:</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125</a:t>
            </a:fld>
            <a:endParaRPr lang="da-DK"/>
          </a:p>
        </p:txBody>
      </p:sp>
      <p:pic>
        <p:nvPicPr>
          <p:cNvPr id="3074" name="Picture 2" descr="http://upload.wikimedia.org/wikipedia/commons/thumb/c/c1/Poisson_distribution_PMF.png/1024px-Poisson_distribution_PMF.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01688" y="1915362"/>
            <a:ext cx="6338664" cy="475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625650"/>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Goodness of Fit – Eksempel</a:t>
            </a:r>
            <a:endParaRPr lang="da-DK"/>
          </a:p>
        </p:txBody>
      </p:sp>
      <mc:AlternateContent>
        <mc:Choice Requires="a14">
          <p:sp>
            <p:nvSpPr>
              <p:cNvPr id="3" name="Content Placeholder 2"/>
              <p:cNvSpPr>
                <a:spLocks noGrp="1"/>
              </p:cNvSpPr>
              <p:nvPr>
                <p:ph idx="1"/>
              </p:nvPr>
            </p:nvSpPr>
            <p:spPr/>
            <p:txBody>
              <a:bodyPr/>
              <a:lstStyle/>
              <a:p>
                <a:r>
                  <a:rPr lang="da-DK" smtClean="0"/>
                  <a:t>En stikprøve på </a:t>
                </a:r>
                <a14:m>
                  <m:oMathPara>
                    <m:oMathParaPr>
                      <m:jc/>
                    </m:oMathParaPr>
                    <m:oMath>
                      <m:r>
                        <a:rPr lang="da-DK" b="0" i="1" smtClean="0">
                          <a:latin typeface="Cambria Math"/>
                        </a:rPr>
                        <m:t>𝑛</m:t>
                      </m:r>
                      <m:r>
                        <a:rPr lang="da-DK" b="0" i="1" smtClean="0">
                          <a:latin typeface="Cambria Math"/>
                        </a:rPr>
                        <m:t>=60</m:t>
                      </m:r>
                    </m:oMath>
                  </m:oMathPara>
                </a14:m>
                <a:r>
                  <a:rPr lang="da-DK" smtClean="0"/>
                  <a:t> programmer. Opgørelse over antal programmer efter antal fejl i programmerne:</a:t>
                </a:r>
                <a:br>
                  <a:rPr lang="da-DK" smtClean="0"/>
                </a:br>
                <a:r>
                  <a:rPr lang="da-DK" smtClean="0"/>
                  <a:t> </a:t>
                </a:r>
                <a:br>
                  <a:rPr lang="da-DK" smtClean="0"/>
                </a:br>
                <a:br>
                  <a:rPr lang="da-DK" smtClean="0"/>
                </a:br>
                <a:br>
                  <a:rPr lang="da-DK" smtClean="0"/>
                </a:br>
                <a:br>
                  <a:rPr lang="da-DK" smtClean="0"/>
                </a:br>
                <a:br>
                  <a:rPr lang="da-DK" smtClean="0"/>
                </a:br>
                <a:br>
                  <a:rPr lang="da-DK" smtClean="0"/>
                </a:br>
                <a:endParaRPr lang="da-DK" smtClean="0"/>
              </a:p>
              <a:p>
                <a:r>
                  <a:rPr lang="da-DK" smtClean="0"/>
                  <a:t>Man formoder, at antal fejl pr. program følger en Poisson fordeling</a:t>
                </a:r>
              </a:p>
              <a:p>
                <a:r>
                  <a:rPr lang="da-DK" smtClean="0"/>
                  <a:t>Vi kender ikke gennemsnitligt antal fejl per program, </a:t>
                </a:r>
                <a:r>
                  <a:rPr lang="el-GR" i="1" smtClean="0"/>
                  <a:t>λ</a:t>
                </a:r>
                <a:r>
                  <a:rPr lang="da-DK" smtClean="0"/>
                  <a:t>, men vi kan estimere den: </a:t>
                </a:r>
                <a:br>
                  <a:rPr lang="da-DK" smtClean="0"/>
                </a:br>
                <a:r>
                  <a:rPr lang="da-DK" smtClean="0"/>
                  <a:t> 	</a:t>
                </a:r>
                <a14:m>
                  <m:oMathPara>
                    <m:oMathParaPr>
                      <m:jc/>
                    </m:oMathParaPr>
                    <m:oMath>
                      <m:r>
                        <a:rPr lang="el-GR" i="1"/>
                        <m:t>𝜆</m:t>
                      </m:r>
                      <m:r>
                        <a:rPr lang="da-DK" b="0" i="1" smtClean="0">
                          <a:latin typeface="Cambria Math"/>
                        </a:rPr>
                        <m:t>=</m:t>
                      </m:r>
                      <m:f>
                        <m:fPr>
                          <m:type m:val="bar"/>
                          <m:ctrlPr>
                            <a:rPr lang="da-DK" b="0" i="1" smtClean="0">
                              <a:latin typeface="Cambria Math" panose="02040503050406030204" pitchFamily="18" charset="0"/>
                            </a:rPr>
                          </m:ctrlPr>
                        </m:fPr>
                        <m:num>
                          <m:r>
                            <a:rPr lang="da-DK" b="0" i="1" smtClean="0">
                              <a:latin typeface="Cambria Math"/>
                            </a:rPr>
                            <m:t>32</m:t>
                          </m:r>
                          <m:r>
                            <a:rPr lang="da-DK" b="0" i="1" smtClean="0">
                              <a:latin typeface="Cambria Math"/>
                              <a:ea typeface="Cambria Math"/>
                            </a:rPr>
                            <m:t>∙0+15∙1+9∙2+4∙3</m:t>
                          </m:r>
                        </m:num>
                        <m:den>
                          <m:r>
                            <a:rPr lang="da-DK" b="0" i="1" smtClean="0">
                              <a:latin typeface="Cambria Math"/>
                            </a:rPr>
                            <m:t>60</m:t>
                          </m:r>
                        </m:den>
                      </m:f>
                      <m:r>
                        <a:rPr lang="da-DK" b="0" i="1" smtClean="0">
                          <a:latin typeface="Cambria Math"/>
                        </a:rPr>
                        <m:t>=0.75</m:t>
                      </m:r>
                    </m:oMath>
                  </m:oMathPara>
                </a14:m>
                <a:r>
                  <a:rPr lang="da-DK" smtClean="0"/>
                  <a:t> </a:t>
                </a:r>
              </a:p>
              <a:p>
                <a:r>
                  <a:rPr lang="da-DK" smtClean="0"/>
                  <a:t>Nu kan vi beregne det forventede antal programmer med hhv. 0, 1, 2, 3 fejl, givet at antagelsen om Poisson fordeling er rigtig.</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158" b="-87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126</a:t>
            </a:fld>
            <a:endParaRPr lang="da-DK"/>
          </a:p>
        </p:txBody>
      </p:sp>
      <p:pic>
        <p:nvPicPr>
          <p:cNvPr id="6" name="Picture 5"/>
          <p:cNvPicPr>
            <a:picLocks noChangeAspect="1"/>
          </p:cNvPicPr>
          <p:nvPr/>
        </p:nvPicPr>
        <p:blipFill>
          <a:blip r:embed="rId4"/>
          <a:stretch>
            <a:fillRect/>
          </a:stretch>
        </p:blipFill>
        <p:spPr>
          <a:xfrm>
            <a:off x="2831901" y="2135974"/>
            <a:ext cx="3324275" cy="1941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05807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Goodness of Fit – Eksempel</a:t>
            </a:r>
            <a:endParaRPr lang="da-DK"/>
          </a:p>
        </p:txBody>
      </p:sp>
      <mc:AlternateContent>
        <mc:Choice Requires="a14">
          <p:sp>
            <p:nvSpPr>
              <p:cNvPr id="3" name="Content Placeholder 2"/>
              <p:cNvSpPr>
                <a:spLocks noGrp="1"/>
              </p:cNvSpPr>
              <p:nvPr>
                <p:ph idx="1"/>
              </p:nvPr>
            </p:nvSpPr>
            <p:spPr>
              <a:xfrm>
                <a:off x="467544" y="1268760"/>
                <a:ext cx="8568952" cy="5472608"/>
              </a:xfrm>
            </p:spPr>
            <p:txBody>
              <a:bodyPr/>
              <a:lstStyle/>
              <a:p>
                <a:r>
                  <a:rPr lang="da-DK" smtClean="0"/>
                  <a:t>Sandsynligheden for, at et program har </a:t>
                </a:r>
                <a14:m>
                  <m:oMathPara>
                    <m:oMathParaPr>
                      <m:jc/>
                    </m:oMathParaPr>
                    <m:oMath>
                      <m:r>
                        <a:rPr lang="en-US" b="0" i="1" smtClean="0">
                          <a:latin typeface="Cambria Math" panose="02040503050406030204" pitchFamily="18" charset="0"/>
                        </a:rPr>
                        <m:t>𝑥</m:t>
                      </m:r>
                    </m:oMath>
                  </m:oMathPara>
                </a14:m>
                <a:r>
                  <a:rPr lang="da-DK" smtClean="0"/>
                  <a:t> fejl, hvis den kommer fra en Poissonfordelt stokastisk variabel </a:t>
                </a:r>
                <a14:m>
                  <m:oMathPara>
                    <m:oMathParaPr>
                      <m:jc/>
                    </m:oMathParaPr>
                    <m:oMath>
                      <m:r>
                        <a:rPr lang="da-DK" i="1" smtClean="0">
                          <a:latin typeface="Cambria Math" panose="02040503050406030204" pitchFamily="18" charset="0"/>
                        </a:rPr>
                        <m:t>𝑋</m:t>
                      </m:r>
                    </m:oMath>
                  </m:oMathPara>
                </a14:m>
                <a:r>
                  <a:rPr lang="da-DK" smtClean="0"/>
                  <a:t> er:</a:t>
                </a:r>
                <a:br>
                  <a:rPr lang="da-DK" smtClean="0"/>
                </a:br>
                <a:r>
                  <a:rPr lang="da-DK" smtClean="0"/>
                  <a:t>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da-DK" b="0" i="1" smtClean="0">
                          <a:latin typeface="Cambria Math"/>
                        </a:rPr>
                        <m:t>=</m:t>
                      </m:r>
                      <m:r>
                        <a:rPr lang="da-DK" i="1">
                          <a:latin typeface="Cambria Math"/>
                        </a:rPr>
                        <m:t>𝑓</m:t>
                      </m:r>
                      <m:r>
                        <a:rPr lang="da-DK" i="1">
                          <a:latin typeface="Cambria Math"/>
                        </a:rPr>
                        <m:t>(</m:t>
                      </m:r>
                      <m:r>
                        <a:rPr lang="da-DK" i="1">
                          <a:latin typeface="Cambria Math"/>
                        </a:rPr>
                        <m:t>𝑥</m:t>
                      </m:r>
                      <m:r>
                        <a:rPr lang="da-DK" i="1">
                          <a:latin typeface="Cambria Math"/>
                        </a:rPr>
                        <m:t>;</m:t>
                      </m:r>
                      <m:r>
                        <a:rPr lang="da-DK" i="1">
                          <a:latin typeface="Cambria Math"/>
                        </a:rPr>
                        <m:t>𝜆</m:t>
                      </m:r>
                      <m:r>
                        <a:rPr lang="da-DK" i="1">
                          <a:latin typeface="Cambria Math"/>
                        </a:rPr>
                        <m:t>)=</m:t>
                      </m:r>
                      <m:f>
                        <m:fPr>
                          <m:type m:val="bar"/>
                          <m:ctrlPr>
                            <a:rPr lang="da-DK" b="0" i="1" smtClean="0">
                              <a:latin typeface="Cambria Math" panose="02040503050406030204" pitchFamily="18" charset="0"/>
                            </a:rPr>
                          </m:ctrlPr>
                        </m:fPr>
                        <m:num>
                          <m:sSup>
                            <m:sSupPr>
                              <m:ctrlPr>
                                <a:rPr lang="da-DK" b="0" i="1" smtClean="0">
                                  <a:latin typeface="Cambria Math" panose="02040503050406030204" pitchFamily="18" charset="0"/>
                                </a:rPr>
                              </m:ctrlPr>
                            </m:sSupPr>
                            <m:e>
                              <m:r>
                                <a:rPr lang="el-GR" i="1"/>
                                <m:t>𝜆</m:t>
                              </m:r>
                            </m:e>
                            <m:sup>
                              <m:r>
                                <a:rPr lang="en-US" b="0" i="1" smtClean="0">
                                  <a:latin typeface="Cambria Math" panose="02040503050406030204" pitchFamily="18" charset="0"/>
                                </a:rPr>
                                <m:t>𝑥</m:t>
                              </m:r>
                            </m:sup>
                          </m:sSup>
                        </m:num>
                        <m:den>
                          <m:r>
                            <a:rPr lang="en-US" b="0" i="1" smtClean="0">
                              <a:latin typeface="Cambria Math" panose="02040503050406030204" pitchFamily="18" charset="0"/>
                            </a:rPr>
                            <m:t>𝑥</m:t>
                          </m:r>
                          <m:r>
                            <a:rPr lang="da-DK" b="0" i="1" smtClean="0">
                              <a:latin typeface="Cambria Math"/>
                            </a:rPr>
                            <m:t>!</m:t>
                          </m:r>
                        </m:den>
                      </m:f>
                      <m:sSup>
                        <m:sSupPr>
                          <m:ctrlPr>
                            <a:rPr lang="da-DK" b="0" i="1" smtClean="0">
                              <a:latin typeface="Cambria Math" panose="02040503050406030204" pitchFamily="18" charset="0"/>
                            </a:rPr>
                          </m:ctrlPr>
                        </m:sSupPr>
                        <m:e>
                          <m:r>
                            <a:rPr lang="da-DK" b="0" i="1" smtClean="0">
                              <a:latin typeface="Cambria Math"/>
                            </a:rPr>
                            <m:t>𝑒</m:t>
                          </m:r>
                        </m:e>
                        <m:sup>
                          <m:r>
                            <a:rPr lang="da-DK" b="0" i="1" smtClean="0">
                              <a:latin typeface="Cambria Math"/>
                            </a:rPr>
                            <m:t>−</m:t>
                          </m:r>
                          <m:r>
                            <a:rPr lang="el-GR" i="1"/>
                            <m:t>𝜆</m:t>
                          </m:r>
                        </m:sup>
                      </m:sSup>
                    </m:oMath>
                  </m:oMathPara>
                </a14:m>
                <a:r>
                  <a:rPr lang="da-DK" smtClean="0"/>
                  <a:t> 	     </a:t>
                </a:r>
                <a:endParaRPr lang="da-DK" smtClean="0"/>
              </a:p>
              <a:p>
                <a:r>
                  <a:rPr lang="da-DK" smtClean="0"/>
                  <a:t>Vi har estimeret, at </a:t>
                </a:r>
                <a14:m>
                  <m:oMathPara>
                    <m:oMathParaPr>
                      <m:jc/>
                    </m:oMathParaPr>
                    <m:oMath>
                      <m:r>
                        <a:rPr lang="el-GR" i="1"/>
                        <m:t>𝜆</m:t>
                      </m:r>
                      <m:r>
                        <a:rPr lang="da-DK" i="1">
                          <a:latin typeface="Cambria Math"/>
                        </a:rPr>
                        <m:t>=0.75</m:t>
                      </m:r>
                    </m:oMath>
                  </m:oMathPara>
                </a14:m>
                <a:r>
                  <a:rPr lang="da-DK" smtClean="0"/>
                  <a:t>, så:</a:t>
                </a:r>
              </a:p>
              <a:p>
                <a:pPr lvl="1"/>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=0</m:t>
                          </m:r>
                        </m:e>
                      </m:d>
                      <m:r>
                        <a:rPr lang="da-DK" i="1">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(0.75)</m:t>
                              </m:r>
                            </m:e>
                            <m:sup>
                              <m:r>
                                <a:rPr lang="da-DK" i="1">
                                  <a:latin typeface="Cambria Math"/>
                                </a:rPr>
                                <m:t>0</m:t>
                              </m:r>
                            </m:sup>
                          </m:sSup>
                        </m:num>
                        <m:den>
                          <m:r>
                            <a:rPr lang="da-DK" i="1">
                              <a:latin typeface="Cambria Math"/>
                            </a:rPr>
                            <m:t>0!</m:t>
                          </m:r>
                        </m:den>
                      </m:f>
                      <m:sSup>
                        <m:sSupPr>
                          <m:ctrlPr>
                            <a:rPr lang="da-DK" i="1">
                              <a:latin typeface="Cambria Math" panose="02040503050406030204" pitchFamily="18" charset="0"/>
                            </a:rPr>
                          </m:ctrlPr>
                        </m:sSupPr>
                        <m:e>
                          <m:r>
                            <a:rPr lang="da-DK" i="1">
                              <a:latin typeface="Cambria Math"/>
                            </a:rPr>
                            <m:t>𝑒</m:t>
                          </m:r>
                        </m:e>
                        <m:sup>
                          <m:r>
                            <a:rPr lang="da-DK" i="1">
                              <a:latin typeface="Cambria Math"/>
                            </a:rPr>
                            <m:t>−0.75</m:t>
                          </m:r>
                        </m:sup>
                      </m:sSup>
                      <m:r>
                        <a:rPr lang="da-DK" i="1">
                          <a:latin typeface="Cambria Math"/>
                        </a:rPr>
                        <m:t>=0.472</m:t>
                      </m:r>
                    </m:oMath>
                  </m:oMathPara>
                </a14:m>
                <a:endParaRPr lang="da-DK" smtClean="0"/>
              </a:p>
              <a:p>
                <a:pPr lvl="1"/>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=1</m:t>
                          </m:r>
                        </m:e>
                      </m:d>
                      <m:r>
                        <a:rPr lang="da-DK" i="1">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(0.75)</m:t>
                              </m:r>
                            </m:e>
                            <m:sup>
                              <m:r>
                                <a:rPr lang="da-DK" i="1">
                                  <a:latin typeface="Cambria Math"/>
                                </a:rPr>
                                <m:t>1</m:t>
                              </m:r>
                            </m:sup>
                          </m:sSup>
                        </m:num>
                        <m:den>
                          <m:r>
                            <a:rPr lang="da-DK" i="1">
                              <a:latin typeface="Cambria Math"/>
                            </a:rPr>
                            <m:t>1!</m:t>
                          </m:r>
                        </m:den>
                      </m:f>
                      <m:sSup>
                        <m:sSupPr>
                          <m:ctrlPr>
                            <a:rPr lang="da-DK" i="1">
                              <a:latin typeface="Cambria Math" panose="02040503050406030204" pitchFamily="18" charset="0"/>
                            </a:rPr>
                          </m:ctrlPr>
                        </m:sSupPr>
                        <m:e>
                          <m:r>
                            <a:rPr lang="da-DK" i="1">
                              <a:latin typeface="Cambria Math"/>
                            </a:rPr>
                            <m:t>𝑒</m:t>
                          </m:r>
                        </m:e>
                        <m:sup>
                          <m:r>
                            <a:rPr lang="da-DK" i="1">
                              <a:latin typeface="Cambria Math"/>
                            </a:rPr>
                            <m:t>−0.75</m:t>
                          </m:r>
                        </m:sup>
                      </m:sSup>
                      <m:r>
                        <a:rPr lang="da-DK" i="1">
                          <a:latin typeface="Cambria Math"/>
                        </a:rPr>
                        <m:t>=0.354</m:t>
                      </m:r>
                    </m:oMath>
                  </m:oMathPara>
                </a14:m>
                <a:endParaRPr lang="da-DK"/>
              </a:p>
              <a:p>
                <a:pPr lvl="1"/>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a:latin typeface="Cambria Math"/>
                            </a:rPr>
                            <m:t>=2</m:t>
                          </m:r>
                        </m:e>
                      </m:d>
                      <m:r>
                        <a:rPr lang="da-DK" i="1">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(0.75)</m:t>
                              </m:r>
                            </m:e>
                            <m:sup>
                              <m:r>
                                <a:rPr lang="da-DK" b="0" i="1" smtClean="0">
                                  <a:latin typeface="Cambria Math"/>
                                </a:rPr>
                                <m:t>2</m:t>
                              </m:r>
                            </m:sup>
                          </m:sSup>
                        </m:num>
                        <m:den>
                          <m:r>
                            <a:rPr lang="da-DK" b="0" i="1" smtClean="0">
                              <a:latin typeface="Cambria Math"/>
                            </a:rPr>
                            <m:t>2</m:t>
                          </m:r>
                          <m:r>
                            <a:rPr lang="da-DK" i="1">
                              <a:latin typeface="Cambria Math"/>
                            </a:rPr>
                            <m:t>!</m:t>
                          </m:r>
                        </m:den>
                      </m:f>
                      <m:sSup>
                        <m:sSupPr>
                          <m:ctrlPr>
                            <a:rPr lang="da-DK" i="1">
                              <a:latin typeface="Cambria Math" panose="02040503050406030204" pitchFamily="18" charset="0"/>
                            </a:rPr>
                          </m:ctrlPr>
                        </m:sSupPr>
                        <m:e>
                          <m:r>
                            <a:rPr lang="da-DK" i="1">
                              <a:latin typeface="Cambria Math"/>
                            </a:rPr>
                            <m:t>𝑒</m:t>
                          </m:r>
                        </m:e>
                        <m:sup>
                          <m:r>
                            <a:rPr lang="da-DK" i="1">
                              <a:latin typeface="Cambria Math"/>
                            </a:rPr>
                            <m:t>−0.75</m:t>
                          </m:r>
                        </m:sup>
                      </m:sSup>
                      <m:r>
                        <a:rPr lang="da-DK" i="1">
                          <a:latin typeface="Cambria Math"/>
                        </a:rPr>
                        <m:t>=</m:t>
                      </m:r>
                      <m:r>
                        <a:rPr lang="da-DK" b="0" i="1" smtClean="0">
                          <a:latin typeface="Cambria Math"/>
                        </a:rPr>
                        <m:t>0.133</m:t>
                      </m:r>
                    </m:oMath>
                  </m:oMathPara>
                </a14:m>
                <a:endParaRPr lang="da-DK" b="0" smtClean="0"/>
              </a:p>
              <a:p>
                <a:pPr lvl="1"/>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en-US" b="0" i="1" smtClean="0">
                              <a:latin typeface="Cambria Math" panose="02040503050406030204" pitchFamily="18" charset="0"/>
                            </a:rPr>
                            <m:t>𝑋</m:t>
                          </m:r>
                          <m:r>
                            <a:rPr lang="da-DK" i="1" smtClean="0">
                              <a:latin typeface="Cambria Math"/>
                              <a:ea typeface="Cambria Math"/>
                            </a:rPr>
                            <m:t>≥</m:t>
                          </m:r>
                          <m:r>
                            <a:rPr lang="da-DK" b="0" i="1" smtClean="0">
                              <a:latin typeface="Cambria Math"/>
                              <a:ea typeface="Cambria Math"/>
                            </a:rPr>
                            <m:t>3</m:t>
                          </m:r>
                        </m:e>
                      </m:d>
                      <m:r>
                        <a:rPr lang="da-DK" b="0" i="1" smtClean="0">
                          <a:latin typeface="Cambria Math"/>
                        </a:rPr>
                        <m:t>=1−0.472−0.354−0.133=0.041</m:t>
                      </m:r>
                    </m:oMath>
                  </m:oMathPara>
                </a14:m>
                <a:r>
                  <a:rPr lang="da-DK" b="0" smtClean="0"/>
                  <a:t> </a:t>
                </a:r>
              </a:p>
              <a:p>
                <a:r>
                  <a:rPr lang="da-DK" smtClean="0"/>
                  <a:t>Vi kan beregne det forventede antal ved at gange disse sandsynligheder med </a:t>
                </a:r>
                <a14:m>
                  <m:oMathPara>
                    <m:oMathParaPr>
                      <m:jc/>
                    </m:oMathParaPr>
                    <m:oMath>
                      <m:r>
                        <a:rPr lang="da-DK" i="1">
                          <a:latin typeface="Cambria Math"/>
                        </a:rPr>
                        <m:t>𝑛</m:t>
                      </m:r>
                      <m:r>
                        <a:rPr lang="da-DK" i="1">
                          <a:latin typeface="Cambria Math"/>
                        </a:rPr>
                        <m:t>=60</m:t>
                      </m:r>
                    </m:oMath>
                  </m:oMathPara>
                </a14:m>
                <a:r>
                  <a:rPr lang="da-DK" b="0" smtClean="0"/>
                  <a:t>.</a:t>
                </a:r>
              </a:p>
              <a:p>
                <a:endParaRPr lang="da-DK"/>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268760"/>
                <a:ext cx="8568952" cy="5472608"/>
              </a:xfrm>
              <a:blipFill>
                <a:blip r:embed="rId3"/>
                <a:stretch>
                  <a:fillRect l="-854" t="-78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127</a:t>
            </a:fld>
            <a:endParaRPr lang="da-DK"/>
          </a:p>
        </p:txBody>
      </p:sp>
    </p:spTree>
    <p:extLst>
      <p:ext uri="{BB962C8B-B14F-4D97-AF65-F5344CB8AC3E}">
        <p14:creationId xmlns:p14="http://schemas.microsoft.com/office/powerpoint/2010/main" val="6477034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Goodness of Fit – Eksempel</a:t>
            </a:r>
            <a:endParaRPr lang="da-DK"/>
          </a:p>
        </p:txBody>
      </p:sp>
      <p:sp>
        <p:nvSpPr>
          <p:cNvPr id="3" name="Content Placeholder 2"/>
          <p:cNvSpPr>
            <a:spLocks noGrp="1"/>
          </p:cNvSpPr>
          <p:nvPr>
            <p:ph idx="1"/>
          </p:nvPr>
        </p:nvSpPr>
        <p:spPr>
          <a:xfrm>
            <a:off x="467544" y="1268760"/>
            <a:ext cx="8496944" cy="5472608"/>
          </a:xfrm>
        </p:spPr>
        <p:txBody>
          <a:bodyPr/>
          <a:lstStyle/>
          <a:p>
            <a:endParaRPr lang="da-DK"/>
          </a:p>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128</a:t>
            </a:fld>
            <a:endParaRPr lang="da-DK"/>
          </a:p>
        </p:txBody>
      </p:sp>
      <mc:AlternateContent>
        <mc:Choice Requires="a14">
          <p:sp>
            <p:nvSpPr>
              <p:cNvPr id="13" name="Content Placeholder 2"/>
              <p:cNvSpPr txBox="1"/>
              <p:nvPr/>
            </p:nvSpPr>
            <p:spPr>
              <a:xfrm>
                <a:off x="467544" y="3501008"/>
                <a:ext cx="8424936" cy="2664296"/>
              </a:xfrm>
              <a:prstGeom prst="rect">
                <a:avLst/>
              </a:prstGeom>
            </p:spPr>
            <p:txBody>
              <a:bodyPr vert="horz" lIns="91440" tIns="45720" rIns="91440" bIns="45720" rtlCol="0">
                <a:noAutofit/>
              </a:bodyPr>
              <a:lstStyle>
                <a:defPPr>
                  <a:defRPr lang="da-DK"/>
                </a:defPPr>
                <a:lvl1pPr marL="357188" indent="-357188" algn="l" defTabSz="914400" rtl="0" eaLnBrk="1" latinLnBrk="0" hangingPunct="1">
                  <a:spcBef>
                    <a:spcPct val="20000"/>
                  </a:spcBef>
                  <a:buClr>
                    <a:schemeClr val="tx2"/>
                  </a:buClr>
                  <a:buFont typeface="Arial" pitchFamily="34" charset="0"/>
                  <a:buChar char="•"/>
                  <a:defRPr sz="2200" kern="1200">
                    <a:solidFill>
                      <a:schemeClr val="tx1"/>
                    </a:solidFill>
                    <a:latin typeface="+mn-lt"/>
                    <a:ea typeface="+mn-ea"/>
                    <a:cs typeface="+mn-cs"/>
                  </a:defRPr>
                </a:lvl1pPr>
                <a:lvl2pPr marL="715963" indent="-358775"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073150" indent="-357188"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431925" indent="-358775"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1789113" indent="-357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mtClean="0"/>
                  <a:t>Forventet antal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𝑒</m:t>
                          </m:r>
                        </m:e>
                        <m:sub>
                          <m:r>
                            <a:rPr lang="da-DK" b="0" i="1" smtClean="0">
                              <a:latin typeface="Cambria Math"/>
                            </a:rPr>
                            <m:t>𝑖</m:t>
                          </m:r>
                        </m:sub>
                      </m:sSub>
                    </m:oMath>
                  </m:oMathPara>
                </a14:m>
                <a:r>
                  <a:rPr lang="da-DK" smtClean="0"/>
                  <a:t>) er sammenligneligt med observeret antal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sub>
                      </m:sSub>
                    </m:oMath>
                  </m:oMathPara>
                </a14:m>
                <a:r>
                  <a:rPr lang="da-DK" smtClean="0"/>
                  <a:t>), men vi har brug for statistik for at afgøre, om observationerne følger Poisson fordelingen.</a:t>
                </a:r>
                <a:endParaRPr lang="da-DK"/>
              </a:p>
            </p:txBody>
          </p:sp>
        </mc:Choice>
        <mc:Fallback>
          <p:sp>
            <p:nvSpPr>
              <p:cNvPr id="13" name="Content Placeholder 2"/>
              <p:cNvSpPr txBox="1">
                <a:spLocks noRot="1" noChangeAspect="1" noMove="1" noResize="1" noEditPoints="1" noAdjustHandles="1" noChangeArrowheads="1" noChangeShapeType="1" noTextEdit="1"/>
              </p:cNvSpPr>
              <p:nvPr/>
            </p:nvSpPr>
            <p:spPr>
              <a:xfrm>
                <a:off x="467544" y="3501008"/>
                <a:ext cx="8424936" cy="2664296"/>
              </a:xfrm>
              <a:prstGeom prst="rect">
                <a:avLst/>
              </a:prstGeom>
              <a:blipFill>
                <a:blip r:embed="rId3"/>
                <a:stretch>
                  <a:fillRect l="-868" t="-1373"/>
                </a:stretch>
              </a:blipFill>
            </p:spPr>
            <p:txBody>
              <a:bodyPr/>
              <a:lstStyle/>
              <a:p>
                <a:r>
                  <a:rPr lang="en-GB">
                    <a:noFill/>
                  </a:rPr>
                  <a:t> </a:t>
                </a:r>
              </a:p>
            </p:txBody>
          </p:sp>
        </mc:Fallback>
      </mc:AlternateContent>
      <p:pic>
        <p:nvPicPr>
          <p:cNvPr id="5" name="Picture 4"/>
          <p:cNvPicPr>
            <a:picLocks noChangeAspect="1"/>
          </p:cNvPicPr>
          <p:nvPr/>
        </p:nvPicPr>
        <p:blipFill>
          <a:blip r:embed="rId4"/>
          <a:stretch>
            <a:fillRect/>
          </a:stretch>
        </p:blipFill>
        <p:spPr>
          <a:xfrm>
            <a:off x="1475656" y="1412776"/>
            <a:ext cx="6148628" cy="18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8087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231096"/>
            <a:ext cx="8424936" cy="778098"/>
          </a:xfrm>
        </p:spPr>
        <p:txBody>
          <a:bodyPr/>
          <a:lstStyle/>
          <a:p>
            <a:r>
              <a:rPr lang="da-DK"/>
              <a:t>Goodness of </a:t>
            </a:r>
            <a:r>
              <a:rPr lang="da-DK" smtClean="0"/>
              <a:t>Fit test generelt</a:t>
            </a:r>
            <a:endParaRPr lang="da-DK"/>
          </a:p>
        </p:txBody>
      </p:sp>
      <mc:AlternateContent>
        <mc:Choice Requires="a14">
          <p:sp>
            <p:nvSpPr>
              <p:cNvPr id="3" name="Content Placeholder 2"/>
              <p:cNvSpPr>
                <a:spLocks noGrp="1"/>
              </p:cNvSpPr>
              <p:nvPr>
                <p:ph idx="1"/>
              </p:nvPr>
            </p:nvSpPr>
            <p:spPr>
              <a:xfrm>
                <a:off x="467544" y="1023708"/>
                <a:ext cx="8424936" cy="5805264"/>
              </a:xfrm>
            </p:spPr>
            <p:txBody>
              <a:bodyPr/>
              <a:lstStyle/>
              <a:p>
                <a:r>
                  <a:rPr lang="da-DK" smtClean="0"/>
                  <a:t>Vi har en stikprøve på </a:t>
                </a:r>
                <a14:m>
                  <m:oMathPara>
                    <m:oMathParaPr>
                      <m:jc/>
                    </m:oMathParaPr>
                    <m:oMath>
                      <m:r>
                        <a:rPr lang="da-DK" i="1">
                          <a:latin typeface="Cambria Math"/>
                        </a:rPr>
                        <m:t>𝑛</m:t>
                      </m:r>
                    </m:oMath>
                  </m:oMathPara>
                </a14:m>
                <a:r>
                  <a:rPr lang="da-DK" smtClean="0"/>
                  <a:t> observationer, organiseret i </a:t>
                </a:r>
                <a14:m>
                  <m:oMathPara>
                    <m:oMathParaPr>
                      <m:jc/>
                    </m:oMathParaPr>
                    <m:oMath>
                      <m:r>
                        <a:rPr lang="da-DK" b="0" i="1" smtClean="0">
                          <a:latin typeface="Cambria Math"/>
                        </a:rPr>
                        <m:t>𝑘</m:t>
                      </m:r>
                    </m:oMath>
                  </m:oMathPara>
                </a14:m>
                <a:r>
                  <a:rPr lang="da-DK" smtClean="0"/>
                  <a:t> kategorier, så vi har antal observationer i hver kategori,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sub>
                      </m:sSub>
                      <m:r>
                        <m:rPr>
                          <m:sty m:val="p"/>
                        </m:rPr>
                        <a:rPr lang="da-DK" b="0" i="0" smtClean="0">
                          <a:latin typeface="Cambria Math"/>
                        </a:rPr>
                        <m:t> </m:t>
                      </m:r>
                      <m:r>
                        <m:rPr>
                          <m:sty m:val="p"/>
                        </m:rPr>
                        <a:rPr lang="en-US" b="0" i="0" smtClean="0">
                          <a:latin typeface="Cambria Math"/>
                        </a:rPr>
                        <m:t>for</m:t>
                      </m:r>
                      <m:r>
                        <m:rPr>
                          <m:sty m:val="p"/>
                        </m:rPr>
                        <a:rPr lang="da-DK" b="0" i="0" smtClean="0">
                          <a:latin typeface="Cambria Math"/>
                        </a:rPr>
                        <m:t> </m:t>
                      </m:r>
                      <m:r>
                        <a:rPr lang="da-DK" b="0" i="1" smtClean="0">
                          <a:latin typeface="Cambria Math"/>
                        </a:rPr>
                        <m:t>𝑖</m:t>
                      </m:r>
                      <m:r>
                        <a:rPr lang="da-DK" b="0" i="1" smtClean="0">
                          <a:latin typeface="Cambria Math"/>
                        </a:rPr>
                        <m:t>=1, 2…, </m:t>
                      </m:r>
                      <m:r>
                        <a:rPr lang="da-DK" b="0" i="1" smtClean="0">
                          <a:latin typeface="Cambria Math"/>
                        </a:rPr>
                        <m:t>𝑘</m:t>
                      </m:r>
                    </m:oMath>
                  </m:oMathPara>
                </a14:m>
                <a:endParaRPr lang="da-DK" smtClean="0"/>
              </a:p>
              <a:p>
                <a:r>
                  <a:rPr lang="da-DK" smtClean="0"/>
                  <a:t>Vi har en formodning om at observationerne kommer fra en bestemt teoretisk fordeling (i eksemplet var det Poisson). Det er nulhypotesen</a:t>
                </a:r>
                <a:endParaRPr lang="da-DK" smtClean="0"/>
              </a:p>
              <a:p>
                <a:r>
                  <a:rPr lang="da-DK" smtClean="0"/>
                  <a:t>Vi vil beregne det forventede antal observationer i hver kategori, </a:t>
                </a:r>
                <a:br>
                  <a:rPr lang="da-DK" smtClean="0"/>
                </a:b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sub>
                      </m:sSub>
                      <m:r>
                        <m:rPr>
                          <m:sty m:val="p"/>
                        </m:rPr>
                        <a:rPr lang="da-DK">
                          <a:latin typeface="Cambria Math"/>
                        </a:rPr>
                        <m:t> </m:t>
                      </m:r>
                      <m:r>
                        <m:rPr>
                          <m:sty m:val="p"/>
                        </m:rPr>
                        <a:rPr lang="en-US" b="0" i="0" smtClean="0">
                          <a:latin typeface="Cambria Math"/>
                        </a:rPr>
                        <m:t>for</m:t>
                      </m:r>
                      <m:r>
                        <m:rPr>
                          <m:sty m:val="p"/>
                        </m:rPr>
                        <a:rPr lang="da-DK">
                          <a:latin typeface="Cambria Math"/>
                        </a:rPr>
                        <m:t> </m:t>
                      </m:r>
                      <m:r>
                        <a:rPr lang="da-DK" i="1">
                          <a:latin typeface="Cambria Math"/>
                        </a:rPr>
                        <m:t>𝑖</m:t>
                      </m:r>
                      <m:r>
                        <a:rPr lang="da-DK" i="1">
                          <a:latin typeface="Cambria Math"/>
                        </a:rPr>
                        <m:t>=1, 2…, </m:t>
                      </m:r>
                      <m:r>
                        <a:rPr lang="da-DK" i="1">
                          <a:latin typeface="Cambria Math"/>
                        </a:rPr>
                        <m:t>𝑘</m:t>
                      </m:r>
                    </m:oMath>
                  </m:oMathPara>
                </a14:m>
                <a:r>
                  <a:rPr lang="da-DK" smtClean="0"/>
                  <a:t> for den formodede fordeling</a:t>
                </a:r>
              </a:p>
              <a:p>
                <a:r>
                  <a:rPr lang="da-DK" smtClean="0"/>
                  <a:t>For at beregne det forventede antal skal vi estimere nogle parametre for fordelingen (f.eks. </a:t>
                </a:r>
                <a14:m>
                  <m:oMathPara>
                    <m:oMathParaPr>
                      <m:jc/>
                    </m:oMathParaPr>
                    <m:oMath>
                      <m:r>
                        <a:rPr lang="el-GR" i="1"/>
                        <m:t>𝜆</m:t>
                      </m:r>
                    </m:oMath>
                  </m:oMathPara>
                </a14:m>
                <a:r>
                  <a:rPr lang="da-DK" smtClean="0"/>
                  <a:t> for Poisson fordelingen, </a:t>
                </a:r>
                <a14:m>
                  <m:oMathPara>
                    <m:oMathParaPr>
                      <m:jc/>
                    </m:oMathParaPr>
                    <m:oMath>
                      <m:r>
                        <a:rPr lang="el-GR" i="1" smtClean="0">
                          <a:latin typeface="Cambria Math"/>
                          <a:ea typeface="Cambria Math"/>
                        </a:rPr>
                        <m:t>𝜇</m:t>
                      </m:r>
                    </m:oMath>
                  </m:oMathPara>
                </a14:m>
                <a:r>
                  <a:rPr lang="da-DK" smtClean="0"/>
                  <a:t> og </a:t>
                </a:r>
                <a14:m>
                  <m:oMathPara>
                    <m:oMathParaPr>
                      <m:jc/>
                    </m:oMathParaPr>
                    <m:oMath>
                      <m:sSup>
                        <m:sSupPr>
                          <m:ctrlPr>
                            <a:rPr lang="el-GR" i="1" smtClean="0">
                              <a:latin typeface="Cambria Math" panose="02040503050406030204" pitchFamily="18" charset="0"/>
                            </a:rPr>
                          </m:ctrlPr>
                        </m:sSupPr>
                        <m:e>
                          <m:r>
                            <a:rPr lang="el-GR" i="1" smtClean="0">
                              <a:latin typeface="Cambria Math"/>
                              <a:ea typeface="Cambria Math"/>
                            </a:rPr>
                            <m:t>𝜎</m:t>
                          </m:r>
                        </m:e>
                        <m:sup>
                          <m:r>
                            <a:rPr lang="da-DK" b="0" i="1" smtClean="0">
                              <a:latin typeface="Cambria Math"/>
                            </a:rPr>
                            <m:t>2</m:t>
                          </m:r>
                        </m:sup>
                      </m:sSup>
                    </m:oMath>
                  </m:oMathPara>
                </a14:m>
                <a:r>
                  <a:rPr lang="da-DK" smtClean="0"/>
                  <a:t> for normalfordelingen). Lad </a:t>
                </a:r>
                <a14:m>
                  <m:oMathPara>
                    <m:oMathParaPr>
                      <m:jc/>
                    </m:oMathParaPr>
                    <m:oMath>
                      <m:r>
                        <a:rPr lang="en-US" b="0" i="1" smtClean="0">
                          <a:latin typeface="Cambria Math" panose="02040503050406030204" pitchFamily="18" charset="0"/>
                        </a:rPr>
                        <m:t>𝑚</m:t>
                      </m:r>
                    </m:oMath>
                  </m:oMathPara>
                </a14:m>
                <a:r>
                  <a:rPr lang="da-DK" smtClean="0"/>
                  <a:t> være antal parametre, der skal estimeres</a:t>
                </a:r>
              </a:p>
              <a:p>
                <a:r>
                  <a:rPr lang="da-DK" smtClean="0"/>
                  <a:t>Vi beregner teststørrelsen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oMath>
                  </m:oMathPara>
                </a14:m>
                <a:r>
                  <a:rPr lang="da-DK" smtClean="0"/>
                  <a:t>:</a:t>
                </a:r>
                <a:br>
                  <a:rPr lang="da-DK" smtClean="0"/>
                </a:br>
                <a:r>
                  <a:rPr lang="da-DK" smtClean="0"/>
                  <a:t> 	</a:t>
                </a:r>
                <a14:m>
                  <m:oMathPara>
                    <m:oMathParaPr>
                      <m:jc/>
                    </m:oMathParaPr>
                    <m:oMath>
                      <m:sSub>
                        <m:sSubPr>
                          <m:ctrlPr>
                            <a:rPr lang="el-GR" i="1" smtClean="0">
                              <a:latin typeface="Cambria Math" panose="02040503050406030204" pitchFamily="18" charset="0"/>
                            </a:rPr>
                          </m:ctrlPr>
                        </m:sSubPr>
                        <m:e>
                          <m:sSup>
                            <m:sSupPr>
                              <m:ctrlPr>
                                <a:rPr lang="el-GR" i="1" smtClean="0">
                                  <a:latin typeface="Cambria Math" panose="02040503050406030204" pitchFamily="18" charset="0"/>
                                </a:rPr>
                              </m:ctrlPr>
                            </m:sSupPr>
                            <m:e>
                              <m:r>
                                <a:rPr lang="el-GR" i="1">
                                  <a:latin typeface="Cambria Math"/>
                                </a:rPr>
                                <m:t>𝜒</m:t>
                              </m:r>
                            </m:e>
                            <m:sup>
                              <m:r>
                                <a:rPr lang="da-DK" b="0" i="1" smtClean="0">
                                  <a:latin typeface="Cambria Math"/>
                                </a:rPr>
                                <m:t>2</m:t>
                              </m:r>
                            </m:sup>
                          </m:sSup>
                        </m:e>
                        <m:sub>
                          <m:r>
                            <a:rPr lang="da-DK" b="0" i="1" smtClean="0">
                              <a:latin typeface="Cambria Math"/>
                            </a:rPr>
                            <m:t>0</m:t>
                          </m:r>
                        </m:sub>
                      </m:sSub>
                      <m:r>
                        <a:rPr lang="da-DK" b="0" i="1" smtClean="0">
                          <a:latin typeface="Cambria Math"/>
                        </a:rPr>
                        <m:t>=</m:t>
                      </m:r>
                      <m:nary>
                        <m:naryPr>
                          <m:chr m:val="∑"/>
                          <m:grow m:val="off"/>
                          <m:subHide m:val="off"/>
                          <m:supHide m:val="off"/>
                          <m:ctrlPr>
                            <a:rPr lang="da-DK" b="0" i="1" smtClean="0">
                              <a:latin typeface="Cambria Math" panose="02040503050406030204" pitchFamily="18" charset="0"/>
                            </a:rPr>
                          </m:ctrlPr>
                        </m:naryPr>
                        <m:sub>
                          <m:r>
                            <a:rPr lang="da-DK" b="0" i="1" smtClean="0">
                              <a:latin typeface="Cambria Math"/>
                            </a:rPr>
                            <m:t>𝑖</m:t>
                          </m:r>
                          <m:r>
                            <a:rPr lang="da-DK" b="0" i="1" smtClean="0">
                              <a:latin typeface="Cambria Math"/>
                            </a:rPr>
                            <m:t>=1</m:t>
                          </m:r>
                        </m:sub>
                        <m:sup>
                          <m:r>
                            <a:rPr lang="da-DK" b="0" i="1" smtClean="0">
                              <a:latin typeface="Cambria Math"/>
                            </a:rPr>
                            <m:t>𝑘</m:t>
                          </m:r>
                        </m:sup>
                        <m:e>
                          <m:f>
                            <m:fPr>
                              <m:type m:val="bar"/>
                              <m:ctrlPr>
                                <a:rPr lang="da-DK" b="0" i="1" smtClean="0">
                                  <a:latin typeface="Cambria Math" panose="02040503050406030204" pitchFamily="18" charset="0"/>
                                </a:rPr>
                              </m:ctrlPr>
                            </m:fPr>
                            <m:num>
                              <m:sSup>
                                <m:sSupPr>
                                  <m:ctrlPr>
                                    <a:rPr lang="da-DK" b="0" i="1" smtClean="0">
                                      <a:latin typeface="Cambria Math" panose="02040503050406030204" pitchFamily="18" charset="0"/>
                                    </a:rPr>
                                  </m:ctrlPr>
                                </m:sSupPr>
                                <m:e>
                                  <m:r>
                                    <a:rPr lang="da-DK" b="0" i="1" smtClean="0">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sub>
                                  </m:sSub>
                                  <m:r>
                                    <a:rPr lang="da-DK" b="0" i="1" smtClean="0">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sub>
                                  </m:sSub>
                                  <m:r>
                                    <a:rPr lang="da-DK" b="0" i="1" smtClean="0">
                                      <a:latin typeface="Cambria Math"/>
                                    </a:rPr>
                                    <m:t>)</m:t>
                                  </m:r>
                                </m:e>
                                <m:sup>
                                  <m:r>
                                    <a:rPr lang="da-DK" b="0" i="1" smtClean="0">
                                      <a:latin typeface="Cambria Math"/>
                                    </a:rPr>
                                    <m:t>2</m:t>
                                  </m:r>
                                </m:sup>
                              </m:sSup>
                            </m:num>
                            <m:den>
                              <m:sSub>
                                <m:sSubPr>
                                  <m:ctrlPr>
                                    <a:rPr lang="da-DK" i="1">
                                      <a:latin typeface="Cambria Math" panose="02040503050406030204" pitchFamily="18" charset="0"/>
                                    </a:rPr>
                                  </m:ctrlPr>
                                </m:sSubPr>
                                <m:e>
                                  <m:r>
                                    <a:rPr lang="en-US" b="0" i="1" smtClean="0">
                                      <a:latin typeface="Cambria Math" panose="02040503050406030204" pitchFamily="18" charset="0"/>
                                    </a:rPr>
                                    <m:t>𝑒</m:t>
                                  </m:r>
                                </m:e>
                                <m:sub>
                                  <m:r>
                                    <a:rPr lang="da-DK" i="1">
                                      <a:latin typeface="Cambria Math"/>
                                    </a:rPr>
                                    <m:t>𝑖</m:t>
                                  </m:r>
                                </m:sub>
                              </m:sSub>
                            </m:den>
                          </m:f>
                        </m:e>
                      </m:nary>
                    </m:oMath>
                  </m:oMathPara>
                </a14:m>
                <a:r>
                  <a:rPr lang="da-DK" smtClean="0"/>
                  <a:t> </a:t>
                </a:r>
              </a:p>
              <a:p>
                <a:r>
                  <a:rPr lang="da-DK" smtClean="0"/>
                  <a:t>Hvis </a:t>
                </a:r>
                <a14:m>
                  <m:oMathPara>
                    <m:oMathParaPr>
                      <m:jc/>
                    </m:oMathParaPr>
                    <m:oMath>
                      <m:sSub>
                        <m:sSubPr>
                          <m:ctrlPr>
                            <a:rPr lang="da-DK"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m:oMathPara>
                </a14:m>
                <a:r>
                  <a:rPr lang="da-DK" smtClean="0"/>
                  <a:t> er sand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𝑜</m:t>
                          </m:r>
                        </m:e>
                        <m:sub>
                          <m:r>
                            <a:rPr lang="da-DK" i="1">
                              <a:latin typeface="Cambria Math"/>
                            </a:rPr>
                            <m:t>𝑖</m:t>
                          </m:r>
                        </m:sub>
                      </m:sSub>
                    </m:oMath>
                  </m:oMathPara>
                </a14:m>
                <a:r>
                  <a:rPr lang="da-DK" smtClean="0"/>
                  <a:t> kommer fra fordelingen), så er teststørrelsen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oMath>
                  </m:oMathPara>
                </a14:m>
                <a:r>
                  <a:rPr lang="da-DK" smtClean="0"/>
                  <a:t>  </a:t>
                </a:r>
                <a:br>
                  <a:rPr lang="da-DK" smtClean="0"/>
                </a:br>
                <a:r>
                  <a:rPr lang="da-DK" smtClean="0"/>
                  <a:t> 	</a:t>
                </a:r>
                <a14:m>
                  <m:oMathPara>
                    <m:oMathParaPr>
                      <m:jc/>
                    </m:oMathParaPr>
                    <m:oMath>
                      <m:sSup>
                        <m:sSupPr>
                          <m:ctrlPr>
                            <a:rPr lang="el-GR" i="1" smtClean="0">
                              <a:solidFill>
                                <a:schemeClr val="tx1"/>
                              </a:solidFill>
                              <a:latin typeface="Cambria Math" panose="02040503050406030204" pitchFamily="18" charset="0"/>
                            </a:rPr>
                          </m:ctrlPr>
                        </m:sSupPr>
                        <m:e>
                          <m:r>
                            <a:rPr lang="el-GR" i="1">
                              <a:solidFill>
                                <a:schemeClr val="tx1"/>
                              </a:solidFill>
                              <a:latin typeface="Cambria Math"/>
                            </a:rPr>
                            <m:t>𝜒</m:t>
                          </m:r>
                        </m:e>
                        <m:sup>
                          <m:r>
                            <a:rPr lang="da-DK" i="1">
                              <a:solidFill>
                                <a:schemeClr val="tx1"/>
                              </a:solidFill>
                              <a:latin typeface="Cambria Math"/>
                            </a:rPr>
                            <m:t>2</m:t>
                          </m:r>
                        </m:sup>
                      </m:sSup>
                    </m:oMath>
                  </m:oMathPara>
                </a14:m>
                <a:r>
                  <a:rPr lang="da-DK" smtClean="0">
                    <a:solidFill>
                      <a:schemeClr val="tx1"/>
                    </a:solidFill>
                  </a:rPr>
                  <a:t> fordelt </a:t>
                </a:r>
                <a:r>
                  <a:rPr lang="da-DK" smtClean="0"/>
                  <a:t>med </a:t>
                </a:r>
                <a14:m>
                  <m:oMathPara>
                    <m:oMathParaPr>
                      <m:jc/>
                    </m:oMathParaPr>
                    <m:oMath>
                      <m:r>
                        <a:rPr lang="da-DK" b="0" i="1" smtClean="0">
                          <a:latin typeface="Cambria Math"/>
                        </a:rPr>
                        <m:t>𝑘</m:t>
                      </m:r>
                      <m:r>
                        <a:rPr lang="da-DK" b="0" i="1" smtClean="0">
                          <a:latin typeface="Cambria Math"/>
                        </a:rPr>
                        <m:t>−</m:t>
                      </m:r>
                      <m:r>
                        <a:rPr lang="en-US" b="0" i="1" smtClean="0">
                          <a:latin typeface="Cambria Math" panose="02040503050406030204" pitchFamily="18" charset="0"/>
                        </a:rPr>
                        <m:t>𝑚</m:t>
                      </m:r>
                      <m:r>
                        <a:rPr lang="da-DK" b="0" i="1" smtClean="0">
                          <a:latin typeface="Cambria Math"/>
                        </a:rPr>
                        <m:t>−1</m:t>
                      </m:r>
                    </m:oMath>
                  </m:oMathPara>
                </a14:m>
                <a:r>
                  <a:rPr lang="da-DK" smtClean="0"/>
                  <a:t> frihedsgrader</a:t>
                </a:r>
              </a:p>
              <a:p>
                <a:r>
                  <a:rPr lang="da-DK" smtClean="0"/>
                  <a:t>Dermed har vi en statistisk metode til at forkaste eller acceptere nulhypotesen.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23708"/>
                <a:ext cx="8424936" cy="5805264"/>
              </a:xfrm>
              <a:blipFill>
                <a:blip r:embed="rId3"/>
                <a:stretch>
                  <a:fillRect l="-868" t="-735" r="-651" b="-273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129</a:t>
            </a:fld>
            <a:endParaRPr lang="da-DK"/>
          </a:p>
        </p:txBody>
      </p:sp>
    </p:spTree>
    <p:extLst>
      <p:ext uri="{BB962C8B-B14F-4D97-AF65-F5344CB8AC3E}">
        <p14:creationId xmlns:p14="http://schemas.microsoft.com/office/powerpoint/2010/main" val="7214858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algn="l"/>
            <a:r>
              <a:rPr lang="en-US" smtClean="0"/>
              <a:t>Eksempel: Hydraulikpumper til eksoskelet</a:t>
            </a:r>
            <a:endParaRPr lang="en-GB"/>
          </a:p>
        </p:txBody>
      </p:sp>
      <mc:AlternateContent>
        <mc:Choice Requires="a14">
          <p:sp>
            <p:nvSpPr>
              <p:cNvPr id="3" name="Content Placeholder 2"/>
              <p:cNvSpPr>
                <a:spLocks noGrp="1"/>
              </p:cNvSpPr>
              <p:nvPr>
                <p:ph idx="1"/>
              </p:nvPr>
            </p:nvSpPr>
            <p:spPr/>
            <p:txBody>
              <a:bodyPr/>
              <a:lstStyle/>
              <a:p>
                <a:r>
                  <a:rPr lang="en-US" sz="2000" smtClean="0"/>
                  <a:t>Små batteridrevne 12V hydraulikpumper.</a:t>
                </a:r>
                <a:br>
                  <a:rPr lang="en-US" sz="2000" smtClean="0"/>
                </a:br>
                <a:r>
                  <a:rPr lang="en-US" sz="2000" smtClean="0"/>
                  <a:t>Leverandøren lover maks. pumpetryk på </a:t>
                </a:r>
                <a14:m>
                  <m:oMathPara>
                    <m:oMathParaPr>
                      <m:jc/>
                    </m:oMathParaPr>
                    <m:oMath>
                      <m:r>
                        <a:rPr lang="el-GR"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rPr>
                        <m:t>105</m:t>
                      </m:r>
                    </m:oMath>
                  </m:oMathPara>
                </a14:m>
                <a:r>
                  <a:rPr lang="en-US" sz="2000" smtClean="0"/>
                  <a:t> </a:t>
                </a:r>
                <a:br>
                  <a:rPr lang="en-US" sz="2000" smtClean="0"/>
                </a:br>
                <a:r>
                  <a:rPr lang="en-US" sz="2000" smtClean="0"/>
                  <a:t>bar med standardafvigelse på </a:t>
                </a:r>
                <a14:m>
                  <m:oMathPara>
                    <m:oMathParaPr>
                      <m:jc/>
                    </m:oMathParaPr>
                    <m:oMath>
                      <m:r>
                        <a:rPr lang="en-US" sz="200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=5.0</m:t>
                      </m:r>
                    </m:oMath>
                  </m:oMathPara>
                </a14:m>
                <a:r>
                  <a:rPr lang="en-GB" sz="2000" smtClean="0"/>
                  <a:t> bar</a:t>
                </a:r>
              </a:p>
              <a:p>
                <a:r>
                  <a:rPr lang="en-US" sz="2000" smtClean="0"/>
                  <a:t>En stikprøve på </a:t>
                </a:r>
                <a14:m>
                  <m:oMathPara>
                    <m:oMathParaPr>
                      <m:jc/>
                    </m:oMathParaPr>
                    <m:oMath>
                      <m:r>
                        <m:rPr>
                          <m:sty m:val="p"/>
                        </m:rPr>
                        <a:rPr lang="en-US" sz="2000" b="0" i="0" smtClean="0">
                          <a:latin typeface="Cambria Math" panose="02040503050406030204" pitchFamily="18" charset="0"/>
                        </a:rPr>
                        <m:t>n</m:t>
                      </m:r>
                      <m:r>
                        <m:rPr>
                          <m:sty m:val="p"/>
                        </m:rPr>
                        <a:rPr lang="en-US" sz="2000" b="0" i="0" smtClean="0">
                          <a:latin typeface="Cambria Math" panose="02040503050406030204" pitchFamily="18" charset="0"/>
                        </a:rPr>
                        <m:t>=</m:t>
                      </m:r>
                      <m:r>
                        <a:rPr lang="en-US" sz="2000" i="1" smtClean="0">
                          <a:latin typeface="Cambria Math" panose="02040503050406030204" pitchFamily="18" charset="0"/>
                        </a:rPr>
                        <m:t>8</m:t>
                      </m:r>
                    </m:oMath>
                  </m:oMathPara>
                </a14:m>
                <a:r>
                  <a:rPr lang="en-US" sz="2000" smtClean="0"/>
                  <a:t> pumper købes, og der måles </a:t>
                </a:r>
                <a:br>
                  <a:rPr lang="en-US" sz="2000" smtClean="0"/>
                </a:br>
                <a:r>
                  <a:rPr lang="en-US" sz="2000" smtClean="0"/>
                  <a:t>maks. pumpetryk:</a:t>
                </a:r>
                <a:br>
                  <a:rPr lang="en-US" sz="2000" smtClean="0"/>
                </a:br>
                <a:br>
                  <a:rPr lang="en-US" sz="2000" smtClean="0"/>
                </a:br>
                <a:br>
                  <a:rPr lang="en-US" sz="2000" smtClean="0"/>
                </a:br>
                <a:endParaRPr lang="en-US" sz="2000" smtClean="0"/>
              </a:p>
              <a:p>
                <a:r>
                  <a:rPr lang="en-US" sz="2000"/>
                  <a:t>Vi får </a:t>
                </a:r>
                <a14:m>
                  <m:oMathPara>
                    <m:oMathParaPr>
                      <m:jc/>
                    </m:oMathParaPr>
                    <m:o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=103.1</m:t>
                      </m:r>
                    </m:oMath>
                  </m:oMathPara>
                </a14:m>
                <a:r>
                  <a:rPr lang="en-GB" sz="2000" smtClean="0"/>
                  <a:t>. Betyder det, at leverandørens specifikationer er forkerte?</a:t>
                </a:r>
              </a:p>
              <a:p>
                <a:r>
                  <a:rPr lang="en-US" sz="2000" smtClean="0"/>
                  <a:t>Vi antager den centrale grænseværdisætning (CGS): </a:t>
                </a:r>
                <a14:m>
                  <m:oMathPara>
                    <m:oMathParaPr>
                      <m:jc/>
                    </m:oMathParaPr>
                    <m:o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𝑋</m:t>
                          </m:r>
                        </m:e>
                      </m:acc>
                      <m:r>
                        <a:rPr lang="en-US" sz="2000" b="0" i="1" smtClean="0">
                          <a:latin typeface="Cambria Math" panose="02040503050406030204" pitchFamily="18" charset="0"/>
                        </a:rPr>
                        <m:t>:</m:t>
                      </m:r>
                      <m:r>
                        <a:rPr lang="en-US" sz="2000" b="0" i="1" smtClean="0">
                          <a:latin typeface="Cambria Math" panose="02040503050406030204" pitchFamily="18" charset="0"/>
                        </a:rPr>
                        <m:t>𝑁</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f>
                            <m:fPr>
                              <m:type m:val="lin"/>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𝜎</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𝑛</m:t>
                                  </m:r>
                                </m:e>
                              </m:rad>
                            </m:den>
                          </m:f>
                        </m:e>
                      </m:d>
                    </m:oMath>
                  </m:oMathPara>
                </a14:m>
                <a:r>
                  <a:rPr lang="en-GB" sz="2000" smtClean="0"/>
                  <a:t>. </a:t>
                </a:r>
                <a:r>
                  <a:rPr lang="da-DK" sz="2000"/>
                  <a:t>Så er </a:t>
                </a:r>
                <a:br>
                  <a:rPr lang="da-DK" sz="2000"/>
                </a:br>
                <a14:m>
                  <m:oMathPara>
                    <m:oMathParaPr>
                      <m:jc/>
                    </m:oMathParaPr>
                    <m:oMath>
                      <m:r>
                        <a:rPr lang="da-DK" sz="2000" i="1">
                          <a:latin typeface="Cambria Math"/>
                        </a:rPr>
                        <m:t>𝑍</m:t>
                      </m:r>
                      <m:r>
                        <a:rPr lang="da-DK" sz="2000" i="1">
                          <a:latin typeface="Cambria Math"/>
                        </a:rPr>
                        <m:t>=</m:t>
                      </m:r>
                      <m:f>
                        <m:fPr>
                          <m:type m:val="bar"/>
                          <m:ctrlPr>
                            <a:rPr lang="da-DK" sz="2000" i="1">
                              <a:latin typeface="Cambria Math" panose="02040503050406030204" pitchFamily="18" charset="0"/>
                            </a:rPr>
                          </m:ctrlPr>
                        </m:fPr>
                        <m:num>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r>
                            <a:rPr lang="da-DK" sz="2000" i="1">
                              <a:latin typeface="Cambria Math"/>
                            </a:rPr>
                            <m:t>−</m:t>
                          </m:r>
                          <m:r>
                            <a:rPr lang="da-DK" sz="2000" i="1">
                              <a:latin typeface="Cambria Math"/>
                              <a:ea typeface="Cambria Math"/>
                            </a:rPr>
                            <m:t>𝜇</m:t>
                          </m:r>
                        </m:num>
                        <m:den>
                          <m:f>
                            <m:fPr>
                              <m:type m:val="skw"/>
                              <m:ctrlPr>
                                <a:rPr lang="da-DK" sz="2000" i="1">
                                  <a:latin typeface="Cambria Math" panose="02040503050406030204" pitchFamily="18" charset="0"/>
                                </a:rPr>
                              </m:ctrlPr>
                            </m:fPr>
                            <m:num>
                              <m:r>
                                <a:rPr lang="da-DK" sz="2000" i="1">
                                  <a:latin typeface="Cambria Math"/>
                                  <a:ea typeface="Cambria Math"/>
                                </a:rPr>
                                <m:t>𝜎</m:t>
                              </m:r>
                            </m:num>
                            <m:den>
                              <m:rad>
                                <m:radPr>
                                  <m:degHide m:val="on"/>
                                  <m:ctrlPr>
                                    <a:rPr lang="da-DK" sz="2000" i="1">
                                      <a:latin typeface="Cambria Math" panose="02040503050406030204" pitchFamily="18" charset="0"/>
                                    </a:rPr>
                                  </m:ctrlPr>
                                </m:radPr>
                                <m:deg/>
                                <m:e>
                                  <m:r>
                                    <a:rPr lang="da-DK" sz="2000" i="1">
                                      <a:latin typeface="Cambria Math"/>
                                    </a:rPr>
                                    <m:t>𝑛</m:t>
                                  </m:r>
                                </m:e>
                              </m:rad>
                            </m:den>
                          </m:f>
                        </m:den>
                      </m:f>
                    </m:oMath>
                  </m:oMathPara>
                </a14:m>
                <a:r>
                  <a:rPr lang="da-DK" sz="2000"/>
                  <a:t>  standard normalfordelt </a:t>
                </a:r>
                <a:r>
                  <a:rPr lang="da-DK" sz="2000" i="1"/>
                  <a:t>N</a:t>
                </a:r>
                <a:r>
                  <a:rPr lang="da-DK" sz="2000"/>
                  <a:t>(0,1)</a:t>
                </a:r>
                <a:br>
                  <a:rPr lang="en-GB" sz="2000" smtClean="0"/>
                </a:b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r>
                            <a:rPr lang="da-DK"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103.1</m:t>
                          </m:r>
                        </m:e>
                      </m:d>
                      <m:r>
                        <a:rPr lang="da-DK" sz="2000" i="1">
                          <a:latin typeface="Cambria Math"/>
                        </a:rPr>
                        <m:t>=</m:t>
                      </m:r>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𝑍</m:t>
                          </m:r>
                          <m:r>
                            <a:rPr lang="da-DK" sz="2000" i="1" smtClean="0">
                              <a:latin typeface="Cambria Math" panose="02040503050406030204" pitchFamily="18" charset="0"/>
                              <a:ea typeface="Cambria Math" panose="02040503050406030204" pitchFamily="18" charset="0"/>
                            </a:rPr>
                            <m:t>≤</m:t>
                          </m:r>
                          <m:f>
                            <m:fPr>
                              <m:type m:val="bar"/>
                              <m:ctrlPr>
                                <a:rPr lang="da-DK" sz="2000" i="1">
                                  <a:latin typeface="Cambria Math" panose="02040503050406030204" pitchFamily="18" charset="0"/>
                                </a:rPr>
                              </m:ctrlPr>
                            </m:fPr>
                            <m:num>
                              <m:r>
                                <a:rPr lang="en-US" sz="2000" b="0" i="1" smtClean="0">
                                  <a:latin typeface="Cambria Math" panose="02040503050406030204" pitchFamily="18" charset="0"/>
                                </a:rPr>
                                <m:t>103.1</m:t>
                              </m:r>
                              <m:r>
                                <a:rPr lang="da-DK" sz="2000" i="1">
                                  <a:latin typeface="Cambria Math"/>
                                </a:rPr>
                                <m:t>−</m:t>
                              </m:r>
                              <m:r>
                                <a:rPr lang="en-US" sz="2000" b="0" i="1" smtClean="0">
                                  <a:latin typeface="Cambria Math" panose="02040503050406030204" pitchFamily="18" charset="0"/>
                                </a:rPr>
                                <m:t>105</m:t>
                              </m:r>
                            </m:num>
                            <m:den>
                              <m:r>
                                <a:rPr lang="en-US" sz="2000" b="0" i="1" smtClean="0">
                                  <a:latin typeface="Cambria Math" panose="02040503050406030204" pitchFamily="18" charset="0"/>
                                </a:rPr>
                                <m:t>5.0</m:t>
                              </m:r>
                              <m:r>
                                <a:rPr lang="da-DK" sz="2000" i="1">
                                  <a:latin typeface="Cambria Math"/>
                                </a:rPr>
                                <m:t>/</m:t>
                              </m:r>
                              <m:rad>
                                <m:radPr>
                                  <m:degHide m:val="on"/>
                                  <m:ctrlPr>
                                    <a:rPr lang="da-DK" sz="2000" i="1">
                                      <a:latin typeface="Cambria Math" panose="02040503050406030204" pitchFamily="18" charset="0"/>
                                    </a:rPr>
                                  </m:ctrlPr>
                                </m:radPr>
                                <m:deg/>
                                <m:e>
                                  <m:r>
                                    <a:rPr lang="en-US" sz="2000" b="0" i="1" smtClean="0">
                                      <a:latin typeface="Cambria Math" panose="02040503050406030204" pitchFamily="18" charset="0"/>
                                    </a:rPr>
                                    <m:t>8</m:t>
                                  </m:r>
                                </m:e>
                              </m:rad>
                            </m:den>
                          </m:f>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begChr m:val="("/>
                          <m:sepChr m:val="|"/>
                          <m:endChr m:val=")"/>
                          <m:grow m:val="on"/>
                          <m:shp m:val="centered"/>
                          <m:ctrlPr>
                            <a:rPr lang="en-US" sz="2000" b="0" i="1" smtClean="0">
                              <a:latin typeface="Cambria Math" panose="02040503050406030204" pitchFamily="18" charset="0"/>
                            </a:rPr>
                          </m:ctrlPr>
                        </m:dPr>
                        <m:e>
                          <m:r>
                            <a:rPr lang="en-US" sz="2000" b="0" i="1" smtClean="0">
                              <a:latin typeface="Cambria Math" panose="02040503050406030204" pitchFamily="18" charset="0"/>
                            </a:rPr>
                            <m:t>𝑍</m:t>
                          </m:r>
                          <m:r>
                            <a:rPr lang="en-US" sz="2000" b="0" i="1" smtClean="0">
                              <a:latin typeface="Cambria Math" panose="02040503050406030204" pitchFamily="18" charset="0"/>
                              <a:ea typeface="Cambria Math" panose="02040503050406030204" pitchFamily="18" charset="0"/>
                            </a:rPr>
                            <m:t>≤−1.0607</m:t>
                          </m:r>
                        </m:e>
                      </m:d>
                      <m:r>
                        <a:rPr lang="en-US" sz="2000" b="0" i="1" smtClean="0">
                          <a:latin typeface="Cambria Math" panose="02040503050406030204" pitchFamily="18" charset="0"/>
                          <a:ea typeface="Cambria Math" panose="02040503050406030204" pitchFamily="18" charset="0"/>
                        </a:rPr>
                        <m:t>=0.144</m:t>
                      </m:r>
                    </m:oMath>
                  </m:oMathPara>
                </a14:m>
                <a:r>
                  <a:rPr lang="en-GB" sz="2000" smtClean="0"/>
                  <a:t> </a:t>
                </a:r>
              </a:p>
              <a:p>
                <a:r>
                  <a:rPr lang="en-GB" sz="2000" smtClean="0"/>
                  <a:t>Med andre ord, hvis leverandørens specifikationer er korrekte, vil 14.4 % af stikprøver have en middelværdi på 103.1 eller derunder</a:t>
                </a:r>
              </a:p>
              <a:p>
                <a:r>
                  <a:rPr lang="en-GB" sz="2000" smtClean="0"/>
                  <a:t>Det er ikke usandsynligt, så vi tror på specifikationerne. </a:t>
                </a:r>
                <a:br>
                  <a:rPr lang="en-GB" sz="2000" smtClean="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13</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6516216" y="980728"/>
            <a:ext cx="2349624" cy="227068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899592" y="2852936"/>
            <a:ext cx="3960440" cy="792088"/>
          </a:xfrm>
          <a:prstGeom prst="rect">
            <a:avLst/>
          </a:prstGeom>
        </p:spPr>
      </p:pic>
    </p:spTree>
    <p:extLst>
      <p:ext uri="{BB962C8B-B14F-4D97-AF65-F5344CB8AC3E}">
        <p14:creationId xmlns:p14="http://schemas.microsoft.com/office/powerpoint/2010/main" val="9918165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Tilbage til eksemplet</a:t>
            </a:r>
            <a:endParaRPr lang="da-DK"/>
          </a:p>
        </p:txBody>
      </p:sp>
      <p:sp>
        <p:nvSpPr>
          <p:cNvPr id="3" name="Content Placeholder 2"/>
          <p:cNvSpPr>
            <a:spLocks noGrp="1"/>
          </p:cNvSpPr>
          <p:nvPr>
            <p:ph idx="1"/>
          </p:nvPr>
        </p:nvSpPr>
        <p:spPr>
          <a:xfrm>
            <a:off x="467544" y="3147042"/>
            <a:ext cx="8424936" cy="3594326"/>
          </a:xfrm>
        </p:spPr>
        <p:txBody>
          <a:bodyPr/>
          <a:lstStyle/>
          <a:p>
            <a:r>
              <a:rPr lang="da-DK" smtClean="0"/>
              <a:t>Tommelfingerregel: Hver kategori skal helst have et forventet antal på mindst 5, for at metoden er sikker</a:t>
            </a:r>
          </a:p>
          <a:p>
            <a:r>
              <a:rPr lang="da-DK" smtClean="0"/>
              <a:t>For at opnå det, slår vi de sidste to kategorier sammen</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130</a:t>
            </a:fld>
            <a:endParaRPr lang="da-DK"/>
          </a:p>
        </p:txBody>
      </p:sp>
      <p:pic>
        <p:nvPicPr>
          <p:cNvPr id="9" name="Picture 8" descr="montgomery_6e_tbun_09_p351b.jpg"/>
          <p:cNvPicPr>
            <a:picLocks noChangeAspect="1"/>
          </p:cNvPicPr>
          <p:nvPr/>
        </p:nvPicPr>
        <p:blipFill>
          <a:blip r:embed="rId3"/>
          <a:srcRect l="68484" r="2154"/>
          <a:stretch>
            <a:fillRect/>
          </a:stretch>
        </p:blipFill>
        <p:spPr bwMode="auto">
          <a:xfrm>
            <a:off x="4076815" y="1268760"/>
            <a:ext cx="2077540" cy="1484594"/>
          </a:xfrm>
          <a:prstGeom prst="rect">
            <a:avLst/>
          </a:prstGeom>
          <a:noFill/>
          <a:ln w="9525">
            <a:noFill/>
            <a:miter lim="800000"/>
          </a:ln>
        </p:spPr>
      </p:pic>
      <p:pic>
        <p:nvPicPr>
          <p:cNvPr id="5" name="Picture 4"/>
          <p:cNvPicPr>
            <a:picLocks noChangeAspect="1"/>
          </p:cNvPicPr>
          <p:nvPr/>
        </p:nvPicPr>
        <p:blipFill>
          <a:blip r:embed="rId4"/>
          <a:stretch>
            <a:fillRect/>
          </a:stretch>
        </p:blipFill>
        <p:spPr>
          <a:xfrm>
            <a:off x="1574680" y="1199596"/>
            <a:ext cx="5904000" cy="1728578"/>
          </a:xfrm>
          <a:prstGeom prst="rect">
            <a:avLst/>
          </a:prstGeom>
          <a:ln>
            <a:noFill/>
          </a:ln>
          <a:effectLst>
            <a:outerShdw blurRad="292100" dist="139700" dir="2700000" algn="tl" rotWithShape="0">
              <a:srgbClr val="333333">
                <a:alpha val="65000"/>
              </a:srgbClr>
            </a:outerShdw>
          </a:effectLst>
        </p:spPr>
      </p:pic>
      <p:sp>
        <p:nvSpPr>
          <p:cNvPr id="14" name="Oval 13"/>
          <p:cNvSpPr/>
          <p:nvPr/>
        </p:nvSpPr>
        <p:spPr>
          <a:xfrm>
            <a:off x="5133340" y="2538270"/>
            <a:ext cx="608543" cy="4187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GB"/>
          </a:p>
        </p:txBody>
      </p:sp>
      <p:pic>
        <p:nvPicPr>
          <p:cNvPr id="6" name="Picture 5"/>
          <p:cNvPicPr>
            <a:picLocks noChangeAspect="1"/>
          </p:cNvPicPr>
          <p:nvPr/>
        </p:nvPicPr>
        <p:blipFill>
          <a:blip r:embed="rId5"/>
          <a:stretch>
            <a:fillRect/>
          </a:stretch>
        </p:blipFill>
        <p:spPr>
          <a:xfrm>
            <a:off x="1574680" y="4550341"/>
            <a:ext cx="5904000" cy="1398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77967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Lst>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 for eksemplet </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pPr marL="457200" indent="-457200">
                  <a:buFont typeface="+mj-lt"/>
                  <a:buAutoNum type="arabicPeriod"/>
                </a:pPr>
                <a:r>
                  <a:rPr lang="da-DK" sz="2000" b="1" smtClean="0">
                    <a:solidFill>
                      <a:schemeClr val="tx2"/>
                    </a:solidFill>
                  </a:rPr>
                  <a:t>Hypoteser:</a:t>
                </a:r>
                <a:endParaRPr lang="da-DK" sz="2000" b="1">
                  <a:solidFill>
                    <a:schemeClr val="tx2"/>
                  </a:solidFill>
                </a:endParaRPr>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r>
                  <a:rPr lang="da-DK" smtClean="0"/>
                  <a:t>Observationerne kommer fra en Poisson fordeling</a:t>
                </a:r>
                <a:endParaRPr lang="da-DK"/>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𝑎</m:t>
                          </m:r>
                        </m:sub>
                      </m:sSub>
                    </m:oMath>
                  </m:oMathPara>
                </a14:m>
                <a:r>
                  <a:rPr lang="da-DK"/>
                  <a:t>: Observationerne kommer </a:t>
                </a:r>
                <a:r>
                  <a:rPr lang="da-DK" i="1" smtClean="0"/>
                  <a:t>ikke</a:t>
                </a:r>
                <a:r>
                  <a:rPr lang="da-DK" smtClean="0"/>
                  <a:t> fra </a:t>
                </a:r>
                <a:r>
                  <a:rPr lang="da-DK"/>
                  <a:t>en Poisson </a:t>
                </a:r>
                <a:r>
                  <a:rPr lang="da-DK" smtClean="0"/>
                  <a:t>fordeling</a:t>
                </a:r>
                <a:endParaRPr lang="da-DK"/>
              </a:p>
              <a:p>
                <a:pPr marL="457200" indent="-457200">
                  <a:buFont typeface="+mj-lt"/>
                  <a:buAutoNum type="arabicPeriod"/>
                </a:pPr>
                <a:r>
                  <a:rPr lang="da-DK" sz="2000" b="1" smtClean="0">
                    <a:solidFill>
                      <a:schemeClr val="tx2"/>
                    </a:solidFill>
                  </a:rPr>
                  <a:t>Signifikansniveau: </a:t>
                </a:r>
                <a14:m>
                  <m:oMathPara>
                    <m:oMathParaPr>
                      <m:jc/>
                    </m:oMathParaPr>
                    <m:oMath>
                      <m:r>
                        <a:rPr lang="da-DK"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=0.05</m:t>
                      </m:r>
                    </m:oMath>
                  </m:oMathPara>
                </a14:m>
                <a:endParaRPr lang="da-DK" sz="2000" smtClean="0">
                  <a:solidFill>
                    <a:schemeClr val="tx2"/>
                  </a:solidFill>
                </a:endParaRPr>
              </a:p>
              <a:p>
                <a:pPr marL="457200" indent="-457200">
                  <a:buFont typeface="+mj-lt"/>
                  <a:buAutoNum type="arabicPeriod"/>
                </a:pPr>
                <a:r>
                  <a:rPr lang="da-DK" sz="2000" b="1" smtClean="0">
                    <a:solidFill>
                      <a:schemeClr val="tx2"/>
                    </a:solidFill>
                  </a:rPr>
                  <a:t>Kriterier:</a:t>
                </a:r>
                <a:br>
                  <a:rPr lang="da-DK" sz="2000" b="1">
                    <a:solidFill>
                      <a:schemeClr val="tx2"/>
                    </a:solidFill>
                  </a:rPr>
                </a:b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r>
                        <a:rPr lang="da-DK" sz="2000" i="1">
                          <a:latin typeface="Cambria Math"/>
                        </a:rPr>
                        <m:t>=</m:t>
                      </m:r>
                      <m:nary>
                        <m:naryPr>
                          <m:chr m:val="∑"/>
                          <m:grow m:val="off"/>
                          <m:subHide m:val="off"/>
                          <m:supHide m:val="off"/>
                          <m:ctrlPr>
                            <a:rPr lang="da-DK" sz="2000" i="1">
                              <a:latin typeface="Cambria Math" panose="02040503050406030204" pitchFamily="18" charset="0"/>
                            </a:rPr>
                          </m:ctrlPr>
                        </m:naryPr>
                        <m:sub>
                          <m:r>
                            <a:rPr lang="da-DK" sz="2000" i="1">
                              <a:latin typeface="Cambria Math"/>
                            </a:rPr>
                            <m:t>𝑖</m:t>
                          </m:r>
                          <m:r>
                            <a:rPr lang="da-DK" sz="2000" i="1">
                              <a:latin typeface="Cambria Math"/>
                            </a:rPr>
                            <m:t>=1</m:t>
                          </m:r>
                        </m:sub>
                        <m:sup>
                          <m:r>
                            <a:rPr lang="da-DK" sz="2000" i="1">
                              <a:latin typeface="Cambria Math"/>
                            </a:rPr>
                            <m:t>𝑘</m:t>
                          </m:r>
                        </m:sup>
                        <m:e>
                          <m:f>
                            <m:fPr>
                              <m:type m:val="bar"/>
                              <m:ctrlPr>
                                <a:rPr lang="da-DK" sz="2000" i="1">
                                  <a:latin typeface="Cambria Math" panose="02040503050406030204" pitchFamily="18" charset="0"/>
                                </a:rPr>
                              </m:ctrlPr>
                            </m:fPr>
                            <m:num>
                              <m:sSup>
                                <m:sSupPr>
                                  <m:ctrlPr>
                                    <a:rPr lang="da-DK" sz="2000" i="1">
                                      <a:latin typeface="Cambria Math" panose="02040503050406030204" pitchFamily="18" charset="0"/>
                                    </a:rPr>
                                  </m:ctrlPr>
                                </m:sSupPr>
                                <m:e>
                                  <m:r>
                                    <a:rPr lang="da-DK" sz="2000" i="1">
                                      <a:latin typeface="Cambria Math"/>
                                    </a:rPr>
                                    <m:t>(</m:t>
                                  </m:r>
                                  <m:sSub>
                                    <m:sSubPr>
                                      <m:ctrlPr>
                                        <a:rPr lang="da-DK" sz="2000" i="1">
                                          <a:latin typeface="Cambria Math" panose="02040503050406030204" pitchFamily="18" charset="0"/>
                                        </a:rPr>
                                      </m:ctrlPr>
                                    </m:sSubPr>
                                    <m:e>
                                      <m:r>
                                        <a:rPr lang="en-US" sz="2000" b="0" i="1" smtClean="0">
                                          <a:latin typeface="Cambria Math" panose="02040503050406030204" pitchFamily="18" charset="0"/>
                                        </a:rPr>
                                        <m:t>𝑜</m:t>
                                      </m:r>
                                    </m:e>
                                    <m:sub>
                                      <m:r>
                                        <a:rPr lang="da-DK" sz="2000" i="1">
                                          <a:latin typeface="Cambria Math"/>
                                        </a:rPr>
                                        <m:t>𝑖</m:t>
                                      </m:r>
                                    </m:sub>
                                  </m:sSub>
                                  <m:r>
                                    <a:rPr lang="da-DK" sz="2000" i="1">
                                      <a:latin typeface="Cambria Math"/>
                                    </a:rPr>
                                    <m:t>−</m:t>
                                  </m:r>
                                  <m:sSub>
                                    <m:sSubPr>
                                      <m:ctrlPr>
                                        <a:rPr lang="da-DK" sz="2000" i="1">
                                          <a:latin typeface="Cambria Math" panose="02040503050406030204" pitchFamily="18" charset="0"/>
                                        </a:rPr>
                                      </m:ctrlPr>
                                    </m:sSubPr>
                                    <m:e>
                                      <m:r>
                                        <a:rPr lang="en-US" sz="2000" b="0" i="1" smtClean="0">
                                          <a:latin typeface="Cambria Math" panose="02040503050406030204" pitchFamily="18" charset="0"/>
                                        </a:rPr>
                                        <m:t>𝑒</m:t>
                                      </m:r>
                                    </m:e>
                                    <m:sub>
                                      <m:r>
                                        <a:rPr lang="da-DK" sz="2000" i="1">
                                          <a:latin typeface="Cambria Math"/>
                                        </a:rPr>
                                        <m:t>𝑖</m:t>
                                      </m:r>
                                    </m:sub>
                                  </m:sSub>
                                  <m:r>
                                    <a:rPr lang="da-DK" sz="2000" i="1">
                                      <a:latin typeface="Cambria Math"/>
                                    </a:rPr>
                                    <m:t>)</m:t>
                                  </m:r>
                                </m:e>
                                <m:sup>
                                  <m:r>
                                    <a:rPr lang="da-DK" sz="2000" i="1">
                                      <a:latin typeface="Cambria Math"/>
                                    </a:rPr>
                                    <m:t>2</m:t>
                                  </m:r>
                                </m:sup>
                              </m:sSup>
                            </m:num>
                            <m:den>
                              <m:sSub>
                                <m:sSubPr>
                                  <m:ctrlPr>
                                    <a:rPr lang="da-DK" sz="2000" i="1">
                                      <a:latin typeface="Cambria Math" panose="02040503050406030204" pitchFamily="18" charset="0"/>
                                    </a:rPr>
                                  </m:ctrlPr>
                                </m:sSubPr>
                                <m:e>
                                  <m:r>
                                    <a:rPr lang="en-US" sz="2000" b="0" i="1" smtClean="0">
                                      <a:latin typeface="Cambria Math" panose="02040503050406030204" pitchFamily="18" charset="0"/>
                                    </a:rPr>
                                    <m:t>𝑒</m:t>
                                  </m:r>
                                </m:e>
                                <m:sub>
                                  <m:r>
                                    <a:rPr lang="da-DK" sz="2000" i="1">
                                      <a:latin typeface="Cambria Math"/>
                                    </a:rPr>
                                    <m:t>𝑖</m:t>
                                  </m:r>
                                </m:sub>
                              </m:sSub>
                            </m:den>
                          </m:f>
                        </m:e>
                      </m:nary>
                    </m:oMath>
                  </m:oMathPara>
                </a14:m>
                <a:br>
                  <a:rPr lang="da-DK" sz="2000" smtClean="0"/>
                </a:b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oMath>
                  </m:oMathPara>
                </a14:m>
                <a:r>
                  <a:rPr lang="da-DK" sz="2000" smtClean="0"/>
                  <a:t> er chi-i-anden fordelt med </a:t>
                </a:r>
                <a14:m>
                  <m:oMathPara>
                    <m:oMathParaPr>
                      <m:jc/>
                    </m:oMathParaPr>
                    <m:oMath>
                      <m:r>
                        <a:rPr lang="da-DK" sz="2000" i="1">
                          <a:latin typeface="Cambria Math"/>
                        </a:rPr>
                        <m:t>𝑘</m:t>
                      </m:r>
                      <m:r>
                        <a:rPr lang="da-DK" sz="2000" i="1">
                          <a:latin typeface="Cambria Math"/>
                        </a:rPr>
                        <m:t>−</m:t>
                      </m:r>
                      <m:r>
                        <a:rPr lang="en-US" sz="2000" b="0" i="1" smtClean="0">
                          <a:latin typeface="Cambria Math" panose="02040503050406030204" pitchFamily="18" charset="0"/>
                        </a:rPr>
                        <m:t>𝑚</m:t>
                      </m:r>
                      <m:r>
                        <a:rPr lang="da-DK" sz="2000" i="1">
                          <a:latin typeface="Cambria Math"/>
                        </a:rPr>
                        <m:t>−1</m:t>
                      </m:r>
                    </m:oMath>
                  </m:oMathPara>
                </a14:m>
                <a:r>
                  <a:rPr lang="da-DK" sz="2000" smtClean="0"/>
                  <a:t> frihedsgrader. </a:t>
                </a:r>
                <a:br>
                  <a:rPr lang="da-DK" sz="2000" smtClean="0"/>
                </a:br>
                <a:r>
                  <a:rPr lang="da-DK" sz="2000" smtClean="0"/>
                  <a:t>Vi </a:t>
                </a:r>
                <a:r>
                  <a:rPr lang="da-DK" sz="2000"/>
                  <a:t>har </a:t>
                </a:r>
                <a14:m>
                  <m:oMathPara>
                    <m:oMathParaPr>
                      <m:jc/>
                    </m:oMathParaPr>
                    <m:oMath>
                      <m:r>
                        <a:rPr lang="da-DK" sz="2000" i="1">
                          <a:latin typeface="Cambria Math"/>
                        </a:rPr>
                        <m:t>𝑘</m:t>
                      </m:r>
                      <m:r>
                        <a:rPr lang="da-DK" sz="2000" i="1">
                          <a:latin typeface="Cambria Math"/>
                        </a:rPr>
                        <m:t>=3</m:t>
                      </m:r>
                    </m:oMath>
                  </m:oMathPara>
                </a14:m>
                <a:r>
                  <a:rPr lang="da-DK" sz="2000"/>
                  <a:t> </a:t>
                </a:r>
                <a:r>
                  <a:rPr lang="da-DK" sz="2000" smtClean="0"/>
                  <a:t>kategorier. Vi </a:t>
                </a:r>
                <a:r>
                  <a:rPr lang="da-DK" sz="2000"/>
                  <a:t>estimerede 1 parameter (</a:t>
                </a:r>
                <a:r>
                  <a:rPr lang="da-DK" sz="2000" smtClean="0"/>
                  <a:t>nemlig  </a:t>
                </a:r>
                <a14:m>
                  <m:oMathPara>
                    <m:oMathParaPr>
                      <m:jc/>
                    </m:oMathParaPr>
                    <m:oMath>
                      <m:r>
                        <a:rPr lang="el-GR" sz="2000" i="1"/>
                        <m:t>𝜆</m:t>
                      </m:r>
                    </m:oMath>
                  </m:oMathPara>
                </a14:m>
                <a:r>
                  <a:rPr lang="da-DK" sz="2000"/>
                  <a:t>), så </a:t>
                </a:r>
                <a14:m>
                  <m:oMathPara>
                    <m:oMathParaPr>
                      <m:jc/>
                    </m:oMathParaPr>
                    <m:oMath>
                      <m:r>
                        <a:rPr lang="en-US" sz="2000" b="0" i="1" smtClean="0">
                          <a:latin typeface="Cambria Math" panose="02040503050406030204" pitchFamily="18" charset="0"/>
                        </a:rPr>
                        <m:t>𝑚</m:t>
                      </m:r>
                      <m:r>
                        <a:rPr lang="en-US" sz="2000" b="0" i="1" smtClean="0">
                          <a:latin typeface="Cambria Math" panose="02040503050406030204" pitchFamily="18" charset="0"/>
                        </a:rPr>
                        <m:t>=1</m:t>
                      </m:r>
                    </m:oMath>
                  </m:oMathPara>
                </a14:m>
                <a:r>
                  <a:rPr lang="da-DK" sz="2000" smtClean="0"/>
                  <a:t>. Dermed</a:t>
                </a:r>
                <a:r>
                  <a:rPr lang="da-DK" sz="2000"/>
                  <a:t>: </a:t>
                </a:r>
                <a14:m>
                  <m:oMathPara>
                    <m:oMathParaPr>
                      <m:jc/>
                    </m:oMathParaPr>
                    <m:oMath>
                      <m:r>
                        <a:rPr lang="el-GR" sz="2000" i="1" smtClean="0">
                          <a:latin typeface="Cambria Math" panose="02040503050406030204" pitchFamily="18" charset="0"/>
                          <a:ea typeface="Cambria Math" panose="02040503050406030204" pitchFamily="18" charset="0"/>
                        </a:rPr>
                        <m:t>𝜈</m:t>
                      </m:r>
                      <m:r>
                        <a:rPr lang="da-DK" sz="2000" i="1">
                          <a:latin typeface="Cambria Math"/>
                        </a:rPr>
                        <m:t>=3−1−1=1</m:t>
                      </m:r>
                    </m:oMath>
                  </m:oMathPara>
                </a14:m>
                <a:br>
                  <a:rPr lang="en-US" sz="2000" smtClean="0"/>
                </a:br>
                <a:r>
                  <a:rPr lang="da-DK" sz="2000" smtClean="0"/>
                  <a:t>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hvis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oMath>
                  </m:oMathPara>
                </a14:m>
                <a:r>
                  <a:rPr lang="da-DK" sz="2000" smtClean="0"/>
                  <a:t> er større end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smtClean="0">
                              <a:latin typeface="Cambria Math"/>
                              <a:ea typeface="Cambria Math"/>
                            </a:rPr>
                            <m:t>𝛼</m:t>
                          </m:r>
                        </m:sub>
                      </m:sSub>
                    </m:oMath>
                  </m:oMathPara>
                </a14:m>
                <a:r>
                  <a:rPr lang="da-DK" sz="2000" b="0" smtClean="0"/>
                  <a:t>:</a:t>
                </a:r>
                <a:br>
                  <a:rPr lang="da-DK" sz="2000" b="0" smtClean="0"/>
                </a:br>
                <a:r>
                  <a:rPr lang="da-DK" sz="1100" b="0" smtClean="0"/>
                  <a:t>  </a:t>
                </a:r>
                <a14:m>
                  <m:oMathPara>
                    <m:oMathParaPr>
                      <m:jc/>
                    </m:oMathParaPr>
                    <m:oMath>
                      <m:r>
                        <a:rPr lang="da-DK" sz="1100" b="0" i="1" smtClean="0">
                          <a:latin typeface="Cambria Math"/>
                        </a:rPr>
                        <m:t> </m:t>
                      </m:r>
                    </m:oMath>
                  </m:oMathPara>
                </a14:m>
                <a:br>
                  <a:rPr lang="da-DK" sz="2000" b="0" smtClean="0"/>
                </a:b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ea typeface="Cambria Math"/>
                            </a:rPr>
                            <m:t>𝛼</m:t>
                          </m:r>
                        </m:sub>
                      </m:sSub>
                      <m:r>
                        <a:rPr lang="da-DK" sz="2000" b="0" i="1" smtClean="0">
                          <a:latin typeface="Cambria Math"/>
                          <a:ea typeface="Cambria Math"/>
                        </a:rPr>
                        <m:t>=</m:t>
                      </m:r>
                      <m:r>
                        <m:rPr>
                          <m:sty m:val="p"/>
                        </m:rPr>
                        <a:rPr lang="en-US" sz="2000" b="0" i="0" smtClean="0">
                          <a:latin typeface="Cambria Math"/>
                          <a:ea typeface="Cambria Math"/>
                        </a:rPr>
                        <m:t>qchisq</m:t>
                      </m:r>
                      <m:d>
                        <m:dPr>
                          <m:begChr m:val="("/>
                          <m:sepChr m:val="|"/>
                          <m:endChr m:val=")"/>
                          <m:grow m:val="on"/>
                          <m:shp m:val="centered"/>
                          <m:ctrlPr>
                            <a:rPr lang="da-DK" sz="2000" b="0" i="1" smtClean="0">
                              <a:latin typeface="Cambria Math" panose="02040503050406030204" pitchFamily="18" charset="0"/>
                              <a:ea typeface="Cambria Math"/>
                            </a:rPr>
                          </m:ctrlPr>
                        </m:dPr>
                        <m:e>
                          <m:r>
                            <a:rPr lang="da-DK" sz="2000" b="0" i="1" smtClean="0">
                              <a:latin typeface="Cambria Math"/>
                              <a:ea typeface="Cambria Math"/>
                            </a:rPr>
                            <m:t>1−0.05, 1</m:t>
                          </m:r>
                        </m:e>
                      </m:d>
                      <m:r>
                        <a:rPr lang="da-DK" sz="2000" i="1">
                          <a:latin typeface="Cambria Math"/>
                          <a:ea typeface="Cambria Math"/>
                        </a:rPr>
                        <m:t>=3.8415</m:t>
                      </m:r>
                    </m:oMath>
                  </m:oMathPara>
                </a14:m>
                <a:r>
                  <a:rPr lang="da-DK" sz="2000" smtClean="0"/>
                  <a:t> </a:t>
                </a:r>
                <a:br>
                  <a:rPr lang="da-DK" sz="2000" smtClean="0"/>
                </a:br>
                <a:r>
                  <a:rPr lang="da-DK" sz="1600" smtClean="0"/>
                  <a:t> </a:t>
                </a:r>
                <a:br>
                  <a:rPr lang="da-DK" sz="2000" smtClean="0"/>
                </a:br>
                <a:r>
                  <a:rPr lang="da-DK" sz="2000" smtClean="0"/>
                  <a:t>Altså: 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hvis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r>
                        <a:rPr lang="da-DK" sz="2000" b="0" i="1" smtClean="0">
                          <a:latin typeface="Cambria Math"/>
                        </a:rPr>
                        <m:t>&gt;3.8415</m:t>
                      </m:r>
                    </m:oMath>
                  </m:oMathPara>
                </a14:m>
                <a:r>
                  <a:rPr lang="da-DK" sz="2000" smtClean="0"/>
                  <a:t>.</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783" t="-76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131</a:t>
            </a:fld>
            <a:endParaRPr lang="da-DK"/>
          </a:p>
        </p:txBody>
      </p:sp>
    </p:spTree>
    <p:extLst>
      <p:ext uri="{BB962C8B-B14F-4D97-AF65-F5344CB8AC3E}">
        <p14:creationId xmlns:p14="http://schemas.microsoft.com/office/powerpoint/2010/main" val="3573780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7" name="Picture 6"/>
          <p:cNvPicPr>
            <a:picLocks noChangeAspect="1"/>
          </p:cNvPicPr>
          <p:nvPr/>
        </p:nvPicPr>
        <p:blipFill>
          <a:blip r:embed="rId3"/>
          <a:stretch>
            <a:fillRect/>
          </a:stretch>
        </p:blipFill>
        <p:spPr>
          <a:xfrm>
            <a:off x="3360759" y="1265900"/>
            <a:ext cx="5243689" cy="124248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da-DK" smtClean="0"/>
              <a:t>Hypotesetest for eksemplet </a:t>
            </a:r>
            <a:endParaRPr lang="da-DK"/>
          </a:p>
        </p:txBody>
      </p:sp>
      <mc:AlternateContent>
        <mc:Choice Requires="a14">
          <p:sp>
            <p:nvSpPr>
              <p:cNvPr id="3" name="Content Placeholder 2"/>
              <p:cNvSpPr>
                <a:spLocks noGrp="1"/>
              </p:cNvSpPr>
              <p:nvPr>
                <p:ph idx="1"/>
              </p:nvPr>
            </p:nvSpPr>
            <p:spPr/>
            <p:txBody>
              <a:bodyPr/>
              <a:lstStyle/>
              <a:p>
                <a:pPr marL="457200" indent="-457200">
                  <a:buFont typeface="+mj-lt"/>
                  <a:buAutoNum type="arabicPeriod" startAt="4"/>
                </a:pPr>
                <a:r>
                  <a:rPr lang="da-DK" sz="2000" b="1" smtClean="0">
                    <a:solidFill>
                      <a:schemeClr val="tx2"/>
                    </a:solidFill>
                  </a:rPr>
                  <a:t>Beregninger:</a:t>
                </a:r>
                <a:br>
                  <a:rPr lang="da-DK" sz="2000" b="1" smtClean="0">
                    <a:solidFill>
                      <a:schemeClr val="tx2"/>
                    </a:solidFill>
                  </a:rPr>
                </a:br>
                <a:br>
                  <a:rPr lang="da-DK" sz="2000" b="1" smtClean="0">
                    <a:solidFill>
                      <a:schemeClr val="tx2"/>
                    </a:solidFill>
                  </a:rPr>
                </a:br>
                <a:br>
                  <a:rPr lang="da-DK" sz="2000" b="1" smtClean="0">
                    <a:solidFill>
                      <a:schemeClr val="tx2"/>
                    </a:solidFill>
                  </a:rPr>
                </a:br>
                <a:br>
                  <a:rPr lang="da-DK" sz="2000" b="1" smtClean="0">
                    <a:solidFill>
                      <a:schemeClr val="tx2"/>
                    </a:solidFill>
                  </a:rPr>
                </a:br>
                <a:br>
                  <a:rPr lang="da-DK" sz="2000"/>
                </a:br>
                <a:r>
                  <a:rPr lang="da-DK" smtClean="0"/>
                  <a:t> 	</a:t>
                </a:r>
                <a14:m>
                  <m:oMathPara>
                    <m:oMathParaPr>
                      <m:jc/>
                    </m:oMathParaPr>
                    <m:oMath>
                      <m:sSub>
                        <m:sSubPr>
                          <m:ctrlPr>
                            <a:rPr lang="el-GR" i="1">
                              <a:latin typeface="Cambria Math" panose="02040503050406030204" pitchFamily="18" charset="0"/>
                            </a:rPr>
                          </m:ctrlPr>
                        </m:sSubPr>
                        <m:e>
                          <m:sSup>
                            <m:sSupPr>
                              <m:ctrlPr>
                                <a:rPr lang="el-GR" i="1">
                                  <a:latin typeface="Cambria Math" panose="02040503050406030204" pitchFamily="18" charset="0"/>
                                </a:rPr>
                              </m:ctrlPr>
                            </m:sSupPr>
                            <m:e>
                              <m:r>
                                <a:rPr lang="el-GR" i="1">
                                  <a:latin typeface="Cambria Math"/>
                                </a:rPr>
                                <m:t>𝜒</m:t>
                              </m:r>
                            </m:e>
                            <m:sup>
                              <m:r>
                                <a:rPr lang="da-DK" i="1">
                                  <a:latin typeface="Cambria Math"/>
                                </a:rPr>
                                <m:t>2</m:t>
                              </m:r>
                            </m:sup>
                          </m:sSup>
                        </m:e>
                        <m:sub>
                          <m:r>
                            <a:rPr lang="da-DK" i="1">
                              <a:latin typeface="Cambria Math"/>
                            </a:rPr>
                            <m:t>0</m:t>
                          </m:r>
                        </m:sub>
                      </m:sSub>
                      <m:r>
                        <a:rPr lang="da-DK" b="0" i="1" smtClean="0">
                          <a:latin typeface="Cambria Math"/>
                        </a:rPr>
                        <m:t>=</m:t>
                      </m:r>
                      <m:f>
                        <m:fPr>
                          <m:type m:val="bar"/>
                          <m:ctrlPr>
                            <a:rPr lang="da-DK" b="0" i="1" smtClean="0">
                              <a:latin typeface="Cambria Math" panose="02040503050406030204" pitchFamily="18" charset="0"/>
                            </a:rPr>
                          </m:ctrlPr>
                        </m:fPr>
                        <m:num>
                          <m:sSup>
                            <m:sSupPr>
                              <m:ctrlPr>
                                <a:rPr lang="da-DK" b="0" i="1" smtClean="0">
                                  <a:latin typeface="Cambria Math" panose="02040503050406030204" pitchFamily="18" charset="0"/>
                                </a:rPr>
                              </m:ctrlPr>
                            </m:sSupPr>
                            <m:e>
                              <m:r>
                                <a:rPr lang="da-DK" b="0" i="1" smtClean="0">
                                  <a:latin typeface="Cambria Math"/>
                                </a:rPr>
                                <m:t>(32−28.3</m:t>
                              </m:r>
                              <m:r>
                                <a:rPr lang="en-US" b="0" i="1" smtClean="0">
                                  <a:latin typeface="Cambria Math" panose="02040503050406030204" pitchFamily="18" charset="0"/>
                                </a:rPr>
                                <m:t>4</m:t>
                              </m:r>
                              <m:r>
                                <a:rPr lang="da-DK" b="0" i="1" smtClean="0">
                                  <a:latin typeface="Cambria Math"/>
                                </a:rPr>
                                <m:t>)</m:t>
                              </m:r>
                            </m:e>
                            <m:sup>
                              <m:r>
                                <a:rPr lang="da-DK" b="0" i="1" smtClean="0">
                                  <a:latin typeface="Cambria Math"/>
                                </a:rPr>
                                <m:t>2</m:t>
                              </m:r>
                            </m:sup>
                          </m:sSup>
                        </m:num>
                        <m:den>
                          <m:r>
                            <a:rPr lang="da-DK" b="0" i="1" smtClean="0">
                              <a:latin typeface="Cambria Math"/>
                            </a:rPr>
                            <m:t>28.3</m:t>
                          </m:r>
                          <m:r>
                            <a:rPr lang="en-US" b="0" i="1" smtClean="0">
                              <a:latin typeface="Cambria Math" panose="02040503050406030204" pitchFamily="18" charset="0"/>
                            </a:rPr>
                            <m:t>4</m:t>
                          </m:r>
                        </m:den>
                      </m:f>
                      <m:r>
                        <a:rPr lang="da-DK" b="0" i="1" smtClean="0">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m:t>
                              </m:r>
                              <m:r>
                                <a:rPr lang="da-DK" b="0" i="1" smtClean="0">
                                  <a:latin typeface="Cambria Math"/>
                                </a:rPr>
                                <m:t>15−21.2</m:t>
                              </m:r>
                              <m:r>
                                <a:rPr lang="en-US" b="0" i="1" smtClean="0">
                                  <a:latin typeface="Cambria Math" panose="02040503050406030204" pitchFamily="18" charset="0"/>
                                </a:rPr>
                                <m:t>6</m:t>
                              </m:r>
                              <m:r>
                                <a:rPr lang="da-DK" i="1">
                                  <a:latin typeface="Cambria Math"/>
                                </a:rPr>
                                <m:t>)</m:t>
                              </m:r>
                            </m:e>
                            <m:sup>
                              <m:r>
                                <a:rPr lang="da-DK" i="1">
                                  <a:latin typeface="Cambria Math"/>
                                </a:rPr>
                                <m:t>2</m:t>
                              </m:r>
                            </m:sup>
                          </m:sSup>
                        </m:num>
                        <m:den>
                          <m:r>
                            <a:rPr lang="da-DK" b="0" i="1" smtClean="0">
                              <a:latin typeface="Cambria Math"/>
                            </a:rPr>
                            <m:t>21.2</m:t>
                          </m:r>
                          <m:r>
                            <a:rPr lang="en-US" b="0" i="1" smtClean="0">
                              <a:latin typeface="Cambria Math" panose="02040503050406030204" pitchFamily="18" charset="0"/>
                            </a:rPr>
                            <m:t>6</m:t>
                          </m:r>
                        </m:den>
                      </m:f>
                      <m:r>
                        <a:rPr lang="da-DK" b="0" i="1" smtClean="0">
                          <a:latin typeface="Cambria Math"/>
                        </a:rPr>
                        <m:t>+</m:t>
                      </m:r>
                      <m:f>
                        <m:fPr>
                          <m:type m:val="ba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i="1">
                                  <a:latin typeface="Cambria Math"/>
                                </a:rPr>
                                <m:t>(</m:t>
                              </m:r>
                              <m:r>
                                <a:rPr lang="da-DK" b="0" i="1" smtClean="0">
                                  <a:latin typeface="Cambria Math"/>
                                </a:rPr>
                                <m:t>13−10.4</m:t>
                              </m:r>
                              <m:r>
                                <a:rPr lang="en-US" b="0" i="1" smtClean="0">
                                  <a:latin typeface="Cambria Math" panose="02040503050406030204" pitchFamily="18" charset="0"/>
                                </a:rPr>
                                <m:t>0</m:t>
                              </m:r>
                              <m:r>
                                <a:rPr lang="da-DK" i="1">
                                  <a:latin typeface="Cambria Math"/>
                                </a:rPr>
                                <m:t>)</m:t>
                              </m:r>
                            </m:e>
                            <m:sup>
                              <m:r>
                                <a:rPr lang="da-DK" i="1">
                                  <a:latin typeface="Cambria Math"/>
                                </a:rPr>
                                <m:t>2</m:t>
                              </m:r>
                            </m:sup>
                          </m:sSup>
                        </m:num>
                        <m:den>
                          <m:r>
                            <a:rPr lang="da-DK" b="0" i="1" smtClean="0">
                              <a:latin typeface="Cambria Math"/>
                            </a:rPr>
                            <m:t>10.4</m:t>
                          </m:r>
                          <m:r>
                            <a:rPr lang="en-US" b="0" i="1" smtClean="0">
                              <a:latin typeface="Cambria Math" panose="02040503050406030204" pitchFamily="18" charset="0"/>
                            </a:rPr>
                            <m:t>0</m:t>
                          </m:r>
                        </m:den>
                      </m:f>
                      <m:r>
                        <a:rPr lang="da-DK" b="0" i="1" smtClean="0">
                          <a:latin typeface="Cambria Math"/>
                        </a:rPr>
                        <m:t>=2.9</m:t>
                      </m:r>
                      <m:r>
                        <a:rPr lang="en-US" b="0" i="1" smtClean="0">
                          <a:latin typeface="Cambria Math" panose="02040503050406030204" pitchFamily="18" charset="0"/>
                        </a:rPr>
                        <m:t>6</m:t>
                      </m:r>
                    </m:oMath>
                  </m:oMathPara>
                </a14:m>
                <a:r>
                  <a:rPr lang="en-US" smtClean="0">
                    <a:ea typeface="Cambria Math"/>
                  </a:rPr>
                  <a:t> </a:t>
                </a:r>
                <a:br>
                  <a:rPr lang="en-US" smtClean="0">
                    <a:ea typeface="Cambria Math"/>
                  </a:rPr>
                </a:br>
                <a:endParaRPr lang="da-DK">
                  <a:ea typeface="Cambria Math"/>
                </a:endParaRPr>
              </a:p>
              <a:p>
                <a:pPr marL="457200" indent="-457200">
                  <a:buFont typeface="+mj-lt"/>
                  <a:buAutoNum type="arabicPeriod" startAt="4"/>
                </a:pPr>
                <a:r>
                  <a:rPr lang="da-DK" sz="2000" b="1" smtClean="0">
                    <a:solidFill>
                      <a:schemeClr val="tx2"/>
                    </a:solidFill>
                  </a:rPr>
                  <a:t>Konklusioner:</a:t>
                </a:r>
                <a:br>
                  <a:rPr lang="da-DK" sz="2000" b="1" smtClean="0">
                    <a:solidFill>
                      <a:schemeClr val="tx2"/>
                    </a:solidFill>
                  </a:rPr>
                </a:br>
                <a:r>
                  <a:rPr lang="da-DK" sz="2000" smtClean="0"/>
                  <a:t>Da teststørrelsen </a:t>
                </a:r>
                <a14:m>
                  <m:oMathPara>
                    <m:oMathParaPr>
                      <m:jc/>
                    </m:oMathParaPr>
                    <m:oMath>
                      <m:sSub>
                        <m:sSubPr>
                          <m:ctrlPr>
                            <a:rPr lang="el-GR" sz="2000" i="1">
                              <a:latin typeface="Cambria Math" panose="02040503050406030204" pitchFamily="18" charset="0"/>
                            </a:rPr>
                          </m:ctrlPr>
                        </m:sSubPr>
                        <m:e>
                          <m:sSup>
                            <m:sSupPr>
                              <m:ctrlPr>
                                <a:rPr lang="el-GR" sz="2000" i="1">
                                  <a:latin typeface="Cambria Math" panose="02040503050406030204" pitchFamily="18" charset="0"/>
                                </a:rPr>
                              </m:ctrlPr>
                            </m:sSupPr>
                            <m:e>
                              <m:r>
                                <a:rPr lang="el-GR" sz="2000" i="1">
                                  <a:latin typeface="Cambria Math"/>
                                </a:rPr>
                                <m:t>𝜒</m:t>
                              </m:r>
                            </m:e>
                            <m:sup>
                              <m:r>
                                <a:rPr lang="da-DK" sz="2000" i="1">
                                  <a:latin typeface="Cambria Math"/>
                                </a:rPr>
                                <m:t>2</m:t>
                              </m:r>
                            </m:sup>
                          </m:sSup>
                        </m:e>
                        <m:sub>
                          <m:r>
                            <a:rPr lang="da-DK" sz="2000" i="1">
                              <a:latin typeface="Cambria Math"/>
                            </a:rPr>
                            <m:t>0</m:t>
                          </m:r>
                        </m:sub>
                      </m:sSub>
                      <m:r>
                        <a:rPr lang="da-DK" sz="2000" b="0" i="1" smtClean="0">
                          <a:latin typeface="Cambria Math"/>
                        </a:rPr>
                        <m:t>=2.9</m:t>
                      </m:r>
                      <m:r>
                        <a:rPr lang="en-US" sz="2000" b="0" i="1" smtClean="0">
                          <a:latin typeface="Cambria Math" panose="02040503050406030204" pitchFamily="18" charset="0"/>
                        </a:rPr>
                        <m:t>6</m:t>
                      </m:r>
                      <m:r>
                        <a:rPr lang="da-DK" sz="2000" b="0" i="1" smtClean="0">
                          <a:latin typeface="Cambria Math"/>
                        </a:rPr>
                        <m:t>&lt;3.84</m:t>
                      </m:r>
                    </m:oMath>
                  </m:oMathPara>
                </a14:m>
                <a:r>
                  <a:rPr lang="da-DK" sz="2000" smtClean="0"/>
                  <a:t> kan vi </a:t>
                </a:r>
                <a:r>
                  <a:rPr lang="da-DK" sz="2000" i="1" smtClean="0"/>
                  <a:t>ikke</a:t>
                </a:r>
                <a:r>
                  <a:rPr lang="da-DK" sz="2000" smtClean="0"/>
                  <a:t> forkaste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a:t>
                </a:r>
                <a:br>
                  <a:rPr lang="da-DK" sz="2000" smtClean="0"/>
                </a:br>
                <a:br>
                  <a:rPr lang="da-DK" sz="2000" smtClean="0"/>
                </a:br>
                <a:r>
                  <a:rPr lang="da-DK" sz="2000" smtClean="0"/>
                  <a:t>P-værdien er </a:t>
                </a:r>
                <a14:m>
                  <m:oMathPara>
                    <m:oMathParaPr>
                      <m:jc/>
                    </m:oMathParaPr>
                    <m:oMath>
                      <m:r>
                        <a:rPr lang="da-DK" sz="2000" b="0" i="1" smtClean="0">
                          <a:latin typeface="Cambria Math"/>
                        </a:rPr>
                        <m:t>1 −</m:t>
                      </m:r>
                      <m:r>
                        <m:rPr>
                          <m:sty m:val="p"/>
                        </m:rPr>
                        <a:rPr lang="en-US" sz="2000" b="0" i="0" smtClean="0"/>
                        <m:t>pchisq</m:t>
                      </m:r>
                      <m:r>
                        <m:rPr>
                          <m:sty m:val="p"/>
                        </m:rPr>
                        <a:rPr lang="da-DK" sz="2000"/>
                        <m:t>(</m:t>
                      </m:r>
                      <m:r>
                        <m:rPr>
                          <m:sty m:val="p"/>
                        </m:rPr>
                        <a:rPr lang="da-DK" sz="2000">
                          <a:latin typeface="Cambria Math" panose="02040503050406030204" pitchFamily="18" charset="0"/>
                          <a:ea typeface="Cambria Math" panose="02040503050406030204" pitchFamily="18" charset="0"/>
                        </a:rPr>
                        <m:t>2.9</m:t>
                      </m:r>
                      <m:r>
                        <m:rPr>
                          <m:sty m:val="p"/>
                        </m:rPr>
                        <a:rPr lang="en-US" sz="2000" b="0" i="0" smtClean="0">
                          <a:latin typeface="Cambria Math" panose="02040503050406030204" pitchFamily="18" charset="0"/>
                          <a:ea typeface="Cambria Math" panose="02040503050406030204" pitchFamily="18" charset="0"/>
                        </a:rPr>
                        <m:t>6</m:t>
                      </m:r>
                      <m:r>
                        <m:rPr>
                          <m:sty m:val="p"/>
                        </m:rPr>
                        <a:rPr lang="da-DK" sz="2000">
                          <a:latin typeface="Cambria Math" panose="02040503050406030204" pitchFamily="18" charset="0"/>
                          <a:ea typeface="Cambria Math" panose="02040503050406030204" pitchFamily="18" charset="0"/>
                        </a:rPr>
                        <m:t>, 1</m:t>
                      </m:r>
                      <m:r>
                        <m:rPr>
                          <m:sty m:val="p"/>
                        </m:rPr>
                        <a:rPr lang="da-DK" sz="2000"/>
                        <m:t>)</m:t>
                      </m:r>
                      <m:r>
                        <a:rPr lang="da-DK" sz="2000" b="0" i="1" smtClean="0">
                          <a:latin typeface="Cambria Math"/>
                        </a:rPr>
                        <m:t>=0.08</m:t>
                      </m:r>
                      <m:r>
                        <a:rPr lang="en-US" sz="2000" b="0" i="1" smtClean="0">
                          <a:latin typeface="Cambria Math" panose="02040503050406030204" pitchFamily="18" charset="0"/>
                        </a:rPr>
                        <m:t>52</m:t>
                      </m:r>
                    </m:oMath>
                  </m:oMathPara>
                </a14:m>
                <a:br>
                  <a:rPr lang="da-DK" sz="2000" smtClean="0"/>
                </a:br>
                <a:br>
                  <a:rPr lang="da-DK" sz="2000" smtClean="0"/>
                </a:br>
                <a:r>
                  <a:rPr lang="da-DK" sz="2000" smtClean="0"/>
                  <a:t>Vi tror altså på, at observationerne er Poisson fordelte</a:t>
                </a:r>
                <a:br>
                  <a:rPr lang="da-DK" sz="2000" smtClean="0"/>
                </a:br>
                <a:endParaRPr lang="da-DK" sz="2000" smtClean="0"/>
              </a:p>
              <a:p>
                <a:pPr marL="0" indent="0">
                  <a:buNone/>
                </a:pPr>
                <a:r>
                  <a:rPr lang="da-DK" sz="2000" smtClean="0"/>
                  <a:t>N.B. Antal frihedsgrader skal være mindst 1, så vi kunne ikke foretage hypotesetesten med kun 2 kategorier. </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796" t="-659"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132</a:t>
            </a:fld>
            <a:endParaRPr lang="da-DK"/>
          </a:p>
        </p:txBody>
      </p:sp>
    </p:spTree>
    <p:extLst>
      <p:ext uri="{BB962C8B-B14F-4D97-AF65-F5344CB8AC3E}">
        <p14:creationId xmlns:p14="http://schemas.microsoft.com/office/powerpoint/2010/main" val="31503447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algn="l"/>
            <a:r>
              <a:rPr lang="en-US" smtClean="0"/>
              <a:t>Eksempel: Hydraulikpumper til eksoskelet</a:t>
            </a:r>
            <a:endParaRPr lang="en-GB"/>
          </a:p>
        </p:txBody>
      </p:sp>
      <mc:AlternateContent>
        <mc:Choice Requires="a14">
          <p:sp>
            <p:nvSpPr>
              <p:cNvPr id="3" name="Content Placeholder 2"/>
              <p:cNvSpPr>
                <a:spLocks noGrp="1"/>
              </p:cNvSpPr>
              <p:nvPr>
                <p:ph idx="1"/>
              </p:nvPr>
            </p:nvSpPr>
            <p:spPr/>
            <p:txBody>
              <a:bodyPr/>
              <a:lstStyle/>
              <a:p>
                <a:r>
                  <a:rPr lang="da-DK" sz="2000" smtClean="0"/>
                  <a:t>Forudsætningen for at beregne sandsynligheden for at trække en stikprøve med </a:t>
                </a:r>
                <a:r>
                  <a:rPr lang="da-DK" sz="2000"/>
                  <a:t>gennemsnit </a:t>
                </a:r>
                <a:r>
                  <a:rPr lang="da-DK" sz="2000" smtClean="0"/>
                  <a:t>103.1, </a:t>
                </a:r>
                <a:r>
                  <a:rPr lang="da-DK" sz="2000"/>
                  <a:t>hvis populationen har gennemsnit </a:t>
                </a:r>
                <a:r>
                  <a:rPr lang="da-DK" sz="2000" smtClean="0"/>
                  <a:t>105 bar er</a:t>
                </a:r>
                <a:r>
                  <a:rPr lang="da-DK" sz="2000"/>
                  <a:t>, at vores antagelse om den centrale grænse-</a:t>
                </a:r>
                <a:br>
                  <a:rPr lang="da-DK" sz="2000"/>
                </a:br>
                <a:r>
                  <a:rPr lang="da-DK" sz="2000"/>
                  <a:t>værdisætning holder. </a:t>
                </a:r>
                <a:br>
                  <a:rPr lang="da-DK" sz="2000"/>
                </a:br>
                <a:r>
                  <a:rPr lang="da-DK" sz="2000"/>
                  <a:t>Er </a:t>
                </a:r>
                <a14:m>
                  <m:oMathPara>
                    <m:oMathParaPr>
                      <m:jc/>
                    </m:oMathParaPr>
                    <m:oMath>
                      <m:r>
                        <a:rPr lang="da-DK" sz="2000" i="1">
                          <a:latin typeface="Cambria Math"/>
                        </a:rPr>
                        <m:t>𝑛</m:t>
                      </m:r>
                      <m:r>
                        <a:rPr lang="da-DK" sz="2000" i="1">
                          <a:latin typeface="Cambria Math"/>
                        </a:rPr>
                        <m:t>=8</m:t>
                      </m:r>
                    </m:oMath>
                  </m:oMathPara>
                </a14:m>
                <a:r>
                  <a:rPr lang="da-DK" sz="2000"/>
                  <a:t> ‘tilstrækkeligt stort’?</a:t>
                </a:r>
                <a:br>
                  <a:rPr lang="da-DK" sz="2000"/>
                </a:br>
                <a:endParaRPr lang="da-DK" sz="2000"/>
              </a:p>
              <a:p>
                <a:r>
                  <a:rPr lang="da-DK" sz="2000"/>
                  <a:t>Stem-and-leaf plot viser en rimeligt </a:t>
                </a:r>
                <a:br>
                  <a:rPr lang="da-DK" sz="2000"/>
                </a:br>
                <a:r>
                  <a:rPr lang="da-DK" sz="2000"/>
                  <a:t>symmetrisk fordeling med et enkelt </a:t>
                </a:r>
                <a:br>
                  <a:rPr lang="da-DK" sz="2000"/>
                </a:br>
                <a:r>
                  <a:rPr lang="da-DK" sz="2000"/>
                  <a:t>toppunkt, så </a:t>
                </a:r>
                <a14:m>
                  <m:oMathPara>
                    <m:oMathParaPr>
                      <m:jc/>
                    </m:oMathParaPr>
                    <m:oMath>
                      <m:r>
                        <a:rPr lang="da-DK" sz="2000" i="1">
                          <a:latin typeface="Cambria Math"/>
                        </a:rPr>
                        <m:t>𝑛</m:t>
                      </m:r>
                      <m:r>
                        <a:rPr lang="da-DK" sz="2000" i="1">
                          <a:latin typeface="Cambria Math"/>
                        </a:rPr>
                        <m:t>=8</m:t>
                      </m:r>
                    </m:oMath>
                  </m:oMathPara>
                </a14:m>
                <a:r>
                  <a:rPr lang="da-DK" sz="2000"/>
                  <a:t> burde være </a:t>
                </a:r>
                <a:br>
                  <a:rPr lang="da-DK" sz="2000"/>
                </a:br>
                <a:r>
                  <a:rPr lang="da-DK" sz="2000"/>
                  <a:t>‘tilstrækkeligt stort’</a:t>
                </a:r>
                <a:br>
                  <a:rPr lang="da-DK" sz="2000"/>
                </a:br>
                <a:endParaRPr lang="da-DK" sz="2000"/>
              </a:p>
              <a:p>
                <a:r>
                  <a:rPr lang="da-DK" sz="2000"/>
                  <a:t>Når data plottes i et </a:t>
                </a:r>
                <a:r>
                  <a:rPr lang="da-DK" sz="2000" smtClean="0">
                    <a:solidFill>
                      <a:schemeClr val="tx2"/>
                    </a:solidFill>
                  </a:rPr>
                  <a:t>normalfordelings-</a:t>
                </a:r>
                <a:br>
                  <a:rPr lang="da-DK" sz="2000" smtClean="0">
                    <a:solidFill>
                      <a:schemeClr val="tx2"/>
                    </a:solidFill>
                  </a:rPr>
                </a:br>
                <a:r>
                  <a:rPr lang="da-DK" sz="2000" smtClean="0">
                    <a:solidFill>
                      <a:schemeClr val="tx2"/>
                    </a:solidFill>
                  </a:rPr>
                  <a:t>plot</a:t>
                </a:r>
                <a:r>
                  <a:rPr lang="da-DK" sz="2000" smtClean="0"/>
                  <a:t> </a:t>
                </a:r>
                <a:r>
                  <a:rPr lang="da-DK" sz="2000"/>
                  <a:t>fås en nogenlunde </a:t>
                </a:r>
                <a:r>
                  <a:rPr lang="da-DK" sz="2000" smtClean="0"/>
                  <a:t>lineær sammen-</a:t>
                </a:r>
                <a:br>
                  <a:rPr lang="da-DK" sz="2000" smtClean="0"/>
                </a:br>
                <a:r>
                  <a:rPr lang="da-DK" sz="2000" smtClean="0"/>
                  <a:t>hæng</a:t>
                </a:r>
                <a:r>
                  <a:rPr lang="da-DK" sz="2000"/>
                  <a:t>, hvilket </a:t>
                </a:r>
                <a:r>
                  <a:rPr lang="da-DK" sz="2000" smtClean="0"/>
                  <a:t>bekræfter </a:t>
                </a:r>
                <a:r>
                  <a:rPr lang="da-DK" sz="2000"/>
                  <a:t>antagelsen: </a:t>
                </a:r>
                <a:br>
                  <a:rPr lang="da-DK" sz="2000"/>
                </a:br>
                <a:r>
                  <a:rPr lang="da-DK" sz="2000"/>
                  <a:t>Fordelingen for </a:t>
                </a:r>
                <a14:m>
                  <m:oMathPara>
                    <m:oMathParaPr>
                      <m:jc/>
                    </m:oMathParaPr>
                    <m:oMath>
                      <m:r>
                        <a:rPr lang="da-DK" sz="2000" i="1" smtClean="0">
                          <a:latin typeface="Cambria Math" panose="02040503050406030204" pitchFamily="18" charset="0"/>
                        </a:rPr>
                        <m:t>𝑋</m:t>
                      </m:r>
                    </m:oMath>
                  </m:oMathPara>
                </a14:m>
                <a:r>
                  <a:rPr lang="da-DK" sz="2000" smtClean="0"/>
                  <a:t> </a:t>
                </a:r>
                <a:r>
                  <a:rPr lang="da-DK" sz="2000"/>
                  <a:t>‘ligner’ en </a:t>
                </a:r>
                <a:r>
                  <a:rPr lang="da-DK" sz="2000" smtClean="0"/>
                  <a:t>normal-</a:t>
                </a:r>
                <a:br>
                  <a:rPr lang="da-DK" sz="2000" smtClean="0"/>
                </a:br>
                <a:r>
                  <a:rPr lang="da-DK" sz="2000" smtClean="0"/>
                  <a:t>fordeling</a:t>
                </a:r>
                <a:r>
                  <a:rPr lang="da-DK" sz="2000"/>
                  <a:t>, så </a:t>
                </a:r>
                <a14:m>
                  <m:oMathPara>
                    <m:oMathParaPr>
                      <m:jc/>
                    </m:oMathParaPr>
                    <m:oMath>
                      <m:r>
                        <a:rPr lang="da-DK" sz="2000" i="1">
                          <a:latin typeface="Cambria Math"/>
                        </a:rPr>
                        <m:t>𝑛</m:t>
                      </m:r>
                      <m:r>
                        <a:rPr lang="da-DK" sz="2000" i="1">
                          <a:latin typeface="Cambria Math"/>
                        </a:rPr>
                        <m:t>=8</m:t>
                      </m:r>
                    </m:oMath>
                  </m:oMathPara>
                </a14:m>
                <a:r>
                  <a:rPr lang="da-DK" sz="2000"/>
                  <a:t> </a:t>
                </a:r>
                <a:r>
                  <a:rPr lang="da-DK" sz="2000" smtClean="0"/>
                  <a:t>burde </a:t>
                </a:r>
                <a:r>
                  <a:rPr lang="da-DK" sz="2000"/>
                  <a:t>være </a:t>
                </a:r>
                <a:br>
                  <a:rPr lang="da-DK" sz="2000" smtClean="0"/>
                </a:br>
                <a:r>
                  <a:rPr lang="da-DK" sz="2000" smtClean="0"/>
                  <a:t>‘</a:t>
                </a:r>
                <a:r>
                  <a:rPr lang="da-DK" sz="2000"/>
                  <a:t>tilstrækkeligt stort’.</a:t>
                </a:r>
                <a:r>
                  <a:rPr lang="en-US" sz="2000" smtClean="0"/>
                  <a:t> </a:t>
                </a:r>
                <a:r>
                  <a:rPr lang="en-GB" sz="2000" smtClean="0"/>
                  <a:t> </a:t>
                </a:r>
                <a:br>
                  <a:rPr lang="en-GB" sz="2000" smtClean="0"/>
                </a:br>
                <a:endParaRPr lang="en-GB"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14</a:t>
            </a:fld>
            <a:endParaRPr lang="da-DK">
              <a:solidFill>
                <a:prstClr val="black">
                  <a:tint val="75000"/>
                </a:prstClr>
              </a:solidFill>
            </a:endParaRPr>
          </a:p>
        </p:txBody>
      </p:sp>
      <p:pic>
        <p:nvPicPr>
          <p:cNvPr id="8" name="Picture 7"/>
          <p:cNvPicPr>
            <a:picLocks noChangeAspect="1"/>
          </p:cNvPicPr>
          <p:nvPr/>
        </p:nvPicPr>
        <p:blipFill>
          <a:blip r:embed="rId3"/>
          <a:stretch>
            <a:fillRect/>
          </a:stretch>
        </p:blipFill>
        <p:spPr>
          <a:xfrm>
            <a:off x="5364088" y="1916832"/>
            <a:ext cx="3610545" cy="95244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5364088" y="3085301"/>
            <a:ext cx="1381125" cy="117157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5364088" y="4749211"/>
            <a:ext cx="3115775" cy="1944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8762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Stikprøver, hvor variansen ikke kendes</a:t>
            </a:r>
          </a:p>
        </p:txBody>
      </p:sp>
      <mc:AlternateContent>
        <mc:Choice Requires="a14">
          <p:sp>
            <p:nvSpPr>
              <p:cNvPr id="3" name="Content Placeholder 2"/>
              <p:cNvSpPr>
                <a:spLocks noGrp="1"/>
              </p:cNvSpPr>
              <p:nvPr>
                <p:ph idx="1"/>
              </p:nvPr>
            </p:nvSpPr>
            <p:spPr/>
            <p:txBody>
              <a:bodyPr/>
              <a:lstStyle/>
              <a:p>
                <a:r>
                  <a:rPr lang="da-DK" smtClean="0"/>
                  <a:t>I eksemplet vidste vi, at </a:t>
                </a:r>
                <a14:m>
                  <m:oMathPara>
                    <m:oMathParaPr>
                      <m:jc/>
                    </m:oMathParaPr>
                    <m:oMath>
                      <m:r>
                        <a:rPr lang="da-DK" i="1">
                          <a:latin typeface="Cambria Math"/>
                          <a:ea typeface="Cambria Math"/>
                        </a:rPr>
                        <m:t>𝜇</m:t>
                      </m:r>
                      <m:r>
                        <a:rPr lang="da-DK" i="1">
                          <a:latin typeface="Cambria Math"/>
                          <a:ea typeface="Cambria Math"/>
                        </a:rPr>
                        <m:t>=105</m:t>
                      </m:r>
                    </m:oMath>
                  </m:oMathPara>
                </a14:m>
                <a:r>
                  <a:rPr lang="da-DK" smtClean="0"/>
                  <a:t> bar </a:t>
                </a:r>
                <a:r>
                  <a:rPr lang="da-DK"/>
                  <a:t>og </a:t>
                </a:r>
                <a14:m>
                  <m:oMathPara>
                    <m:oMathParaPr>
                      <m:jc/>
                    </m:oMathParaPr>
                    <m:oMath>
                      <m:r>
                        <a:rPr lang="da-DK" i="1">
                          <a:latin typeface="Cambria Math"/>
                          <a:ea typeface="Cambria Math"/>
                        </a:rPr>
                        <m:t>𝜎</m:t>
                      </m:r>
                      <m:r>
                        <a:rPr lang="da-DK" i="1">
                          <a:latin typeface="Cambria Math"/>
                          <a:ea typeface="Cambria Math"/>
                        </a:rPr>
                        <m:t>=5.0</m:t>
                      </m:r>
                    </m:oMath>
                  </m:oMathPara>
                </a14:m>
                <a:r>
                  <a:rPr lang="da-DK" smtClean="0">
                    <a:ea typeface="Cambria Math"/>
                  </a:rPr>
                  <a:t> bar (populationen)</a:t>
                </a:r>
              </a:p>
              <a:p>
                <a:r>
                  <a:rPr lang="da-DK"/>
                  <a:t>Vi </a:t>
                </a:r>
                <a:r>
                  <a:rPr lang="da-DK" smtClean="0"/>
                  <a:t>kunne bruge den </a:t>
                </a:r>
                <a:r>
                  <a:rPr lang="da-DK"/>
                  <a:t>centrale grænseværdisætning: </a:t>
                </a:r>
                <a:r>
                  <a:rPr lang="da-DK" smtClean="0"/>
                  <a:t> </a:t>
                </a:r>
                <a:br>
                  <a:rPr lang="da-DK"/>
                </a:br>
                <a:r>
                  <a:rPr lang="da-DK" smtClean="0"/>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r>
                            <a:rPr lang="da-DK" i="1">
                              <a:latin typeface="Cambria Math"/>
                              <a:ea typeface="Cambria Math"/>
                            </a:rPr>
                            <m:t>𝜇</m:t>
                          </m:r>
                        </m:num>
                        <m:den>
                          <m:f>
                            <m:fPr>
                              <m:type m:val="skw"/>
                              <m:ctrlPr>
                                <a:rPr lang="da-DK" i="1">
                                  <a:latin typeface="Cambria Math" panose="02040503050406030204" pitchFamily="18" charset="0"/>
                                </a:rPr>
                              </m:ctrlPr>
                            </m:fPr>
                            <m:num>
                              <m:r>
                                <a:rPr lang="da-DK" i="1">
                                  <a:latin typeface="Cambria Math"/>
                                  <a:ea typeface="Cambria Math"/>
                                </a:rPr>
                                <m:t>𝜎</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er </a:t>
                </a:r>
                <a:r>
                  <a:rPr lang="da-DK" smtClean="0"/>
                  <a:t>standard normalfordelt, hvis </a:t>
                </a:r>
                <a14:m>
                  <m:oMathPara>
                    <m:oMathParaPr>
                      <m:jc/>
                    </m:oMathParaPr>
                    <m:oMath>
                      <m:r>
                        <a:rPr lang="da-DK" b="0" i="1" smtClean="0">
                          <a:latin typeface="Cambria Math"/>
                        </a:rPr>
                        <m:t>𝑛</m:t>
                      </m:r>
                    </m:oMath>
                  </m:oMathPara>
                </a14:m>
                <a:r>
                  <a:rPr lang="da-DK" smtClean="0"/>
                  <a:t> er tilstrækkelig stor</a:t>
                </a:r>
                <a:endParaRPr lang="da-DK"/>
              </a:p>
              <a:p>
                <a:r>
                  <a:rPr lang="da-DK" smtClean="0"/>
                  <a:t>Hvis vi </a:t>
                </a:r>
                <a:r>
                  <a:rPr lang="da-DK" i="1" smtClean="0"/>
                  <a:t>ikke</a:t>
                </a:r>
                <a:r>
                  <a:rPr lang="da-DK" smtClean="0"/>
                  <a:t> kender </a:t>
                </a:r>
                <a14:m>
                  <m:oMathPara>
                    <m:oMathParaPr>
                      <m:jc/>
                    </m:oMathParaPr>
                    <m:oMath>
                      <m:r>
                        <a:rPr lang="da-DK" i="1">
                          <a:latin typeface="Cambria Math"/>
                          <a:ea typeface="Cambria Math"/>
                        </a:rPr>
                        <m:t>𝜎</m:t>
                      </m:r>
                    </m:oMath>
                  </m:oMathPara>
                </a14:m>
                <a:r>
                  <a:rPr lang="da-DK" smtClean="0"/>
                  <a:t>, kan vi estimere den ved stikprøve-standardafvigelsen </a:t>
                </a:r>
                <a14:m>
                  <m:oMathPara>
                    <m:oMathParaPr>
                      <m:jc/>
                    </m:oMathParaPr>
                    <m:oMath>
                      <m:r>
                        <a:rPr lang="da-DK" b="0" i="1" smtClean="0">
                          <a:latin typeface="Cambria Math"/>
                        </a:rPr>
                        <m:t>𝑠</m:t>
                      </m:r>
                    </m:oMath>
                  </m:oMathPara>
                </a14:m>
                <a:r>
                  <a:rPr lang="da-DK" smtClean="0"/>
                  <a:t>, men </a:t>
                </a:r>
                <a:br>
                  <a:rPr lang="da-DK" smtClean="0"/>
                </a:br>
                <a:r>
                  <a:rPr lang="da-DK" smtClean="0"/>
                  <a:t>	</a:t>
                </a:r>
                <a14:m>
                  <m:oMathPara>
                    <m:oMathParaPr>
                      <m:jc/>
                    </m:oMathParaPr>
                    <m:oMath>
                      <m:sSub>
                        <m:sSubPr>
                          <m:ctrlPr>
                            <a:rPr lang="da-DK"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r>
                            <a:rPr lang="da-DK" i="1">
                              <a:latin typeface="Cambria Math"/>
                              <a:ea typeface="Cambria Math"/>
                            </a:rPr>
                            <m:t>𝜇</m:t>
                          </m:r>
                        </m:num>
                        <m:den>
                          <m:f>
                            <m:fPr>
                              <m:type m:val="lin"/>
                              <m:ctrlPr>
                                <a:rPr lang="da-DK" i="1" smtClean="0">
                                  <a:latin typeface="Cambria Math" panose="02040503050406030204" pitchFamily="18" charset="0"/>
                                  <a:ea typeface="Cambria Math"/>
                                </a:rPr>
                              </m:ctrlPr>
                            </m:fPr>
                            <m:num>
                              <m:r>
                                <a:rPr lang="da-DK" b="0" i="1" smtClean="0">
                                  <a:solidFill>
                                    <a:srgbClr val="C00000"/>
                                  </a:solidFill>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smtClean="0"/>
                  <a:t> er </a:t>
                </a:r>
                <a:r>
                  <a:rPr lang="da-DK" i="1" smtClean="0"/>
                  <a:t>ikke</a:t>
                </a:r>
                <a:r>
                  <a:rPr lang="da-DK" smtClean="0"/>
                  <a:t> standard normalfordelt</a:t>
                </a:r>
                <a:br>
                  <a:rPr lang="da-DK" smtClean="0"/>
                </a:br>
                <a:endParaRPr lang="da-DK" smtClean="0"/>
              </a:p>
              <a:p>
                <a:r>
                  <a:rPr lang="da-DK" smtClean="0"/>
                  <a:t>I udtrykket for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0</m:t>
                          </m:r>
                        </m:sub>
                      </m:sSub>
                    </m:oMath>
                  </m:oMathPara>
                </a14:m>
                <a:r>
                  <a:rPr lang="da-DK" smtClean="0"/>
                  <a:t> er det kun </a:t>
                </a:r>
                <a14:m>
                  <m:oMathPara>
                    <m:oMathParaPr>
                      <m:jc/>
                    </m:oMathParaPr>
                    <m:oMath>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𝑥</m:t>
                          </m:r>
                        </m:e>
                      </m:acc>
                    </m:oMath>
                  </m:oMathPara>
                </a14:m>
                <a:r>
                  <a:rPr lang="da-DK" smtClean="0"/>
                  <a:t> der er stokastisk, resten (</a:t>
                </a:r>
                <a14:m>
                  <m:oMathPara>
                    <m:oMathParaPr>
                      <m:jc/>
                    </m:oMathParaPr>
                    <m:oMath>
                      <m:r>
                        <a:rPr lang="da-DK" i="1" smtClean="0">
                          <a:latin typeface="Cambria Math"/>
                          <a:ea typeface="Cambria Math"/>
                        </a:rPr>
                        <m:t>𝜇</m:t>
                      </m:r>
                      <m:r>
                        <a:rPr lang="da-DK" b="0" i="1" smtClean="0">
                          <a:latin typeface="Cambria Math"/>
                          <a:ea typeface="Cambria Math"/>
                        </a:rPr>
                        <m:t>, </m:t>
                      </m:r>
                      <m:r>
                        <a:rPr lang="da-DK" b="0" i="1" smtClean="0">
                          <a:latin typeface="Cambria Math"/>
                          <a:ea typeface="Cambria Math"/>
                        </a:rPr>
                        <m:t>𝜎</m:t>
                      </m:r>
                      <m:r>
                        <m:rPr>
                          <m:sty m:val="p"/>
                        </m:rPr>
                        <a:rPr lang="da-DK" b="0" i="0" smtClean="0">
                          <a:latin typeface="Cambria Math"/>
                          <a:ea typeface="Cambria Math"/>
                        </a:rPr>
                        <m:t> </m:t>
                      </m:r>
                      <m:r>
                        <m:rPr>
                          <m:sty m:val="p"/>
                        </m:rPr>
                        <a:rPr lang="da-DK" b="0" i="0" smtClean="0">
                          <a:latin typeface="Cambria Math"/>
                          <a:ea typeface="Cambria Math"/>
                        </a:rPr>
                        <m:t>og</m:t>
                      </m:r>
                      <m:r>
                        <m:rPr>
                          <m:sty m:val="p"/>
                        </m:rPr>
                        <a:rPr lang="da-DK" b="0" i="0" smtClean="0">
                          <a:latin typeface="Cambria Math"/>
                          <a:ea typeface="Cambria Math"/>
                        </a:rPr>
                        <m:t> </m:t>
                      </m:r>
                      <m:r>
                        <a:rPr lang="da-DK" b="0" i="1" smtClean="0">
                          <a:latin typeface="Cambria Math"/>
                          <a:ea typeface="Cambria Math"/>
                        </a:rPr>
                        <m:t>𝑛</m:t>
                      </m:r>
                    </m:oMath>
                  </m:oMathPara>
                </a14:m>
                <a:r>
                  <a:rPr lang="da-DK" smtClean="0"/>
                  <a:t>) antages kendt</a:t>
                </a:r>
              </a:p>
              <a:p>
                <a:r>
                  <a:rPr lang="da-DK" smtClean="0"/>
                  <a:t>I udtrykket for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oMath>
                  </m:oMathPara>
                </a14:m>
                <a:r>
                  <a:rPr lang="da-DK" smtClean="0"/>
                  <a:t> er det både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da-DK" smtClean="0"/>
                  <a:t> og </a:t>
                </a:r>
                <a14:m>
                  <m:oMathPara>
                    <m:oMathParaPr>
                      <m:jc/>
                    </m:oMathParaPr>
                    <m:oMath>
                      <m:r>
                        <a:rPr lang="da-DK" i="1">
                          <a:latin typeface="Cambria Math"/>
                        </a:rPr>
                        <m:t>𝑠</m:t>
                      </m:r>
                    </m:oMath>
                  </m:oMathPara>
                </a14:m>
                <a:r>
                  <a:rPr lang="da-DK" smtClean="0"/>
                  <a:t>, der bidrager med variabilitet</a:t>
                </a:r>
              </a:p>
              <a:p>
                <a:r>
                  <a:rPr lang="da-DK" smtClean="0"/>
                  <a:t>Man kan vise, at </a:t>
                </a:r>
                <a:br>
                  <a:rPr lang="da-DK" smtClean="0"/>
                </a:br>
                <a:r>
                  <a:rPr lang="da-DK"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r>
                            <a:rPr lang="da-DK" i="1">
                              <a:latin typeface="Cambria Math"/>
                              <a:ea typeface="Cambria Math"/>
                            </a:rPr>
                            <m:t>𝜇</m:t>
                          </m:r>
                        </m:num>
                        <m:den>
                          <m:f>
                            <m:fPr>
                              <m:type m:val="lin"/>
                              <m:ctrlPr>
                                <a:rPr lang="da-DK" i="1">
                                  <a:latin typeface="Cambria Math" panose="02040503050406030204" pitchFamily="18" charset="0"/>
                                  <a:ea typeface="Cambria Math"/>
                                </a:rPr>
                              </m:ctrlPr>
                            </m:fPr>
                            <m:num>
                              <m:r>
                                <a:rPr lang="da-DK" i="1">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a:t>
                </a:r>
                <a:r>
                  <a:rPr lang="da-DK" smtClean="0"/>
                  <a:t>  følger en</a:t>
                </a:r>
                <a:r>
                  <a:rPr lang="da-DK" smtClean="0">
                    <a:solidFill>
                      <a:schemeClr val="tx2"/>
                    </a:solidFill>
                  </a:rPr>
                  <a:t> </a:t>
                </a:r>
                <a:r>
                  <a:rPr lang="da-DK" i="1" smtClean="0">
                    <a:solidFill>
                      <a:schemeClr val="tx2"/>
                    </a:solidFill>
                  </a:rPr>
                  <a:t>t</a:t>
                </a:r>
                <a:r>
                  <a:rPr lang="da-DK" smtClean="0">
                    <a:solidFill>
                      <a:schemeClr val="tx2"/>
                    </a:solidFill>
                  </a:rPr>
                  <a:t>-fordeling </a:t>
                </a:r>
                <a:r>
                  <a:rPr lang="da-DK" smtClean="0"/>
                  <a:t>med </a:t>
                </a:r>
                <a14:m>
                  <m:oMathPara>
                    <m:oMathParaPr>
                      <m:jc/>
                    </m:oMathParaPr>
                    <m:oMath>
                      <m:r>
                        <a:rPr lang="el-GR" b="0"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da-DK" b="0" i="1" smtClean="0">
                          <a:latin typeface="Cambria Math"/>
                        </a:rPr>
                        <m:t>𝑛</m:t>
                      </m:r>
                      <m:r>
                        <a:rPr lang="da-DK" b="0" i="1" smtClean="0">
                          <a:latin typeface="Cambria Math"/>
                        </a:rPr>
                        <m:t>−1</m:t>
                      </m:r>
                    </m:oMath>
                  </m:oMathPara>
                </a14:m>
                <a:r>
                  <a:rPr lang="da-DK" smtClean="0"/>
                  <a:t> </a:t>
                </a:r>
                <a:r>
                  <a:rPr lang="da-DK" smtClean="0">
                    <a:solidFill>
                      <a:schemeClr val="tx2"/>
                    </a:solidFill>
                  </a:rPr>
                  <a:t>frihedsgrader (degrees of freedom (</a:t>
                </a:r>
                <a:r>
                  <a:rPr lang="da-DK" i="1" err="1" smtClean="0">
                    <a:solidFill>
                      <a:schemeClr val="tx2"/>
                    </a:solidFill>
                  </a:rPr>
                  <a:t>df</a:t>
                </a:r>
                <a:r>
                  <a:rPr lang="da-DK" smtClean="0">
                    <a:solidFill>
                      <a:schemeClr val="tx2"/>
                    </a:solidFill>
                  </a:rPr>
                  <a:t>)).</a:t>
                </a:r>
                <a:endParaRPr lang="da-DK" smtClean="0">
                  <a:solidFill>
                    <a:schemeClr val="tx2"/>
                  </a:solidFill>
                </a:endParaRP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15</a:t>
            </a:fld>
            <a:endParaRPr lang="da-DK"/>
          </a:p>
        </p:txBody>
      </p:sp>
    </p:spTree>
    <p:extLst>
      <p:ext uri="{BB962C8B-B14F-4D97-AF65-F5344CB8AC3E}">
        <p14:creationId xmlns:p14="http://schemas.microsoft.com/office/powerpoint/2010/main" val="12432705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7544" y="116632"/>
            <a:ext cx="8424936" cy="778098"/>
          </a:xfrm>
        </p:spPr>
        <p:txBody>
          <a:bodyPr/>
          <a:lstStyle/>
          <a:p>
            <a:r>
              <a:rPr lang="da-DK" i="1" smtClean="0">
                <a:solidFill>
                  <a:schemeClr val="tx2"/>
                </a:solidFill>
              </a:rPr>
              <a:t>t</a:t>
            </a:r>
            <a:r>
              <a:rPr lang="da-DK" smtClean="0">
                <a:solidFill>
                  <a:schemeClr val="tx2"/>
                </a:solidFill>
              </a:rPr>
              <a:t>-fordelingen</a:t>
            </a:r>
            <a:endParaRPr lang="da-DK"/>
          </a:p>
        </p:txBody>
      </p:sp>
      <p:sp>
        <p:nvSpPr>
          <p:cNvPr id="3" name="Content Placeholder 2"/>
          <p:cNvSpPr>
            <a:spLocks noGrp="1"/>
          </p:cNvSpPr>
          <p:nvPr>
            <p:ph idx="1"/>
          </p:nvPr>
        </p:nvSpPr>
        <p:spPr>
          <a:xfrm>
            <a:off x="467544" y="908720"/>
            <a:ext cx="8424936" cy="5832648"/>
          </a:xfrm>
        </p:spPr>
        <p:txBody>
          <a:bodyPr/>
          <a:lstStyle/>
          <a:p>
            <a:r>
              <a:rPr lang="da-DK" sz="2000" smtClean="0"/>
              <a:t>Hedder egentlig </a:t>
            </a:r>
            <a:r>
              <a:rPr lang="da-DK" sz="2000" err="1" smtClean="0">
                <a:solidFill>
                  <a:schemeClr val="tx2"/>
                </a:solidFill>
              </a:rPr>
              <a:t>Student’s </a:t>
            </a:r>
            <a:r>
              <a:rPr lang="da-DK" sz="2000" i="1" smtClean="0">
                <a:solidFill>
                  <a:schemeClr val="tx2"/>
                </a:solidFill>
              </a:rPr>
              <a:t>t</a:t>
            </a:r>
            <a:r>
              <a:rPr lang="da-DK" sz="2000" smtClean="0">
                <a:solidFill>
                  <a:schemeClr val="tx2"/>
                </a:solidFill>
              </a:rPr>
              <a:t>-fordeling</a:t>
            </a:r>
            <a:r>
              <a:rPr lang="da-DK" sz="2000" smtClean="0"/>
              <a:t> efter William Gosset, som arbejdede med små stikprøver på Guinness bryggeriet i Dublin. Han publicerede sine resultater videnskabeligt under pseudonymet ‘Student’ i 1908</a:t>
            </a:r>
          </a:p>
          <a:p>
            <a:r>
              <a:rPr lang="da-DK" sz="2000" i="1" smtClean="0"/>
              <a:t>t</a:t>
            </a:r>
            <a:r>
              <a:rPr lang="da-DK" sz="2000" smtClean="0"/>
              <a:t>-fordelingen ligner standard normalfordelingen </a:t>
            </a:r>
            <a:r>
              <a:rPr lang="da-DK" sz="2000" i="1" smtClean="0"/>
              <a:t>Z</a:t>
            </a:r>
            <a:r>
              <a:rPr lang="da-DK" sz="2000" smtClean="0"/>
              <a:t>, d.v.s. symmetrisk omkring middelværdien 0, men med mere spredning, d.v.s. ‘tungere’ haler</a:t>
            </a:r>
          </a:p>
          <a:p>
            <a:r>
              <a:rPr lang="da-DK" sz="2000" smtClean="0"/>
              <a:t>Jo flere frihedsgrader (df), desto mindre spredning har</a:t>
            </a:r>
            <a:r>
              <a:rPr lang="da-DK" sz="2000" i="1" smtClean="0"/>
              <a:t> t</a:t>
            </a:r>
            <a:r>
              <a:rPr lang="da-DK" sz="2000" smtClean="0"/>
              <a:t>, og dermed desto tættere på </a:t>
            </a:r>
            <a:r>
              <a:rPr lang="da-DK" sz="2000" i="1" smtClean="0"/>
              <a:t>Z</a:t>
            </a:r>
            <a:r>
              <a:rPr lang="da-DK" sz="2000" smtClean="0"/>
              <a:t>, standard normalfordelingen.</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16</a:t>
            </a:fld>
            <a:endParaRPr lang="da-DK"/>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9632" y="3398206"/>
            <a:ext cx="6840760" cy="3343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2171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Frihedsgrader</a:t>
            </a:r>
            <a:endParaRPr lang="da-DK"/>
          </a:p>
        </p:txBody>
      </p:sp>
      <mc:AlternateContent>
        <mc:Choice Requires="a14">
          <p:sp>
            <p:nvSpPr>
              <p:cNvPr id="3" name="Content Placeholder 2"/>
              <p:cNvSpPr>
                <a:spLocks noGrp="1"/>
              </p:cNvSpPr>
              <p:nvPr>
                <p:ph idx="1"/>
              </p:nvPr>
            </p:nvSpPr>
            <p:spPr/>
            <p:txBody>
              <a:bodyPr/>
              <a:lstStyle/>
              <a:p>
                <a:r>
                  <a:rPr lang="da-DK" smtClean="0">
                    <a:solidFill>
                      <a:schemeClr val="tx2"/>
                    </a:solidFill>
                  </a:rPr>
                  <a:t>Frihedsgrader </a:t>
                </a:r>
                <a:r>
                  <a:rPr lang="da-DK" smtClean="0"/>
                  <a:t>(</a:t>
                </a:r>
                <a:r>
                  <a:rPr lang="da-DK" err="1" smtClean="0">
                    <a:solidFill>
                      <a:schemeClr val="tx2"/>
                    </a:solidFill>
                  </a:rPr>
                  <a:t>degrees of fredom, df</a:t>
                </a:r>
                <a:r>
                  <a:rPr lang="da-DK" smtClean="0"/>
                  <a:t>) er et mål for hvor meget variabilitet, der er i vores estimering</a:t>
                </a:r>
              </a:p>
              <a:p>
                <a:r>
                  <a:rPr lang="da-DK" smtClean="0"/>
                  <a:t>Bogen bruger det græske bogstav </a:t>
                </a:r>
                <a14:m>
                  <m:oMathPara>
                    <m:oMathParaPr>
                      <m:jc/>
                    </m:oMathParaPr>
                    <m:oMath>
                      <m:r>
                        <a:rPr lang="da-DK" i="1" smtClean="0">
                          <a:latin typeface="Cambria Math" panose="02040503050406030204" pitchFamily="18" charset="0"/>
                          <a:ea typeface="Cambria Math" panose="02040503050406030204" pitchFamily="18" charset="0"/>
                        </a:rPr>
                        <m:t>𝜈</m:t>
                      </m:r>
                    </m:oMath>
                  </m:oMathPara>
                </a14:m>
                <a:r>
                  <a:rPr lang="da-DK" smtClean="0"/>
                  <a:t> (‘ny’) til at betegne frihedsgrader</a:t>
                </a:r>
                <a:endParaRPr lang="da-DK" smtClean="0"/>
              </a:p>
              <a:p>
                <a:pPr defTabSz="900113"/>
                <a:r>
                  <a:rPr lang="da-DK" smtClean="0"/>
                  <a:t>Frihedsgrader er defineret som: </a:t>
                </a:r>
                <a:br>
                  <a:rPr lang="da-DK" smtClean="0"/>
                </a:br>
                <a:r>
                  <a:rPr lang="da-DK" smtClean="0"/>
                  <a:t>	Antal frihedsgrader = </a:t>
                </a:r>
                <a:br>
                  <a:rPr lang="da-DK" smtClean="0"/>
                </a:br>
                <a:r>
                  <a:rPr lang="da-DK" smtClean="0"/>
                  <a:t>		Antal observationer  –  Antal parametre der estimeres</a:t>
                </a:r>
                <a:br>
                  <a:rPr lang="da-DK" smtClean="0"/>
                </a:br>
                <a:endParaRPr lang="da-DK" smtClean="0"/>
              </a:p>
              <a:p>
                <a:r>
                  <a:rPr lang="da-DK" smtClean="0"/>
                  <a:t> Her estimeres der 1 parameter (stikprøve-standardafvigelsen </a:t>
                </a:r>
                <a14:m>
                  <m:oMathPara>
                    <m:oMathParaPr>
                      <m:jc/>
                    </m:oMathParaPr>
                    <m:oMath>
                      <m:r>
                        <a:rPr lang="da-DK" b="0" i="1" smtClean="0">
                          <a:latin typeface="Cambria Math"/>
                        </a:rPr>
                        <m:t>𝑠</m:t>
                      </m:r>
                    </m:oMath>
                  </m:oMathPara>
                </a14:m>
                <a:r>
                  <a:rPr lang="da-DK" smtClean="0"/>
                  <a:t>), så </a:t>
                </a:r>
                <a:br>
                  <a:rPr lang="da-DK" smtClean="0"/>
                </a:br>
                <a:r>
                  <a:rPr lang="da-DK" smtClean="0"/>
                  <a:t>	Antal frihedsgrader </a:t>
                </a:r>
                <a14:m>
                  <m:oMathPara>
                    <m:oMathParaPr>
                      <m:jc/>
                    </m:oMathParaPr>
                    <m:oMath>
                      <m:r>
                        <a:rPr lang="da-DK" i="1" smtClean="0">
                          <a:latin typeface="Cambria Math" panose="02040503050406030204" pitchFamily="18" charset="0"/>
                        </a:rPr>
                        <m:t>=</m:t>
                      </m:r>
                    </m:oMath>
                  </m:oMathPara>
                </a14:m>
                <a:r>
                  <a:rPr lang="da-DK" smtClean="0"/>
                  <a:t> </a:t>
                </a:r>
                <a14:m>
                  <m:oMathPara>
                    <m:oMathParaPr>
                      <m:jc/>
                    </m:oMathParaPr>
                    <m:oMath>
                      <m:r>
                        <a:rPr lang="da-DK"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da-DK" b="0" i="1" smtClean="0">
                          <a:latin typeface="Cambria Math"/>
                        </a:rPr>
                        <m:t>𝑛</m:t>
                      </m:r>
                      <m:r>
                        <a:rPr lang="da-DK" b="0" i="1" smtClean="0">
                          <a:latin typeface="Cambria Math"/>
                        </a:rPr>
                        <m:t>−1</m:t>
                      </m:r>
                    </m:oMath>
                  </m:oMathPara>
                </a14:m>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4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17</a:t>
            </a:fld>
            <a:endParaRPr lang="da-DK"/>
          </a:p>
        </p:txBody>
      </p:sp>
    </p:spTree>
    <p:extLst>
      <p:ext uri="{BB962C8B-B14F-4D97-AF65-F5344CB8AC3E}">
        <p14:creationId xmlns:p14="http://schemas.microsoft.com/office/powerpoint/2010/main" val="13750550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i="1" smtClean="0"/>
              <a:t>t</a:t>
            </a:r>
            <a:r>
              <a:rPr lang="da-DK" smtClean="0"/>
              <a:t>-fordelingen i R </a:t>
            </a:r>
            <a:endParaRPr lang="da-DK"/>
          </a:p>
        </p:txBody>
      </p:sp>
      <mc:AlternateContent>
        <mc:Choice Requires="a14">
          <p:sp>
            <p:nvSpPr>
              <p:cNvPr id="3" name="Content Placeholder 2"/>
              <p:cNvSpPr>
                <a:spLocks noGrp="1"/>
              </p:cNvSpPr>
              <p:nvPr>
                <p:ph idx="1"/>
              </p:nvPr>
            </p:nvSpPr>
            <p:spPr/>
            <p:txBody>
              <a:bodyPr/>
              <a:lstStyle/>
              <a:p>
                <a:r>
                  <a:rPr lang="da-DK" smtClean="0">
                    <a:solidFill>
                      <a:schemeClr val="tx2"/>
                    </a:solidFill>
                  </a:rPr>
                  <a:t>dt(t, df)</a:t>
                </a:r>
                <a:br>
                  <a:rPr lang="da-DK" smtClean="0"/>
                </a:br>
                <a:r>
                  <a:rPr lang="da-DK" smtClean="0"/>
                  <a:t>Tæthedsfunktionen (kan bruges til at tegne fordelingen)</a:t>
                </a:r>
              </a:p>
              <a:p>
                <a:r>
                  <a:rPr lang="da-DK">
                    <a:solidFill>
                      <a:schemeClr val="tx2"/>
                    </a:solidFill>
                  </a:rPr>
                  <a:t>pt(t, df)</a:t>
                </a:r>
                <a:br>
                  <a:rPr lang="da-DK" smtClean="0"/>
                </a:br>
                <a:r>
                  <a:rPr lang="da-DK" smtClean="0"/>
                  <a:t>Kumuleret fordelingsfunktion (bruges til at beregne sandsynligheder)</a:t>
                </a:r>
                <a:br>
                  <a:rPr lang="da-DK" smtClean="0"/>
                </a:br>
                <a:r>
                  <a:rPr lang="da-DK" smtClean="0"/>
                  <a:t>F.eks. pt(1.5, 7) giver sandsynligheden for </a:t>
                </a:r>
                <a:r>
                  <a:rPr lang="da-DK" i="1" smtClean="0"/>
                  <a:t>t</a:t>
                </a:r>
                <a:r>
                  <a:rPr lang="da-DK" smtClean="0"/>
                  <a:t> er mindre end 1.5 med 7 frihedsgrader</a:t>
                </a:r>
              </a:p>
              <a:p>
                <a:r>
                  <a:rPr lang="da-DK" smtClean="0">
                    <a:solidFill>
                      <a:schemeClr val="tx2"/>
                    </a:solidFill>
                  </a:rPr>
                  <a:t>qt(p, df)</a:t>
                </a:r>
                <a:br>
                  <a:rPr lang="da-DK" smtClean="0"/>
                </a:br>
                <a:r>
                  <a:rPr lang="da-DK" smtClean="0"/>
                  <a:t>Den inverse funktion til fordelingsfunktionen (bruges til at beregne den værdi af </a:t>
                </a:r>
                <a:r>
                  <a:rPr lang="da-DK" i="1" smtClean="0"/>
                  <a:t>t</a:t>
                </a:r>
                <a:r>
                  <a:rPr lang="da-DK" smtClean="0"/>
                  <a:t>, der svarer til en given sandsynlighed)</a:t>
                </a:r>
                <a:br>
                  <a:rPr lang="da-DK" smtClean="0"/>
                </a:br>
                <a:r>
                  <a:rPr lang="da-DK" smtClean="0"/>
                  <a:t>F.eks. qt(0.95, 7) giver den værdi </a:t>
                </a:r>
                <a14:m>
                  <m:oMathPara>
                    <m:oMathParaPr>
                      <m:jc/>
                    </m:oMathParaPr>
                    <m:oMath>
                      <m:sSub>
                        <m:sSubPr>
                          <m:ctrlPr>
                            <a:rPr lang="da-DK" i="1" smtClean="0">
                              <a:latin typeface="Cambria Math" panose="02040503050406030204" pitchFamily="18" charset="0"/>
                            </a:rPr>
                          </m:ctrlPr>
                        </m:sSubPr>
                        <m:e>
                          <m:r>
                            <a:rPr lang="da-DK" b="0" i="1" smtClean="0">
                              <a:latin typeface="Cambria Math"/>
                            </a:rPr>
                            <m:t>𝑡</m:t>
                          </m:r>
                        </m:e>
                        <m:sub>
                          <m:r>
                            <a:rPr lang="da-DK" b="0" i="1" smtClean="0">
                              <a:latin typeface="Cambria Math"/>
                            </a:rPr>
                            <m:t>0</m:t>
                          </m:r>
                        </m:sub>
                      </m:sSub>
                      <m:r>
                        <m:rPr>
                          <m:sty m:val="p"/>
                        </m:rPr>
                        <a:rPr lang="da-DK" b="0" i="0" smtClean="0">
                          <a:latin typeface="Cambria Math"/>
                        </a:rPr>
                        <m:t>, </m:t>
                      </m:r>
                      <m:r>
                        <m:rPr>
                          <m:sty m:val="p"/>
                        </m:rPr>
                        <a:rPr lang="da-DK" b="0" i="0" smtClean="0">
                          <a:latin typeface="Cambria Math"/>
                        </a:rPr>
                        <m:t>s</m:t>
                      </m:r>
                      <m:r>
                        <m:rPr>
                          <m:sty m:val="p"/>
                        </m:rPr>
                        <a:rPr lang="da-DK" b="0" i="0" smtClean="0">
                          <a:latin typeface="Cambria Math"/>
                        </a:rPr>
                        <m:t>å </m:t>
                      </m:r>
                      <m:r>
                        <m:rPr>
                          <m:sty m:val="p"/>
                        </m:rPr>
                        <a:rPr lang="en-US" b="0" i="0" smtClean="0">
                          <a:latin typeface="Cambria Math"/>
                        </a:rPr>
                        <m:t>p</m:t>
                      </m:r>
                      <m:r>
                        <m:rPr>
                          <m:sty m:val="p"/>
                        </m:rPr>
                        <a:rPr lang="da-DK" b="0" i="0" smtClean="0">
                          <a:latin typeface="Cambria Math"/>
                        </a:rPr>
                        <m:t>t</m:t>
                      </m:r>
                      <m:r>
                        <m:rPr>
                          <m:sty m:val="p"/>
                        </m:rPr>
                        <a:rPr lang="da-DK" b="0" i="0" smtClean="0">
                          <a:latin typeface="Cambria Math"/>
                        </a:rPr>
                        <m:t>(</m:t>
                      </m:r>
                      <m:sSub>
                        <m:sSubPr>
                          <m:ctrlPr>
                            <a:rPr lang="da-DK" b="0" i="1" smtClean="0">
                              <a:latin typeface="Cambria Math" panose="02040503050406030204" pitchFamily="18" charset="0"/>
                            </a:rPr>
                          </m:ctrlPr>
                        </m:sSubPr>
                        <m:e>
                          <m:r>
                            <a:rPr lang="da-DK" b="0" i="1" smtClean="0">
                              <a:latin typeface="Cambria Math"/>
                            </a:rPr>
                            <m:t>𝑡</m:t>
                          </m:r>
                        </m:e>
                        <m:sub>
                          <m:r>
                            <a:rPr lang="da-DK" b="0" i="1" smtClean="0">
                              <a:latin typeface="Cambria Math"/>
                            </a:rPr>
                            <m:t>0</m:t>
                          </m:r>
                        </m:sub>
                      </m:sSub>
                      <m:r>
                        <a:rPr lang="da-DK" b="0" i="1" smtClean="0">
                          <a:latin typeface="Cambria Math"/>
                        </a:rPr>
                        <m:t>, 7)=0.95</m:t>
                      </m:r>
                    </m:oMath>
                  </m:oMathPara>
                </a14:m>
                <a:endParaRPr lang="da-DK" smtClean="0"/>
              </a:p>
              <a:p>
                <a:r>
                  <a:rPr lang="da-DK" smtClean="0">
                    <a:solidFill>
                      <a:schemeClr val="tx2"/>
                    </a:solidFill>
                  </a:rPr>
                  <a:t>rt(n, df)</a:t>
                </a:r>
                <a:br>
                  <a:rPr lang="da-DK" smtClean="0"/>
                </a:br>
                <a:r>
                  <a:rPr lang="da-DK" smtClean="0"/>
                  <a:t>Funktion til generering af n tilfældige tal fra </a:t>
                </a:r>
                <a:r>
                  <a:rPr lang="da-DK" i="1" smtClean="0"/>
                  <a:t>t</a:t>
                </a:r>
                <a:r>
                  <a:rPr lang="da-DK" smtClean="0"/>
                  <a:t>-fordelingen (bruges til at simulere en tilfældig stikprøvetagning). </a:t>
                </a:r>
                <a:br>
                  <a:rPr lang="da-DK" smtClean="0"/>
                </a:b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7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18</a:t>
            </a:fld>
            <a:endParaRPr lang="da-DK"/>
          </a:p>
        </p:txBody>
      </p:sp>
    </p:spTree>
    <p:extLst>
      <p:ext uri="{BB962C8B-B14F-4D97-AF65-F5344CB8AC3E}">
        <p14:creationId xmlns:p14="http://schemas.microsoft.com/office/powerpoint/2010/main" val="902019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6.52, s. 206</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En kemisk fabrik udleder spildevand til en flod. Fabrikken påstår, at koncentrationen af et udledt stof er under </a:t>
                </a:r>
                <a14:m>
                  <m:oMathPara>
                    <m:oMathParaPr>
                      <m:jc/>
                    </m:oMathParaPr>
                    <m:oMath>
                      <m:r>
                        <a:rPr lang="en-US" i="1" smtClean="0">
                          <a:latin typeface="Cambria Math" panose="02040503050406030204" pitchFamily="18" charset="0"/>
                        </a:rPr>
                        <m:t>40</m:t>
                      </m:r>
                    </m:oMath>
                  </m:oMathPara>
                </a14:m>
                <a:r>
                  <a:rPr lang="en-US" smtClean="0"/>
                  <a:t> mg/l i gennemsnit</a:t>
                </a:r>
              </a:p>
              <a:p>
                <a:pPr marL="0" indent="0">
                  <a:buNone/>
                </a:pPr>
                <a:r>
                  <a:rPr lang="en-US" smtClean="0"/>
                  <a:t>En stikprøve på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=20</m:t>
                      </m:r>
                    </m:oMath>
                  </m:oMathPara>
                </a14:m>
                <a:r>
                  <a:rPr lang="en-GB" smtClean="0"/>
                  <a:t> vandprøver har </a:t>
                </a:r>
                <a14:m>
                  <m:oMathPara>
                    <m:oMathParaPr>
                      <m:jc/>
                    </m:oMathParaPr>
                    <m:o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=46</m:t>
                      </m:r>
                    </m:oMath>
                  </m:oMathPara>
                </a14:m>
                <a:r>
                  <a:rPr lang="en-GB" smtClean="0"/>
                  <a:t> og </a:t>
                </a:r>
                <a14:m>
                  <m:oMathPara>
                    <m:oMathParaPr>
                      <m:jc/>
                    </m:oMathParaPr>
                    <m:oMath>
                      <m:r>
                        <a:rPr lang="en-US" b="0" i="1" smtClean="0">
                          <a:latin typeface="Cambria Math" panose="02040503050406030204" pitchFamily="18" charset="0"/>
                        </a:rPr>
                        <m:t>𝑠</m:t>
                      </m:r>
                      <m:r>
                        <a:rPr lang="en-US" b="0" i="1" smtClean="0">
                          <a:latin typeface="Cambria Math" panose="02040503050406030204" pitchFamily="18" charset="0"/>
                        </a:rPr>
                        <m:t>=9.4</m:t>
                      </m:r>
                    </m:oMath>
                  </m:oMathPara>
                </a14:m>
                <a:r>
                  <a:rPr lang="en-GB" smtClean="0"/>
                  <a:t> mg/l</a:t>
                </a:r>
              </a:p>
              <a:p>
                <a:pPr marL="0" indent="0">
                  <a:buNone/>
                </a:pPr>
                <a:r>
                  <a:rPr lang="en-US" smtClean="0"/>
                  <a:t>Kan vi på baggrund af stikprøven afvise fabrikkens påstand?</a:t>
                </a:r>
                <a:br>
                  <a:rPr lang="en-US" smtClean="0"/>
                </a:br>
                <a:endParaRPr lang="en-US" smtClean="0"/>
              </a:p>
              <a:p>
                <a:pPr marL="0" indent="0">
                  <a:buNone/>
                </a:pPr>
                <a:r>
                  <a:rPr lang="en-US" b="1" smtClean="0"/>
                  <a:t>Løsning: </a:t>
                </a:r>
              </a:p>
              <a:p>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r>
                            <a:rPr lang="da-DK" i="1">
                              <a:latin typeface="Cambria Math"/>
                              <a:ea typeface="Cambria Math"/>
                            </a:rPr>
                            <m:t>𝜇</m:t>
                          </m:r>
                        </m:num>
                        <m:den>
                          <m:f>
                            <m:fPr>
                              <m:type m:val="lin"/>
                              <m:ctrlPr>
                                <a:rPr lang="da-DK" i="1">
                                  <a:latin typeface="Cambria Math" panose="02040503050406030204" pitchFamily="18" charset="0"/>
                                  <a:ea typeface="Cambria Math"/>
                                </a:rPr>
                              </m:ctrlPr>
                            </m:fPr>
                            <m:num>
                              <m:r>
                                <a:rPr lang="da-DK" b="0" i="1" smtClean="0">
                                  <a:solidFill>
                                    <a:schemeClr val="tx1"/>
                                  </a:solidFill>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46−40</m:t>
                          </m:r>
                        </m:num>
                        <m:den>
                          <m:r>
                            <a:rPr lang="en-US" b="0" i="1" smtClean="0">
                              <a:latin typeface="Cambria Math" panose="02040503050406030204" pitchFamily="18" charset="0"/>
                            </a:rPr>
                            <m:t>9.4/</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20</m:t>
                              </m:r>
                            </m:e>
                          </m:rad>
                        </m:den>
                      </m:f>
                      <m:r>
                        <a:rPr lang="en-US" b="0" i="1" smtClean="0">
                          <a:latin typeface="Cambria Math" panose="02040503050406030204" pitchFamily="18" charset="0"/>
                        </a:rPr>
                        <m:t>=2.855</m:t>
                      </m:r>
                    </m:oMath>
                  </m:oMathPara>
                </a14:m>
                <a:br>
                  <a:rPr lang="en-US" smtClean="0"/>
                </a:b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oMath>
                  </m:oMathPara>
                </a14:m>
                <a:r>
                  <a:rPr lang="en-GB" smtClean="0"/>
                  <a:t> følger en </a:t>
                </a:r>
                <a14:m>
                  <m:oMathPara>
                    <m:oMathParaPr>
                      <m:jc/>
                    </m:oMathParaPr>
                    <m:oMath>
                      <m:r>
                        <a:rPr lang="en-GB" i="1" smtClean="0">
                          <a:latin typeface="Cambria Math" panose="02040503050406030204" pitchFamily="18" charset="0"/>
                        </a:rPr>
                        <m:t>𝑡</m:t>
                      </m:r>
                    </m:oMath>
                  </m:oMathPara>
                </a14:m>
                <a:r>
                  <a:rPr lang="en-GB" smtClean="0"/>
                  <a:t>-fordeling med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−1=19</m:t>
                      </m:r>
                    </m:oMath>
                  </m:oMathPara>
                </a14:m>
                <a:r>
                  <a:rPr lang="en-GB" smtClean="0"/>
                  <a:t> frihedsgrader</a:t>
                </a:r>
              </a:p>
              <a:p>
                <a14:m>
                  <m:oMathPara>
                    <m:oMathParaPr>
                      <m:jc/>
                    </m:oMathParaPr>
                    <m:oMath>
                      <m:r>
                        <a:rPr lang="en-US" b="0" i="1" smtClean="0">
                          <a:latin typeface="Cambria Math" panose="02040503050406030204" pitchFamily="18" charset="0"/>
                        </a:rPr>
                        <m:t>𝑃</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&gt;</m:t>
                          </m:r>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e>
                      </m:d>
                      <m:r>
                        <m:rPr>
                          <m:sty m:val="p"/>
                        </m:rPr>
                        <a:rPr lang="en-US" b="0" i="0" smtClean="0">
                          <a:latin typeface="Cambria Math" panose="02040503050406030204" pitchFamily="18" charset="0"/>
                        </a:rPr>
                        <m:t>=1−</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𝑡</m:t>
                          </m:r>
                          <m:r>
                            <a:rPr lang="en-US" b="0" i="1" smtClean="0">
                              <a:latin typeface="Cambria Math" panose="02040503050406030204" pitchFamily="18" charset="0"/>
                            </a:rPr>
                            <m:t>&lt;</m:t>
                          </m:r>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e>
                      </m:d>
                      <m:r>
                        <a:rPr lang="en-US" b="0" i="1" smtClean="0">
                          <a:latin typeface="Cambria Math" panose="02040503050406030204" pitchFamily="18" charset="0"/>
                        </a:rPr>
                        <m:t>=1−</m:t>
                      </m:r>
                      <m:r>
                        <m:rPr>
                          <m:sty m:val="p"/>
                        </m:rPr>
                        <a:rPr lang="en-US" b="0" i="0" smtClean="0">
                          <a:latin typeface="Cambria Math" panose="02040503050406030204" pitchFamily="18" charset="0"/>
                        </a:rPr>
                        <m:t>pt</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2.855, 19</m:t>
                          </m:r>
                        </m:e>
                      </m:d>
                      <m:r>
                        <a:rPr lang="en-US" b="0" i="1" smtClean="0">
                          <a:latin typeface="Cambria Math" panose="02040503050406030204" pitchFamily="18" charset="0"/>
                        </a:rPr>
                        <m:t>=</m:t>
                      </m:r>
                      <m:r>
                        <a:rPr lang="en-GB" i="1" smtClean="0">
                          <a:latin typeface="Cambria Math" panose="02040503050406030204" pitchFamily="18" charset="0"/>
                        </a:rPr>
                        <m:t>0.005</m:t>
                      </m:r>
                      <m:r>
                        <m:rPr>
                          <m:sty m:val="p"/>
                        </m:rPr>
                        <a:rPr lang="en-US" b="0" i="0" smtClean="0">
                          <a:latin typeface="Cambria Math" panose="02040503050406030204" pitchFamily="18" charset="0"/>
                        </a:rPr>
                        <m:t>07</m:t>
                      </m:r>
                    </m:oMath>
                  </m:oMathPara>
                </a14:m>
                <a:endParaRPr lang="en-GB" smtClean="0"/>
              </a:p>
              <a:p>
                <a:r>
                  <a:rPr lang="en-US" smtClean="0"/>
                  <a:t>Vi tror ikke på fabrikkens påstand, for så vil det være ekstremt usandsynligt at få en stikprøve, som den vi har fået</a:t>
                </a:r>
              </a:p>
              <a:p>
                <a:r>
                  <a:rPr lang="en-US" smtClean="0"/>
                  <a:t>Vi bør dog tjekke, at forudsætningerne for CGS holder (‘pæn’ fordeling), men bogen har ikke oplyst stikprøvens målinger.</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19</a:t>
            </a:fld>
            <a:endParaRPr lang="da-DK">
              <a:solidFill>
                <a:prstClr val="black">
                  <a:tint val="75000"/>
                </a:prstClr>
              </a:solidFill>
            </a:endParaRPr>
          </a:p>
        </p:txBody>
      </p:sp>
    </p:spTree>
    <p:extLst>
      <p:ext uri="{BB962C8B-B14F-4D97-AF65-F5344CB8AC3E}">
        <p14:creationId xmlns:p14="http://schemas.microsoft.com/office/powerpoint/2010/main" val="3729075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Population og stikprøve</a:t>
            </a:r>
            <a:endParaRPr lang="da-DK"/>
          </a:p>
        </p:txBody>
      </p:sp>
      <p:sp>
        <p:nvSpPr>
          <p:cNvPr id="3" name="Content Placeholder 2"/>
          <p:cNvSpPr>
            <a:spLocks noGrp="1"/>
          </p:cNvSpPr>
          <p:nvPr>
            <p:ph idx="1"/>
          </p:nvPr>
        </p:nvSpPr>
        <p:spPr>
          <a:xfrm>
            <a:off x="467544" y="1052736"/>
            <a:ext cx="8424936" cy="5688632"/>
          </a:xfrm>
        </p:spPr>
        <p:txBody>
          <a:bodyPr/>
          <a:lstStyle/>
          <a:p>
            <a:pPr>
              <a:buFont typeface="Arial" pitchFamily="34" charset="0"/>
              <a:buChar char="•"/>
            </a:pPr>
            <a:r>
              <a:rPr lang="da-DK" sz="2000" smtClean="0"/>
              <a:t>Hvad er gennemsnitshøjden af danske ingeniørstuderende?</a:t>
            </a:r>
          </a:p>
          <a:p>
            <a:pPr>
              <a:buFont typeface="Arial" pitchFamily="34" charset="0"/>
              <a:buChar char="•"/>
            </a:pPr>
            <a:r>
              <a:rPr lang="da-DK" sz="2000" smtClean="0"/>
              <a:t>Hvordan ville mandatfordelingen i folketinget se ud, hvis der var folketingsvalg i morgen?</a:t>
            </a:r>
          </a:p>
          <a:p>
            <a:pPr>
              <a:buFont typeface="Arial" pitchFamily="34" charset="0"/>
              <a:buChar char="•"/>
            </a:pPr>
            <a:r>
              <a:rPr lang="da-DK" sz="2000" smtClean="0"/>
              <a:t>Hvad kan jeg forvente, at brudstyrken af min stålbjælke er? </a:t>
            </a:r>
          </a:p>
          <a:p>
            <a:pPr>
              <a:buFont typeface="Arial" pitchFamily="34" charset="0"/>
              <a:buChar char="•"/>
            </a:pPr>
            <a:r>
              <a:rPr lang="da-DK" sz="2000" smtClean="0"/>
              <a:t>Er torsken ved at uddø i Vesterhavet? </a:t>
            </a:r>
            <a:br>
              <a:rPr lang="da-DK" sz="2000" smtClean="0"/>
            </a:br>
            <a:r>
              <a:rPr lang="da-DK" sz="1200" smtClean="0"/>
              <a:t> </a:t>
            </a:r>
            <a:endParaRPr lang="da-DK" sz="2000" smtClean="0"/>
          </a:p>
          <a:p>
            <a:pPr>
              <a:buFont typeface="Arial" pitchFamily="34" charset="0"/>
              <a:buChar char="•"/>
            </a:pPr>
            <a:r>
              <a:rPr lang="da-DK" sz="2000" smtClean="0"/>
              <a:t>En ‘population’ behøver ikke være en samling mennesker. Den kan være uendelig, f.eks. sandsynligheden for plat med en given mønt</a:t>
            </a:r>
            <a:endParaRPr lang="da-DK" sz="2000" smtClean="0"/>
          </a:p>
          <a:p>
            <a:pPr>
              <a:buFont typeface="Arial" pitchFamily="34" charset="0"/>
              <a:buChar char="•"/>
            </a:pPr>
            <a:r>
              <a:rPr lang="da-DK" sz="2000" smtClean="0"/>
              <a:t>Hvordan kan vi udtale os om ‘populationen’? </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2</a:t>
            </a:fld>
            <a:endParaRPr lang="da-DK"/>
          </a:p>
        </p:txBody>
      </p:sp>
      <p:cxnSp>
        <p:nvCxnSpPr>
          <p:cNvPr id="7" name="Curved Connector 6"/>
          <p:cNvCxnSpPr>
            <a:stCxn id="8" idx="3"/>
            <a:endCxn id="5" idx="5"/>
          </p:cNvCxnSpPr>
          <p:nvPr/>
        </p:nvCxnSpPr>
        <p:spPr>
          <a:xfrm rot="5400000">
            <a:off x="4563648" y="4435913"/>
            <a:ext cx="59653" cy="2289637"/>
          </a:xfrm>
          <a:prstGeom prst="curvedConnector3">
            <a:avLst>
              <a:gd name="adj1" fmla="val 836773"/>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912088" y="4718247"/>
            <a:ext cx="4748144" cy="1103218"/>
            <a:chOff x="1115616" y="4509120"/>
            <a:chExt cx="4748144" cy="1440160"/>
          </a:xfrm>
        </p:grpSpPr>
        <p:sp>
          <p:nvSpPr>
            <p:cNvPr id="5" name="Oval 4"/>
            <p:cNvSpPr/>
            <p:nvPr/>
          </p:nvSpPr>
          <p:spPr>
            <a:xfrm>
              <a:off x="1115616" y="4509120"/>
              <a:ext cx="1800200" cy="1440160"/>
            </a:xfrm>
            <a:prstGeom prst="ellipse">
              <a:avLst/>
            </a:prstGeom>
            <a:solidFill>
              <a:schemeClr val="tx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mtClean="0">
                  <a:solidFill>
                    <a:schemeClr val="tx1"/>
                  </a:solidFill>
                </a:rPr>
                <a:t>Population</a:t>
              </a:r>
              <a:endParaRPr lang="da-DK">
                <a:solidFill>
                  <a:schemeClr val="tx1"/>
                </a:solidFill>
              </a:endParaRPr>
            </a:p>
          </p:txBody>
        </p:sp>
        <p:sp>
          <p:nvSpPr>
            <p:cNvPr id="8" name="Oval 7"/>
            <p:cNvSpPr/>
            <p:nvPr/>
          </p:nvSpPr>
          <p:spPr>
            <a:xfrm>
              <a:off x="4783640" y="4941168"/>
              <a:ext cx="1080120" cy="864096"/>
            </a:xfrm>
            <a:prstGeom prst="ellipse">
              <a:avLst/>
            </a:prstGeom>
            <a:solidFill>
              <a:schemeClr val="tx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err="1" smtClean="0">
                  <a:solidFill>
                    <a:schemeClr val="tx1"/>
                  </a:solidFill>
                </a:rPr>
                <a:t>Stik-prøve</a:t>
              </a:r>
              <a:endParaRPr lang="da-DK" sz="1400">
                <a:solidFill>
                  <a:schemeClr val="tx1"/>
                </a:solidFill>
              </a:endParaRPr>
            </a:p>
          </p:txBody>
        </p:sp>
        <p:cxnSp>
          <p:nvCxnSpPr>
            <p:cNvPr id="13" name="Curved Connector 12"/>
            <p:cNvCxnSpPr>
              <a:stCxn id="5" idx="7"/>
              <a:endCxn id="8" idx="1"/>
            </p:cNvCxnSpPr>
            <p:nvPr/>
          </p:nvCxnSpPr>
          <p:spPr>
            <a:xfrm rot="16200000" flipH="1">
              <a:off x="3623158" y="3749051"/>
              <a:ext cx="347685" cy="2289637"/>
            </a:xfrm>
            <a:prstGeom prst="curvedConnector3">
              <a:avLst>
                <a:gd name="adj1" fmla="val -9387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98767" y="4221088"/>
            <a:ext cx="2469843" cy="307777"/>
          </a:xfrm>
          <a:prstGeom prst="rect">
            <a:avLst/>
          </a:prstGeom>
          <a:solidFill>
            <a:schemeClr val="tx2">
              <a:lumMod val="20000"/>
              <a:lumOff val="80000"/>
            </a:schemeClr>
          </a:solidFill>
          <a:ln>
            <a:solidFill>
              <a:schemeClr val="tx2"/>
            </a:solidFill>
          </a:ln>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Hvordan udtager vi stikprøven?</a:t>
            </a:r>
            <a:endParaRPr lang="da-DK" sz="1400"/>
          </a:p>
        </p:txBody>
      </p:sp>
      <p:sp>
        <p:nvSpPr>
          <p:cNvPr id="21" name="TextBox 20"/>
          <p:cNvSpPr txBox="1"/>
          <p:nvPr/>
        </p:nvSpPr>
        <p:spPr>
          <a:xfrm>
            <a:off x="2992208" y="6093877"/>
            <a:ext cx="3082960" cy="523220"/>
          </a:xfrm>
          <a:prstGeom prst="rect">
            <a:avLst/>
          </a:prstGeom>
          <a:solidFill>
            <a:schemeClr val="tx2">
              <a:lumMod val="20000"/>
              <a:lumOff val="80000"/>
            </a:schemeClr>
          </a:solidFill>
          <a:ln>
            <a:solidFill>
              <a:schemeClr val="tx2"/>
            </a:solidFill>
          </a:ln>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Hvordan udtaler vi os om populationen </a:t>
            </a:r>
          </a:p>
          <a:p>
            <a:r>
              <a:rPr lang="da-DK" sz="1400" smtClean="0"/>
              <a:t>på baggrund af stikprøven (inferens)?</a:t>
            </a:r>
            <a:endParaRPr lang="da-DK" sz="1400"/>
          </a:p>
        </p:txBody>
      </p:sp>
    </p:spTree>
    <p:extLst>
      <p:ext uri="{BB962C8B-B14F-4D97-AF65-F5344CB8AC3E}">
        <p14:creationId xmlns:p14="http://schemas.microsoft.com/office/powerpoint/2010/main" val="37389466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 presetClass="entr" presetSubtype="0" dur="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1" grpId="0"/>
    </p:bldLst>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Fordelingen af en stikprøves varians</a:t>
            </a:r>
            <a:endParaRPr lang="en-GB"/>
          </a:p>
        </p:txBody>
      </p:sp>
      <mc:AlternateContent>
        <mc:Choice Requires="a14">
          <p:sp>
            <p:nvSpPr>
              <p:cNvPr id="3" name="Content Placeholder 2"/>
              <p:cNvSpPr>
                <a:spLocks noGrp="1"/>
              </p:cNvSpPr>
              <p:nvPr>
                <p:ph idx="1"/>
              </p:nvPr>
            </p:nvSpPr>
            <p:spPr/>
            <p:txBody>
              <a:bodyPr/>
              <a:lstStyle/>
              <a:p>
                <a:r>
                  <a:rPr lang="en-US" smtClean="0"/>
                  <a:t>Lad </a:t>
                </a:r>
                <a14:m>
                  <m:oMathPara>
                    <m:oMathParaPr>
                      <m:jc/>
                    </m:oMathParaPr>
                    <m:oMath>
                      <m:r>
                        <a:rPr lang="en-US" i="1" smtClean="0">
                          <a:latin typeface="Cambria Math" panose="02040503050406030204" pitchFamily="18" charset="0"/>
                        </a:rPr>
                        <m:t>𝑋</m:t>
                      </m:r>
                    </m:oMath>
                  </m:oMathPara>
                </a14:m>
                <a:r>
                  <a:rPr lang="en-US" smtClean="0"/>
                  <a:t> være en stokastisk variabel for en population med middelværdi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GB" smtClean="0"/>
                  <a:t> og varians </a:t>
                </a:r>
                <a14:m>
                  <m:oMathPara>
                    <m:oMathParaPr>
                      <m:jc/>
                    </m:oMathParaPr>
                    <m:o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m:oMathPara>
                </a14:m>
                <a:endParaRPr lang="en-GB" smtClean="0"/>
              </a:p>
              <a:p>
                <a:r>
                  <a:rPr lang="en-US" smtClean="0"/>
                  <a:t>Vi tager en stikprøve af </a:t>
                </a:r>
                <a14:m>
                  <m:oMathPara>
                    <m:oMathParaPr>
                      <m:jc/>
                    </m:oMathParaPr>
                    <m:oMath>
                      <m:r>
                        <a:rPr lang="en-US" i="1" smtClean="0">
                          <a:latin typeface="Cambria Math" panose="02040503050406030204" pitchFamily="18" charset="0"/>
                        </a:rPr>
                        <m:t>𝑋</m:t>
                      </m:r>
                    </m:oMath>
                  </m:oMathPara>
                </a14:m>
                <a:r>
                  <a:rPr lang="en-US" smtClean="0"/>
                  <a:t> med stikprøvestørrelse </a:t>
                </a:r>
                <a14:m>
                  <m:oMathPara>
                    <m:oMathParaPr>
                      <m:jc/>
                    </m:oMathParaPr>
                    <m:oMath>
                      <m:r>
                        <a:rPr lang="en-US" i="1" smtClean="0">
                          <a:latin typeface="Cambria Math" panose="02040503050406030204" pitchFamily="18" charset="0"/>
                        </a:rPr>
                        <m:t>𝑛</m:t>
                      </m:r>
                    </m:oMath>
                  </m:oMathPara>
                </a14:m>
                <a:r>
                  <a:rPr lang="en-US" smtClean="0"/>
                  <a:t> og beregner stikprøvemiddelværdi </a:t>
                </a:r>
                <a14:m>
                  <m:oMathPara>
                    <m:oMathParaPr>
                      <m:jc/>
                    </m:oMathParaPr>
                    <m:o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m:oMathPara>
                </a14:m>
                <a:r>
                  <a:rPr lang="en-GB" smtClean="0"/>
                  <a:t> og stikprøvevarians </a:t>
                </a:r>
                <a14:m>
                  <m:oMathPara>
                    <m:oMathParaPr>
                      <m:jc/>
                    </m:oMathParaPr>
                    <m:oMath>
                      <m:sSup>
                        <m:sSupPr>
                          <m:ctrlPr>
                            <a:rPr lang="en-GB"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GB" smtClean="0"/>
              </a:p>
              <a:p>
                <a:r>
                  <a:rPr lang="en-US" smtClean="0"/>
                  <a:t>En ny stikprøve vil have en anden værdi af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r>
                  <a:rPr lang="en-GB"/>
                  <a:t> </a:t>
                </a:r>
                <a:r>
                  <a:rPr lang="en-GB" smtClean="0"/>
                  <a:t>og </a:t>
                </a:r>
                <a14:m>
                  <m:oMathPara>
                    <m:oMathParaPr>
                      <m:jc/>
                    </m:oMathParaPr>
                    <m:oMath>
                      <m:sSup>
                        <m:sSupPr>
                          <m:ctrlPr>
                            <a:rPr lang="en-GB"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r>
                  <a:rPr lang="en-GB" smtClean="0"/>
                  <a:t> pga. tilfældigheder</a:t>
                </a:r>
              </a:p>
              <a:p>
                <a:r>
                  <a:rPr lang="en-US" smtClean="0"/>
                  <a:t>Derfor har vi opfattet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r>
                  <a:rPr lang="en-GB"/>
                  <a:t> </a:t>
                </a:r>
                <a:r>
                  <a:rPr lang="en-GB" smtClean="0"/>
                  <a:t>som en værdi af en stokastisk variabel, vi har kaldt </a:t>
                </a:r>
                <a14:m>
                  <m:oMathPara>
                    <m:oMathParaPr>
                      <m:jc/>
                    </m:oMathParaPr>
                    <m:oMath>
                      <m:acc>
                        <m:accPr>
                          <m:chr m:val="̅"/>
                          <m:ctrlPr>
                            <a:rPr lang="en-US" i="1">
                              <a:latin typeface="Cambria Math" panose="02040503050406030204" pitchFamily="18" charset="0"/>
                            </a:rPr>
                          </m:ctrlPr>
                        </m:accPr>
                        <m:e>
                          <m:r>
                            <a:rPr lang="en-US" b="0" i="1" smtClean="0">
                              <a:latin typeface="Cambria Math" panose="02040503050406030204" pitchFamily="18" charset="0"/>
                            </a:rPr>
                            <m:t>𝑋</m:t>
                          </m:r>
                        </m:e>
                      </m:acc>
                    </m:oMath>
                  </m:oMathPara>
                </a14:m>
                <a:r>
                  <a:rPr lang="en-GB" smtClean="0"/>
                  <a:t>. CGS sagde,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 </m:t>
                      </m:r>
                    </m:oMath>
                  </m:oMathPara>
                </a14:m>
                <a:r>
                  <a:rPr lang="en-GB" smtClean="0"/>
                  <a:t>er normalfordelt </a:t>
                </a:r>
                <a14:m>
                  <m:oMathPara>
                    <m:oMathParaPr>
                      <m:jc/>
                    </m:oMathParaPr>
                    <m:oMath>
                      <m:r>
                        <a:rPr lang="da-DK" i="1">
                          <a:latin typeface="Cambria Math"/>
                        </a:rPr>
                        <m:t>𝑁</m:t>
                      </m:r>
                      <m:r>
                        <a:rPr lang="da-DK" i="1">
                          <a:latin typeface="Cambria Math"/>
                        </a:rPr>
                        <m:t>(</m:t>
                      </m:r>
                      <m:r>
                        <a:rPr lang="da-DK" i="1">
                          <a:latin typeface="Cambria Math"/>
                          <a:ea typeface="Cambria Math"/>
                        </a:rPr>
                        <m:t>𝜇</m:t>
                      </m:r>
                      <m:r>
                        <a:rPr lang="da-DK" i="1">
                          <a:latin typeface="Cambria Math"/>
                          <a:ea typeface="Cambria Math"/>
                        </a:rPr>
                        <m:t>,</m:t>
                      </m:r>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r>
                        <a:rPr lang="da-DK" i="1">
                          <a:latin typeface="Cambria Math"/>
                          <a:ea typeface="Cambria Math"/>
                        </a:rPr>
                        <m:t>)</m:t>
                      </m:r>
                    </m:oMath>
                  </m:oMathPara>
                </a14:m>
                <a:r>
                  <a:rPr lang="en-GB" smtClean="0"/>
                  <a:t>, hvis </a:t>
                </a:r>
                <a14:m>
                  <m:oMathPara>
                    <m:oMathParaPr>
                      <m:jc/>
                    </m:oMathParaPr>
                    <m:oMath>
                      <m:r>
                        <a:rPr lang="en-GB" i="1" smtClean="0">
                          <a:latin typeface="Cambria Math" panose="02040503050406030204" pitchFamily="18" charset="0"/>
                        </a:rPr>
                        <m:t>𝑛</m:t>
                      </m:r>
                    </m:oMath>
                  </m:oMathPara>
                </a14:m>
                <a:r>
                  <a:rPr lang="en-GB" smtClean="0"/>
                  <a:t> er tilstrækkelig stor</a:t>
                </a:r>
              </a:p>
              <a:p>
                <a:r>
                  <a:rPr lang="en-US" smtClean="0"/>
                  <a:t>Tilsvarende kan vi opfatte stikprøvevariansen </a:t>
                </a:r>
                <a14:m>
                  <m:oMathPara>
                    <m:oMathParaPr>
                      <m:jc/>
                    </m:oMathParaPr>
                    <m:oMath>
                      <m:sSup>
                        <m:sSupPr>
                          <m:ctrlPr>
                            <a:rPr lang="en-GB"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r>
                  <a:rPr lang="en-US" smtClean="0"/>
                  <a:t> som en værdi af en stokastisk variabel, som vi kan kalde </a:t>
                </a:r>
                <a14:m>
                  <m:oMathPara>
                    <m:oMathParaPr>
                      <m:jc/>
                    </m:oMathParaPr>
                    <m:oMath>
                      <m:sSup>
                        <m:sSupPr>
                          <m:ctrlPr>
                            <a:rPr lang="en-GB"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2</m:t>
                          </m:r>
                        </m:sup>
                      </m:sSup>
                    </m:oMath>
                  </m:oMathPara>
                </a14:m>
                <a:r>
                  <a:rPr lang="en-GB" smtClean="0"/>
                  <a:t>. Vi er interesserede i, hvordan fordelingen er for </a:t>
                </a:r>
                <a14:m>
                  <m:oMathPara>
                    <m:oMathParaPr>
                      <m:jc/>
                    </m:oMathParaPr>
                    <m:oMath>
                      <m:sSup>
                        <m:sSupPr>
                          <m:ctrlPr>
                            <a:rPr lang="en-GB"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oMath>
                  </m:oMathPara>
                </a14:m>
                <a:r>
                  <a:rPr lang="en-GB" smtClean="0"/>
                  <a:t>, så vi kan regne med sandsynligheder.</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59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20</a:t>
            </a:fld>
            <a:endParaRPr lang="da-DK">
              <a:solidFill>
                <a:prstClr val="black">
                  <a:tint val="75000"/>
                </a:prstClr>
              </a:solidFill>
            </a:endParaRPr>
          </a:p>
        </p:txBody>
      </p:sp>
    </p:spTree>
    <p:extLst>
      <p:ext uri="{BB962C8B-B14F-4D97-AF65-F5344CB8AC3E}">
        <p14:creationId xmlns:p14="http://schemas.microsoft.com/office/powerpoint/2010/main" val="42535191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Fordelingen af en stikprøves varians</a:t>
            </a:r>
            <a:endParaRPr lang="en-GB"/>
          </a:p>
        </p:txBody>
      </p:sp>
      <mc:AlternateContent>
        <mc:Choice Requires="a14">
          <p:sp>
            <p:nvSpPr>
              <p:cNvPr id="3" name="Content Placeholder 2"/>
              <p:cNvSpPr>
                <a:spLocks noGrp="1"/>
              </p:cNvSpPr>
              <p:nvPr>
                <p:ph idx="1"/>
              </p:nvPr>
            </p:nvSpPr>
            <p:spPr/>
            <p:txBody>
              <a:bodyPr/>
              <a:lstStyle/>
              <a:p>
                <a:r>
                  <a:rPr lang="en-US" smtClean="0"/>
                  <a:t>Lad </a:t>
                </a:r>
                <a14:m>
                  <m:oMathPara>
                    <m:oMathParaPr>
                      <m:jc/>
                    </m:oMathParaPr>
                    <m:oMath>
                      <m:sSup>
                        <m:sSupPr>
                          <m:ctrlPr>
                            <a:rPr lang="en-GB" i="1">
                              <a:latin typeface="Cambria Math" panose="02040503050406030204" pitchFamily="18" charset="0"/>
                            </a:rPr>
                          </m:ctrlPr>
                        </m:sSupPr>
                        <m:e>
                          <m:r>
                            <a:rPr lang="en-US" b="0" i="1" smtClean="0">
                              <a:latin typeface="Cambria Math" panose="02040503050406030204" pitchFamily="18" charset="0"/>
                            </a:rPr>
                            <m:t>𝑠</m:t>
                          </m:r>
                        </m:e>
                        <m:sup>
                          <m:r>
                            <a:rPr lang="en-US" i="1">
                              <a:latin typeface="Cambria Math" panose="02040503050406030204" pitchFamily="18" charset="0"/>
                            </a:rPr>
                            <m:t>2</m:t>
                          </m:r>
                        </m:sup>
                      </m:sSup>
                    </m:oMath>
                  </m:oMathPara>
                </a14:m>
                <a:r>
                  <a:rPr lang="en-US" smtClean="0"/>
                  <a:t> være variansen for en stikprøve med størrelse </a:t>
                </a:r>
                <a14:m>
                  <m:oMathPara>
                    <m:oMathParaPr>
                      <m:jc/>
                    </m:oMathParaPr>
                    <m:oMath>
                      <m:r>
                        <a:rPr lang="en-US" i="1" smtClean="0">
                          <a:latin typeface="Cambria Math" panose="02040503050406030204" pitchFamily="18" charset="0"/>
                        </a:rPr>
                        <m:t>𝑛</m:t>
                      </m:r>
                    </m:oMath>
                  </m:oMathPara>
                </a14:m>
                <a:r>
                  <a:rPr lang="en-US" smtClean="0"/>
                  <a:t>, taget fra en </a:t>
                </a:r>
                <a:r>
                  <a:rPr lang="en-US" u="sng" smtClean="0">
                    <a:solidFill>
                      <a:schemeClr val="tx2">
                        <a:lumMod val="75000"/>
                      </a:schemeClr>
                    </a:solidFill>
                  </a:rPr>
                  <a:t>normalfordelt</a:t>
                </a:r>
                <a:r>
                  <a:rPr lang="en-US" smtClean="0"/>
                  <a:t> population med middelværdi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GB" smtClean="0"/>
                  <a:t> og varians </a:t>
                </a:r>
                <a14:m>
                  <m:oMathPara>
                    <m:oMathParaPr>
                      <m:jc/>
                    </m:oMathParaPr>
                    <m:o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m:oMathPara>
                </a14:m>
                <a:endParaRPr lang="en-GB" smtClean="0"/>
              </a:p>
              <a:p>
                <a:r>
                  <a:rPr lang="en-US" smtClean="0"/>
                  <a:t>Så er </a:t>
                </a:r>
                <a:br>
                  <a:rPr lang="en-US" smtClean="0"/>
                </a:br>
                <a:r>
                  <a:rPr lang="en-US" smtClean="0"/>
                  <a:t> 	</a:t>
                </a:r>
                <a14:m>
                  <m:oMathPara>
                    <m:oMathParaPr>
                      <m:jc/>
                    </m:oMathParaPr>
                    <m:oMath>
                      <m:sSubSup>
                        <m:sSubSupPr>
                          <m:alnScr m:val="off"/>
                          <m:ctrlPr>
                            <a:rPr lang="en-US" b="0"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num>
                        <m:den>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oMath>
                  </m:oMathPara>
                </a14:m>
                <a:r>
                  <a:rPr lang="en-GB" smtClean="0"/>
                  <a:t> </a:t>
                </a:r>
                <a:br>
                  <a:rPr lang="en-GB" smtClean="0"/>
                </a:b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smtClean="0"/>
                  <a:t> (chi-i-anden) fordelt med </a:t>
                </a:r>
                <a14:m>
                  <m:oMathPara>
                    <m:oMathParaPr>
                      <m:jc/>
                    </m:oMathParaPr>
                    <m:oMath>
                      <m:r>
                        <a:rPr lang="da-DK" i="1">
                          <a:latin typeface="Cambria Math" panose="02040503050406030204" pitchFamily="18" charset="0"/>
                          <a:ea typeface="Cambria Math" panose="02040503050406030204" pitchFamily="18" charset="0"/>
                        </a:rPr>
                        <m:t>𝜈</m:t>
                      </m:r>
                      <m:r>
                        <a:rPr lang="en-US" i="1">
                          <a:latin typeface="Cambria Math" panose="02040503050406030204" pitchFamily="18" charset="0"/>
                          <a:ea typeface="Cambria Math" panose="02040503050406030204" pitchFamily="18" charset="0"/>
                        </a:rPr>
                        <m:t>=</m:t>
                      </m:r>
                      <m:r>
                        <a:rPr lang="da-DK" i="1">
                          <a:latin typeface="Cambria Math"/>
                        </a:rPr>
                        <m:t>𝑛</m:t>
                      </m:r>
                      <m:r>
                        <a:rPr lang="da-DK" i="1">
                          <a:latin typeface="Cambria Math"/>
                        </a:rPr>
                        <m:t>−1</m:t>
                      </m:r>
                    </m:oMath>
                  </m:oMathPara>
                </a14:m>
                <a:r>
                  <a:rPr lang="en-GB" smtClean="0"/>
                  <a:t> frihedsgrader</a:t>
                </a:r>
              </a:p>
              <a:p>
                <a:r>
                  <a:rPr lang="en-US" smtClean="0"/>
                  <a:t>Ny kontinuert sandsynlighedsfordeling: </a:t>
                </a:r>
                <a14:m>
                  <m:oMathPara>
                    <m:oMathParaPr>
                      <m:jc/>
                    </m:oMathParaPr>
                    <m:oMath>
                      <m:sSup>
                        <m:sSupPr>
                          <m:ctrlPr>
                            <a:rPr lang="da-DK" i="1">
                              <a:solidFill>
                                <a:schemeClr val="tx2"/>
                              </a:solidFill>
                              <a:latin typeface="Cambria Math" panose="02040503050406030204" pitchFamily="18" charset="0"/>
                            </a:rPr>
                          </m:ctrlPr>
                        </m:sSupPr>
                        <m:e>
                          <m:r>
                            <a:rPr lang="el-GR" i="1">
                              <a:solidFill>
                                <a:schemeClr val="tx2"/>
                              </a:solidFill>
                              <a:latin typeface="Cambria Math"/>
                            </a:rPr>
                            <m:t>𝜒</m:t>
                          </m:r>
                        </m:e>
                        <m:sup>
                          <m:r>
                            <a:rPr lang="da-DK" i="1">
                              <a:solidFill>
                                <a:schemeClr val="tx2"/>
                              </a:solidFill>
                              <a:latin typeface="Cambria Math"/>
                            </a:rPr>
                            <m:t>2</m:t>
                          </m:r>
                        </m:sup>
                      </m:sSup>
                    </m:oMath>
                  </m:oMathPara>
                </a14:m>
                <a:r>
                  <a:rPr lang="da-DK">
                    <a:solidFill>
                      <a:schemeClr val="tx2"/>
                    </a:solidFill>
                  </a:rPr>
                  <a:t> </a:t>
                </a:r>
                <a:r>
                  <a:rPr lang="da-DK" smtClean="0">
                    <a:solidFill>
                      <a:schemeClr val="tx2"/>
                    </a:solidFill>
                  </a:rPr>
                  <a:t>fordelingen.</a:t>
                </a: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21</a:t>
            </a:fld>
            <a:endParaRPr lang="da-DK">
              <a:solidFill>
                <a:prstClr val="black">
                  <a:tint val="75000"/>
                </a:prstClr>
              </a:solidFill>
            </a:endParaRPr>
          </a:p>
        </p:txBody>
      </p:sp>
    </p:spTree>
    <p:extLst>
      <p:ext uri="{BB962C8B-B14F-4D97-AF65-F5344CB8AC3E}">
        <p14:creationId xmlns:p14="http://schemas.microsoft.com/office/powerpoint/2010/main" val="1044540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14:m>
                  <m:oMathPara>
                    <m:oMathParaPr>
                      <m:jc/>
                    </m:oMathParaPr>
                    <m:oMath>
                      <m:sSup>
                        <m:sSupPr>
                          <m:ctrlPr>
                            <a:rPr lang="da-DK" i="1">
                              <a:solidFill>
                                <a:schemeClr val="tx2"/>
                              </a:solidFill>
                              <a:latin typeface="Cambria Math" panose="02040503050406030204" pitchFamily="18" charset="0"/>
                            </a:rPr>
                          </m:ctrlPr>
                        </m:sSupPr>
                        <m:e>
                          <m:r>
                            <a:rPr lang="el-GR" i="1">
                              <a:solidFill>
                                <a:schemeClr val="tx2"/>
                              </a:solidFill>
                              <a:latin typeface="Cambria Math"/>
                            </a:rPr>
                            <m:t>𝜒</m:t>
                          </m:r>
                        </m:e>
                        <m:sup>
                          <m:r>
                            <a:rPr lang="da-DK" b="0" i="1">
                              <a:solidFill>
                                <a:schemeClr val="tx2"/>
                              </a:solidFill>
                              <a:latin typeface="Cambria Math"/>
                            </a:rPr>
                            <m:t>2</m:t>
                          </m:r>
                        </m:sup>
                      </m:sSup>
                    </m:oMath>
                  </m:oMathPara>
                </a14:m>
                <a:r>
                  <a:rPr lang="da-DK">
                    <a:solidFill>
                      <a:schemeClr val="tx2"/>
                    </a:solidFill>
                  </a:rPr>
                  <a:t> </a:t>
                </a:r>
                <a:r>
                  <a:rPr lang="da-DK" smtClean="0">
                    <a:solidFill>
                      <a:schemeClr val="tx2"/>
                    </a:solidFill>
                  </a:rPr>
                  <a:t>fordelingen</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t="-2344" b="-21094"/>
                </a:stretch>
              </a:blipFill>
            </p:spPr>
            <p:txBody>
              <a:bodyPr/>
              <a:lstStyle/>
              <a:p>
                <a:r>
                  <a:rPr lang="da-DK">
                    <a:noFill/>
                  </a:rPr>
                  <a:t> </a:t>
                </a:r>
              </a:p>
            </p:txBody>
          </p:sp>
        </mc:Fallback>
      </mc:AlternateContent>
      <p:sp>
        <p:nvSpPr>
          <p:cNvPr id="3" name="Content Placeholder 2"/>
          <p:cNvSpPr>
            <a:spLocks noGrp="1"/>
          </p:cNvSpPr>
          <p:nvPr>
            <p:ph idx="1"/>
          </p:nvPr>
        </p:nvSpPr>
        <p:spPr/>
        <p:txBody>
          <a:bodyPr/>
          <a:lstStyle/>
          <a:p>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22</a:t>
            </a:fld>
            <a:endParaRPr lang="da-DK"/>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48225" y="1217005"/>
            <a:ext cx="6636143" cy="5236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48225" y="1227447"/>
            <a:ext cx="6665912" cy="5225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3320253"/>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3"/>
          <a:stretch>
            <a:fillRect/>
          </a:stretch>
        </p:blipFill>
        <p:spPr>
          <a:xfrm>
            <a:off x="2915816" y="1772816"/>
            <a:ext cx="6010275" cy="3486150"/>
          </a:xfrm>
          <a:prstGeom prst="rect">
            <a:avLst/>
          </a:prstGeom>
        </p:spPr>
      </p:pic>
      <mc:AlternateContent>
        <mc:Choice Requires="a14">
          <p:sp>
            <p:nvSpPr>
              <p:cNvPr id="2" name="Title 1"/>
              <p:cNvSpPr>
                <a:spLocks noGrp="1"/>
              </p:cNvSpPr>
              <p:nvPr>
                <p:ph type="title"/>
              </p:nvPr>
            </p:nvSpPr>
            <p:spPr/>
            <p:txBody>
              <a:bodyPr/>
              <a:lstStyle/>
              <a:p>
                <a14:m>
                  <m:oMathPara>
                    <m:oMathParaPr>
                      <m:jc/>
                    </m:oMathParaPr>
                    <m:oMath>
                      <m:sSup>
                        <m:sSupPr>
                          <m:ctrlPr>
                            <a:rPr lang="da-DK" i="1">
                              <a:solidFill>
                                <a:schemeClr val="tx2"/>
                              </a:solidFill>
                              <a:latin typeface="Cambria Math" panose="02040503050406030204" pitchFamily="18" charset="0"/>
                            </a:rPr>
                          </m:ctrlPr>
                        </m:sSupPr>
                        <m:e>
                          <m:r>
                            <a:rPr lang="el-GR" i="1">
                              <a:solidFill>
                                <a:schemeClr val="tx2"/>
                              </a:solidFill>
                              <a:latin typeface="Cambria Math"/>
                            </a:rPr>
                            <m:t>𝜒</m:t>
                          </m:r>
                        </m:e>
                        <m:sup>
                          <m:r>
                            <a:rPr lang="da-DK" b="0" i="1">
                              <a:solidFill>
                                <a:schemeClr val="tx2"/>
                              </a:solidFill>
                              <a:latin typeface="Cambria Math"/>
                            </a:rPr>
                            <m:t>2</m:t>
                          </m:r>
                        </m:sup>
                      </m:sSup>
                    </m:oMath>
                  </m:oMathPara>
                </a14:m>
                <a:r>
                  <a:rPr lang="da-DK">
                    <a:solidFill>
                      <a:schemeClr val="tx2"/>
                    </a:solidFill>
                  </a:rPr>
                  <a:t> </a:t>
                </a:r>
                <a:r>
                  <a:rPr lang="da-DK" smtClean="0">
                    <a:solidFill>
                      <a:schemeClr val="tx2"/>
                    </a:solidFill>
                  </a:rPr>
                  <a:t>fordelingen</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t="-2344" b="-21094"/>
                </a:stretch>
              </a:blipFill>
            </p:spPr>
            <p:txBody>
              <a:bodyPr/>
              <a:lstStyle/>
              <a:p>
                <a:r>
                  <a:rPr lang="da-DK">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t>Usymmetrisk, højreskæv fordeling, især for få frihedsgrader</a:t>
                </a:r>
              </a:p>
              <a:p>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br>
                  <a:rPr lang="en-US" b="0" smtClean="0">
                    <a:ea typeface="Cambria Math" panose="02040503050406030204" pitchFamily="18" charset="0"/>
                  </a:rPr>
                </a:br>
                <a:endParaRPr lang="en-US" b="0" smtClean="0">
                  <a:ea typeface="Cambria Math" panose="02040503050406030204" pitchFamily="18" charset="0"/>
                </a:endParaRPr>
              </a:p>
              <a:p>
                <a:r>
                  <a:rPr lang="da-DK" smtClean="0"/>
                  <a:t>Funktioner i R:</a:t>
                </a:r>
              </a:p>
              <a:p>
                <a:pPr lvl="1"/>
                <a:r>
                  <a:rPr lang="da-DK"/>
                  <a:t>dchisq(x, df</a:t>
                </a:r>
                <a:r>
                  <a:rPr lang="da-DK" smtClean="0"/>
                  <a:t>): </a:t>
                </a:r>
                <a:r>
                  <a:rPr lang="da-DK"/>
                  <a:t>	pdf for x med </a:t>
                </a:r>
                <a:r>
                  <a:rPr lang="da-DK" smtClean="0"/>
                  <a:t>df </a:t>
                </a:r>
                <a:r>
                  <a:rPr lang="da-DK"/>
                  <a:t>frihedsgrader </a:t>
                </a:r>
              </a:p>
              <a:p>
                <a:pPr lvl="1"/>
                <a:r>
                  <a:rPr lang="da-DK" smtClean="0"/>
                  <a:t>pchisq(x, df): 	</a:t>
                </a:r>
                <a:r>
                  <a:rPr lang="da-DK"/>
                  <a:t>cdf for x, d.v.s. </a:t>
                </a:r>
                <a14:m>
                  <m:oMathPara>
                    <m:oMathParaPr>
                      <m:jc/>
                    </m:oMathParaPr>
                    <m:oMath>
                      <m:r>
                        <a:rPr lang="da-DK" i="1">
                          <a:latin typeface="Cambria Math"/>
                        </a:rPr>
                        <m:t>𝑃</m:t>
                      </m:r>
                      <m:r>
                        <a:rPr lang="da-DK" i="1">
                          <a:latin typeface="Cambria Math"/>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da-DK" i="1">
                          <a:latin typeface="Cambria Math"/>
                          <a:ea typeface="Cambria Math"/>
                        </a:rPr>
                        <m:t>≤</m:t>
                      </m:r>
                      <m:r>
                        <a:rPr lang="da-DK" i="1">
                          <a:latin typeface="Cambria Math"/>
                          <a:ea typeface="Cambria Math"/>
                        </a:rPr>
                        <m:t>𝑥</m:t>
                      </m:r>
                      <m:r>
                        <a:rPr lang="da-DK" i="1">
                          <a:latin typeface="Cambria Math"/>
                          <a:ea typeface="Cambria Math"/>
                        </a:rPr>
                        <m:t>)</m:t>
                      </m:r>
                    </m:oMath>
                  </m:oMathPara>
                </a14:m>
                <a:endParaRPr lang="da-DK" smtClean="0"/>
              </a:p>
              <a:p>
                <a:pPr lvl="1"/>
                <a:r>
                  <a:rPr lang="da-DK" smtClean="0"/>
                  <a:t>qchisq(p, df): 	</a:t>
                </a:r>
                <a:r>
                  <a:rPr lang="en-GB"/>
                  <a:t>Invers cdf, finder det </a:t>
                </a:r>
                <a14:m>
                  <m:oMathPara>
                    <m:oMathParaPr>
                      <m:jc/>
                    </m:oMathParaPr>
                    <m:oMath>
                      <m:r>
                        <a:rPr lang="da-DK" i="1">
                          <a:latin typeface="Cambria Math"/>
                          <a:ea typeface="Cambria Math"/>
                        </a:rPr>
                        <m:t>𝑥</m:t>
                      </m:r>
                    </m:oMath>
                  </m:oMathPara>
                </a14:m>
                <a:r>
                  <a:rPr lang="en-GB"/>
                  <a:t>, så </a:t>
                </a:r>
                <a14:m>
                  <m:oMathPara>
                    <m:oMathParaPr>
                      <m:jc/>
                    </m:oMathParaPr>
                    <m:oMath>
                      <m:r>
                        <a:rPr lang="da-DK" i="1">
                          <a:latin typeface="Cambria Math"/>
                        </a:rPr>
                        <m:t>𝑃</m:t>
                      </m:r>
                      <m:r>
                        <a:rPr lang="da-DK" i="1">
                          <a:latin typeface="Cambria Math"/>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da-DK" i="1">
                          <a:latin typeface="Cambria Math"/>
                          <a:ea typeface="Cambria Math"/>
                        </a:rPr>
                        <m:t>≤</m:t>
                      </m:r>
                      <m:r>
                        <a:rPr lang="da-DK" i="1">
                          <a:latin typeface="Cambria Math"/>
                          <a:ea typeface="Cambria Math"/>
                        </a:rPr>
                        <m:t>𝑥</m:t>
                      </m:r>
                      <m:r>
                        <a:rPr lang="da-DK" i="1">
                          <a:latin typeface="Cambria Math"/>
                          <a:ea typeface="Cambria Math"/>
                        </a:rPr>
                        <m:t>)=</m:t>
                      </m:r>
                      <m:r>
                        <a:rPr lang="da-DK" i="1">
                          <a:latin typeface="Cambria Math"/>
                          <a:ea typeface="Cambria Math"/>
                        </a:rPr>
                        <m:t>𝑝</m:t>
                      </m:r>
                    </m:oMath>
                  </m:oMathPara>
                </a14:m>
                <a:endParaRPr lang="da-DK" smtClean="0"/>
              </a:p>
              <a:p>
                <a:pPr lvl="1"/>
                <a:r>
                  <a:rPr lang="da-DK" smtClean="0"/>
                  <a:t>rchisq(n, df): 	</a:t>
                </a:r>
                <a:r>
                  <a:rPr lang="da-DK"/>
                  <a:t>Generering af n tilfældige,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da-DK"/>
                  <a:t>-fordelte tal</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23</a:t>
            </a:fld>
            <a:endParaRPr lang="da-DK"/>
          </a:p>
        </p:txBody>
      </p:sp>
    </p:spTree>
    <p:extLst>
      <p:ext uri="{BB962C8B-B14F-4D97-AF65-F5344CB8AC3E}">
        <p14:creationId xmlns:p14="http://schemas.microsoft.com/office/powerpoint/2010/main" val="6518542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6.53, s. 208</a:t>
            </a:r>
            <a:endParaRPr lang="en-GB"/>
          </a:p>
        </p:txBody>
      </p:sp>
      <mc:AlternateContent>
        <mc:Choice Requires="a14">
          <p:sp>
            <p:nvSpPr>
              <p:cNvPr id="3" name="Content Placeholder 2"/>
              <p:cNvSpPr>
                <a:spLocks noGrp="1"/>
              </p:cNvSpPr>
              <p:nvPr>
                <p:ph idx="1"/>
              </p:nvPr>
            </p:nvSpPr>
            <p:spPr>
              <a:xfrm>
                <a:off x="467544" y="1196752"/>
                <a:ext cx="8568952" cy="5544616"/>
              </a:xfrm>
            </p:spPr>
            <p:txBody>
              <a:bodyPr/>
              <a:lstStyle/>
              <a:p>
                <a:pPr marL="0" indent="0">
                  <a:buNone/>
                </a:pPr>
                <a:r>
                  <a:rPr lang="en-US" smtClean="0"/>
                  <a:t>En maskine producerer plastikfolie. Når maskinen fungerer korrekt, er tykkelsen af folien normalfordelt med standardafvigelse </a:t>
                </a:r>
                <a:br>
                  <a:rPr lang="en-US" i="1" smtClean="0">
                    <a:latin typeface="Cambria Math" panose="02040503050406030204" pitchFamily="18" charset="0"/>
                    <a:ea typeface="Cambria Math" panose="02040503050406030204" pitchFamily="18" charset="0"/>
                  </a:rPr>
                </a:b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=1.35</m:t>
                      </m:r>
                    </m:oMath>
                  </m:oMathPara>
                </a14:m>
                <a:r>
                  <a:rPr lang="en-GB" smtClean="0"/>
                  <a:t> mm. Ind imellem bliver variationen på tykkelsen større. For at fange dette, tages der jævnligt en stikprøve med størrelse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=20</m:t>
                      </m:r>
                    </m:oMath>
                  </m:oMathPara>
                </a14:m>
                <a:r>
                  <a:rPr lang="en-GB" smtClean="0"/>
                  <a:t>, og hvis stikprøvens standardafvigelse overstiger </a:t>
                </a:r>
                <a14:m>
                  <m:oMathPara>
                    <m:oMathParaPr>
                      <m:jc/>
                    </m:oMathParaPr>
                    <m:oMath>
                      <m:r>
                        <a:rPr lang="en-US" b="0" i="1" smtClean="0">
                          <a:latin typeface="Cambria Math" panose="02040503050406030204" pitchFamily="18" charset="0"/>
                        </a:rPr>
                        <m:t>𝑠</m:t>
                      </m:r>
                      <m:r>
                        <a:rPr lang="en-US" b="0" i="1" smtClean="0">
                          <a:latin typeface="Cambria Math" panose="02040503050406030204" pitchFamily="18" charset="0"/>
                        </a:rPr>
                        <m:t>=1.40</m:t>
                      </m:r>
                    </m:oMath>
                  </m:oMathPara>
                </a14:m>
                <a:r>
                  <a:rPr lang="en-GB" smtClean="0"/>
                  <a:t> undersøger man maskinen</a:t>
                </a:r>
              </a:p>
              <a:p>
                <a:r>
                  <a:rPr lang="en-US" smtClean="0"/>
                  <a:t>Hvad er sandsynligheden for, at en stikprøve giver anledning til undersøgelse af maskinen?</a:t>
                </a:r>
                <a:br>
                  <a:rPr lang="en-US" smtClean="0"/>
                </a:br>
                <a:endParaRPr lang="en-US" smtClean="0"/>
              </a:p>
              <a:p>
                <a:pPr marL="0" indent="0">
                  <a:buNone/>
                </a:pPr>
                <a:r>
                  <a:rPr lang="en-US" b="1" smtClean="0"/>
                  <a:t>Løsning:</a:t>
                </a:r>
              </a:p>
              <a:p>
                <a:r>
                  <a:rPr lang="en-US" smtClean="0"/>
                  <a:t>Vi kan beregne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smtClean="0"/>
                  <a:t>-statistikken (NB: Der er fejl i bogens beregning):</a:t>
                </a:r>
                <a:br>
                  <a:rPr lang="en-GB" smtClean="0"/>
                </a:b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(20−1)</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(1.40)</m:t>
                              </m:r>
                            </m:e>
                            <m:sup>
                              <m:r>
                                <a:rPr lang="en-US" b="0" i="1" smtClean="0">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35</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=20.4</m:t>
                      </m:r>
                    </m:oMath>
                  </m:oMathPara>
                </a14:m>
                <a:endParaRPr lang="en-GB" smtClean="0"/>
              </a:p>
              <a:p>
                <a14:m>
                  <m:oMathPara>
                    <m:oMathParaPr>
                      <m:jc/>
                    </m:oMathParaPr>
                    <m:oMath>
                      <m:sSup>
                        <m:sSupPr>
                          <m:ctrlPr>
                            <a:rPr lang="en-US" i="1">
                              <a:latin typeface="Cambria Math" panose="02040503050406030204" pitchFamily="18" charset="0"/>
                            </a:rPr>
                          </m:ctrlPr>
                        </m:sSupPr>
                        <m:e>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20.4</m:t>
                      </m:r>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20.4</m:t>
                      </m:r>
                      <m:r>
                        <a:rPr lang="en-US" i="1">
                          <a:latin typeface="Cambria Math" panose="02040503050406030204" pitchFamily="18" charset="0"/>
                        </a:rPr>
                        <m:t>)</m:t>
                      </m:r>
                      <m:r>
                        <a:rPr lang="en-US" b="0" i="1" smtClean="0">
                          <a:latin typeface="Cambria Math" panose="02040503050406030204" pitchFamily="18" charset="0"/>
                        </a:rPr>
                        <m:t>=1−</m:t>
                      </m:r>
                      <m:r>
                        <m:rPr>
                          <m:sty m:val="p"/>
                        </m:rPr>
                        <a:rPr lang="en-US" b="0" i="0" smtClean="0">
                          <a:latin typeface="Cambria Math" panose="02040503050406030204" pitchFamily="18" charset="0"/>
                        </a:rPr>
                        <m:t>pchisq</m:t>
                      </m:r>
                      <m:r>
                        <a:rPr lang="en-US" b="0" i="1" smtClean="0">
                          <a:latin typeface="Cambria Math" panose="02040503050406030204" pitchFamily="18" charset="0"/>
                        </a:rPr>
                        <m:t>(20.4, 19)=</m:t>
                      </m:r>
                      <m:r>
                        <m:rPr>
                          <m:sty m:val="bi"/>
                        </m:rPr>
                        <a:rPr lang="en-US" b="1" i="1" smtClean="0">
                          <a:latin typeface="Cambria Math" panose="02040503050406030204" pitchFamily="18" charset="0"/>
                        </a:rPr>
                        <m:t>𝟎</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𝟑𝟔𝟗</m:t>
                      </m:r>
                    </m:oMath>
                  </m:oMathPara>
                </a14:m>
                <a:endParaRPr lang="en-GB" b="1" smtClean="0"/>
              </a:p>
              <a:p>
                <a:r>
                  <a:rPr lang="en-US" smtClean="0"/>
                  <a:t>37 % af stikprøverne giver altså en alarm, selv om </a:t>
                </a:r>
                <a14:m>
                  <m:oMathPara>
                    <m:oMathParaPr>
                      <m:jc/>
                    </m:oMathParaPr>
                    <m:o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=1.35</m:t>
                      </m:r>
                    </m:oMath>
                  </m:oMathPara>
                </a14:m>
                <a:r>
                  <a:rPr lang="en-GB"/>
                  <a:t> </a:t>
                </a:r>
                <a:r>
                  <a:rPr lang="en-GB" smtClean="0"/>
                  <a:t>mm.</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568952" cy="5544616"/>
              </a:xfrm>
              <a:blipFill>
                <a:blip r:embed="rId2"/>
                <a:stretch>
                  <a:fillRect l="-925" t="-659" r="-1068" b="-175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24</a:t>
            </a:fld>
            <a:endParaRPr lang="da-DK">
              <a:solidFill>
                <a:prstClr val="black">
                  <a:tint val="75000"/>
                </a:prstClr>
              </a:solidFill>
            </a:endParaRPr>
          </a:p>
        </p:txBody>
      </p:sp>
    </p:spTree>
    <p:extLst>
      <p:ext uri="{BB962C8B-B14F-4D97-AF65-F5344CB8AC3E}">
        <p14:creationId xmlns:p14="http://schemas.microsoft.com/office/powerpoint/2010/main" val="30664680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Fordeling af varians for </a:t>
            </a:r>
            <a:r>
              <a:rPr lang="en-US" smtClean="0">
                <a:solidFill>
                  <a:srgbClr val="C00000"/>
                </a:solidFill>
              </a:rPr>
              <a:t>to</a:t>
            </a:r>
            <a:r>
              <a:rPr lang="en-US" smtClean="0"/>
              <a:t> stikprøver</a:t>
            </a:r>
            <a:endParaRPr lang="en-GB"/>
          </a:p>
        </p:txBody>
      </p:sp>
      <mc:AlternateContent>
        <mc:Choice Requires="a14">
          <p:sp>
            <p:nvSpPr>
              <p:cNvPr id="3" name="Content Placeholder 2"/>
              <p:cNvSpPr>
                <a:spLocks noGrp="1"/>
              </p:cNvSpPr>
              <p:nvPr>
                <p:ph idx="1"/>
              </p:nvPr>
            </p:nvSpPr>
            <p:spPr/>
            <p:txBody>
              <a:bodyPr/>
              <a:lstStyle/>
              <a:p>
                <a:r>
                  <a:rPr lang="en-US" smtClean="0"/>
                  <a:t>Vi har to stikprøver med hhv. stikprøvestørrelse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oMath>
                  </m:oMathPara>
                </a14:m>
                <a:r>
                  <a:rPr lang="en-GB"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GB" smtClean="0"/>
              </a:p>
              <a:p>
                <a:r>
                  <a:rPr lang="en-GB" smtClean="0"/>
                  <a:t>Stikprøverne kommer fra to </a:t>
                </a:r>
                <a:r>
                  <a:rPr lang="en-GB" smtClean="0">
                    <a:solidFill>
                      <a:schemeClr val="accent1">
                        <a:lumMod val="75000"/>
                      </a:schemeClr>
                    </a:solidFill>
                  </a:rPr>
                  <a:t>normalfordelte</a:t>
                </a:r>
                <a:r>
                  <a:rPr lang="en-GB" smtClean="0"/>
                  <a:t> populationer med samme varians, evt. fra den samme normalfordelte population</a:t>
                </a:r>
              </a:p>
              <a:p>
                <a:r>
                  <a:rPr lang="en-GB" smtClean="0"/>
                  <a:t>Vi har beregnet de to stikprøvevarianser til hhv. </a:t>
                </a:r>
                <a14:m>
                  <m:oMathPara>
                    <m:oMathParaPr>
                      <m:jc/>
                    </m:oMathParaPr>
                    <m:oMath>
                      <m:sSubSup>
                        <m:sSubSupPr>
                          <m:alnScr m:val="off"/>
                          <m:ctrlPr>
                            <a:rPr lang="en-GB"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r>
                  <a:rPr lang="en-GB" smtClean="0"/>
                  <a:t> og </a:t>
                </a:r>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oMath>
                  </m:oMathPara>
                </a14:m>
                <a:r>
                  <a:rPr lang="en-GB" smtClean="0"/>
                  <a:t> </a:t>
                </a:r>
              </a:p>
              <a:p>
                <a:r>
                  <a:rPr lang="en-US" smtClean="0"/>
                  <a:t>På grund af tilfældigheder i stikprøverne forventer vi ikke, at de to stikprøvevarianser er helt ens, men dog at de er tæt på hinanden. Derfor forventer vi, at forholdet mellem dem er tæt på 1</a:t>
                </a:r>
              </a:p>
              <a:p>
                <a:r>
                  <a:rPr lang="en-US" b="0" smtClean="0"/>
                  <a:t>Forholdet mellem stikprøvevarianserne </a:t>
                </a:r>
                <a:br>
                  <a:rPr lang="en-US" b="0" smtClean="0"/>
                </a:br>
                <a:r>
                  <a:rPr lang="en-US" b="0" smtClean="0"/>
                  <a:t> 	</a:t>
                </a:r>
                <a14:m>
                  <m:oMathPara>
                    <m:oMathParaPr>
                      <m:jc/>
                    </m:oMathParaPr>
                    <m:o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den>
                      </m:f>
                    </m:oMath>
                  </m:oMathPara>
                </a14:m>
                <a:r>
                  <a:rPr lang="en-US" smtClean="0"/>
                  <a:t> </a:t>
                </a:r>
                <a:br>
                  <a:rPr lang="en-US" smtClean="0"/>
                </a:br>
                <a:r>
                  <a:rPr lang="en-US" smtClean="0"/>
                  <a:t>er en stokastisk variabel, der er F-fordelt med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oMath>
                  </m:oMathPara>
                </a14:m>
                <a:r>
                  <a:rPr lang="en-GB"/>
                  <a:t> </a:t>
                </a:r>
                <a:r>
                  <a:rPr lang="en-GB" smtClean="0"/>
                  <a:t>frihedsgrader i tælleren og </a:t>
                </a: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oMath>
                  </m:oMathPara>
                </a14:m>
                <a:r>
                  <a:rPr lang="en-GB" smtClean="0"/>
                  <a:t> frihedsgrader i nævneren</a:t>
                </a:r>
              </a:p>
              <a:p>
                <a:r>
                  <a:rPr lang="en-US"/>
                  <a:t>Ny kontinuert sandsynlighedsfordeling:</a:t>
                </a:r>
                <a:r>
                  <a:rPr lang="en-US" smtClean="0">
                    <a:solidFill>
                      <a:schemeClr val="accent1">
                        <a:lumMod val="75000"/>
                      </a:schemeClr>
                    </a:solidFill>
                  </a:rPr>
                  <a:t> </a:t>
                </a:r>
                <a14:m>
                  <m:oMathPara>
                    <m:oMathParaPr>
                      <m:jc/>
                    </m:oMathParaPr>
                    <m:oMath>
                      <m:r>
                        <a:rPr lang="en-US" i="1" smtClean="0">
                          <a:solidFill>
                            <a:schemeClr val="accent1">
                              <a:lumMod val="75000"/>
                            </a:schemeClr>
                          </a:solidFill>
                          <a:latin typeface="Cambria Math" panose="02040503050406030204" pitchFamily="18" charset="0"/>
                        </a:rPr>
                        <m:t>𝐹</m:t>
                      </m:r>
                    </m:oMath>
                  </m:oMathPara>
                </a14:m>
                <a:r>
                  <a:rPr lang="da-DK" smtClean="0">
                    <a:solidFill>
                      <a:schemeClr val="accent1">
                        <a:lumMod val="75000"/>
                      </a:schemeClr>
                    </a:solidFill>
                  </a:rPr>
                  <a:t> fordelingen.</a:t>
                </a:r>
                <a:endParaRPr lang="en-GB"/>
              </a:p>
              <a:p>
                <a:pPr marL="0" indent="0">
                  <a:buNone/>
                </a:pPr>
                <a:endParaRPr lang="en-US" smtClean="0"/>
              </a:p>
              <a:p>
                <a:endParaRPr lang="en-GB" smtClean="0"/>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25</a:t>
            </a:fld>
            <a:endParaRPr lang="da-DK">
              <a:solidFill>
                <a:prstClr val="black">
                  <a:tint val="75000"/>
                </a:prstClr>
              </a:solidFill>
            </a:endParaRPr>
          </a:p>
        </p:txBody>
      </p:sp>
    </p:spTree>
    <p:extLst>
      <p:ext uri="{BB962C8B-B14F-4D97-AF65-F5344CB8AC3E}">
        <p14:creationId xmlns:p14="http://schemas.microsoft.com/office/powerpoint/2010/main" val="11035418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3"/>
          <a:stretch>
            <a:fillRect/>
          </a:stretch>
        </p:blipFill>
        <p:spPr>
          <a:xfrm>
            <a:off x="3995936" y="1628800"/>
            <a:ext cx="5048647" cy="2303300"/>
          </a:xfrm>
          <a:prstGeom prst="rect">
            <a:avLst/>
          </a:prstGeom>
        </p:spPr>
      </p:pic>
      <p:sp>
        <p:nvSpPr>
          <p:cNvPr id="2" name="Title 1"/>
          <p:cNvSpPr>
            <a:spLocks noGrp="1"/>
          </p:cNvSpPr>
          <p:nvPr>
            <p:ph type="title"/>
          </p:nvPr>
        </p:nvSpPr>
        <p:spPr/>
        <p:txBody>
          <a:bodyPr/>
          <a:lstStyle/>
          <a:p>
            <a:r>
              <a:rPr lang="da-DK" i="1" smtClean="0"/>
              <a:t>F</a:t>
            </a:r>
            <a:r>
              <a:rPr lang="da-DK" smtClean="0"/>
              <a:t>-fordelingen</a:t>
            </a:r>
            <a:endParaRPr lang="da-DK"/>
          </a:p>
        </p:txBody>
      </p:sp>
      <mc:AlternateContent>
        <mc:Choice Requires="a14">
          <p:sp>
            <p:nvSpPr>
              <p:cNvPr id="3" name="Content Placeholder 2"/>
              <p:cNvSpPr>
                <a:spLocks noGrp="1"/>
              </p:cNvSpPr>
              <p:nvPr>
                <p:ph idx="1"/>
              </p:nvPr>
            </p:nvSpPr>
            <p:spPr/>
            <p:txBody>
              <a:bodyPr/>
              <a:lstStyle/>
              <a:p>
                <a:r>
                  <a:rPr lang="da-DK" i="1" smtClean="0">
                    <a:solidFill>
                      <a:schemeClr val="tx2"/>
                    </a:solidFill>
                  </a:rPr>
                  <a:t>F</a:t>
                </a:r>
                <a:r>
                  <a:rPr lang="da-DK">
                    <a:solidFill>
                      <a:schemeClr val="tx2"/>
                    </a:solidFill>
                  </a:rPr>
                  <a:t>-fordelingen</a:t>
                </a:r>
                <a:r>
                  <a:rPr lang="da-DK"/>
                  <a:t> er højreskæv, ligesom </a:t>
                </a:r>
                <a14:m>
                  <m:oMathPara>
                    <m:oMathParaPr>
                      <m:jc/>
                    </m:oMathParaPr>
                    <m:oMath>
                      <m:sSup>
                        <m:sSupPr>
                          <m:ctrlPr>
                            <a:rPr lang="da-DK" i="1">
                              <a:solidFill>
                                <a:schemeClr val="tx2"/>
                              </a:solidFill>
                              <a:latin typeface="Cambria Math" panose="02040503050406030204" pitchFamily="18" charset="0"/>
                            </a:rPr>
                          </m:ctrlPr>
                        </m:sSupPr>
                        <m:e>
                          <m:r>
                            <a:rPr lang="el-GR" i="1">
                              <a:solidFill>
                                <a:schemeClr val="tx2"/>
                              </a:solidFill>
                              <a:latin typeface="Cambria Math"/>
                            </a:rPr>
                            <m:t>𝜒</m:t>
                          </m:r>
                        </m:e>
                        <m:sup>
                          <m:r>
                            <a:rPr lang="da-DK" i="1">
                              <a:solidFill>
                                <a:schemeClr val="tx2"/>
                              </a:solidFill>
                              <a:latin typeface="Cambria Math"/>
                            </a:rPr>
                            <m:t>2</m:t>
                          </m:r>
                        </m:sup>
                      </m:sSup>
                    </m:oMath>
                  </m:oMathPara>
                </a14:m>
                <a:r>
                  <a:rPr lang="da-DK">
                    <a:solidFill>
                      <a:schemeClr val="tx2"/>
                    </a:solidFill>
                  </a:rPr>
                  <a:t> fordelingen</a:t>
                </a:r>
                <a:endParaRPr lang="da-DK"/>
              </a:p>
              <a:p>
                <a:r>
                  <a:rPr lang="da-DK" i="1"/>
                  <a:t>F</a:t>
                </a:r>
                <a:r>
                  <a:rPr lang="da-DK"/>
                  <a:t>-fordelingen </a:t>
                </a:r>
                <a:r>
                  <a:rPr lang="da-DK" smtClean="0"/>
                  <a:t>har to </a:t>
                </a:r>
                <a:br>
                  <a:rPr lang="da-DK" smtClean="0"/>
                </a:br>
                <a:r>
                  <a:rPr lang="da-DK" smtClean="0"/>
                  <a:t>parametre for friheds-</a:t>
                </a:r>
                <a:br>
                  <a:rPr lang="da-DK" smtClean="0"/>
                </a:br>
                <a:r>
                  <a:rPr lang="da-DK" smtClean="0"/>
                  <a:t>grader, fordi der er frihedsgrader </a:t>
                </a:r>
                <a:br>
                  <a:rPr lang="da-DK" smtClean="0"/>
                </a:br>
                <a:r>
                  <a:rPr lang="da-DK" smtClean="0"/>
                  <a:t>for både tælleren og nævneren i </a:t>
                </a:r>
                <a:br>
                  <a:rPr lang="da-DK" smtClean="0"/>
                </a:br>
                <a:r>
                  <a:rPr lang="da-DK" smtClean="0"/>
                  <a:t>udtrykket (fordi der kan være </a:t>
                </a:r>
                <a:br>
                  <a:rPr lang="da-DK" smtClean="0"/>
                </a:br>
                <a:r>
                  <a:rPr lang="da-DK" smtClean="0"/>
                  <a:t>forskellige stikprøvestørrelser)</a:t>
                </a:r>
                <a:endParaRPr lang="da-DK" smtClean="0"/>
              </a:p>
              <a:p>
                <a:r>
                  <a:rPr lang="da-DK" i="1"/>
                  <a:t>F</a:t>
                </a:r>
                <a:r>
                  <a:rPr lang="da-DK"/>
                  <a:t>-fordelingen </a:t>
                </a:r>
                <a:r>
                  <a:rPr lang="da-DK" smtClean="0"/>
                  <a:t>konvergerer mod </a:t>
                </a:r>
                <a:br>
                  <a:rPr lang="da-DK" smtClean="0"/>
                </a:br>
                <a14:m>
                  <m:oMathPara>
                    <m:oMathParaPr>
                      <m:jc/>
                    </m:oMathParaPr>
                    <m:oMath>
                      <m:sSup>
                        <m:sSupPr>
                          <m:ctrlPr>
                            <a:rPr lang="da-DK" i="1" smtClean="0">
                              <a:solidFill>
                                <a:schemeClr val="tx1"/>
                              </a:solidFill>
                              <a:latin typeface="Cambria Math" panose="02040503050406030204" pitchFamily="18" charset="0"/>
                            </a:rPr>
                          </m:ctrlPr>
                        </m:sSupPr>
                        <m:e>
                          <m:r>
                            <a:rPr lang="el-GR" i="1">
                              <a:solidFill>
                                <a:schemeClr val="tx1"/>
                              </a:solidFill>
                              <a:latin typeface="Cambria Math"/>
                            </a:rPr>
                            <m:t>𝜒</m:t>
                          </m:r>
                        </m:e>
                        <m:sup>
                          <m:r>
                            <a:rPr lang="da-DK" i="1">
                              <a:solidFill>
                                <a:schemeClr val="tx1"/>
                              </a:solidFill>
                              <a:latin typeface="Cambria Math"/>
                            </a:rPr>
                            <m:t>2</m:t>
                          </m:r>
                        </m:sup>
                      </m:sSup>
                    </m:oMath>
                  </m:oMathPara>
                </a14:m>
                <a:r>
                  <a:rPr lang="da-DK">
                    <a:solidFill>
                      <a:schemeClr val="tx1"/>
                    </a:solidFill>
                  </a:rPr>
                  <a:t> </a:t>
                </a:r>
                <a:r>
                  <a:rPr lang="da-DK" smtClean="0">
                    <a:solidFill>
                      <a:schemeClr val="tx1"/>
                    </a:solidFill>
                  </a:rPr>
                  <a:t>fordelingen, når nævnerens frihedsgrader bliver stor</a:t>
                </a:r>
                <a:endParaRPr lang="da-DK"/>
              </a:p>
              <a:p>
                <a:r>
                  <a:rPr lang="da-DK" smtClean="0"/>
                  <a:t>Funktioner i R:</a:t>
                </a:r>
                <a:endParaRPr lang="da-DK"/>
              </a:p>
              <a:p>
                <a:pPr lvl="1"/>
                <a:r>
                  <a:rPr lang="da-DK" smtClean="0"/>
                  <a:t>df(x, df1, df2):</a:t>
                </a:r>
                <a:r>
                  <a:rPr lang="da-DK"/>
                  <a:t>	pdf for x med </a:t>
                </a:r>
                <a:r>
                  <a:rPr lang="da-DK" smtClean="0"/>
                  <a:t>df1 og </a:t>
                </a:r>
                <a:r>
                  <a:rPr lang="da-DK"/>
                  <a:t>df2</a:t>
                </a:r>
                <a:r>
                  <a:rPr lang="da-DK" smtClean="0"/>
                  <a:t> frihedsgrader for hhv. tæller 			og nævner</a:t>
                </a:r>
                <a:endParaRPr lang="da-DK"/>
              </a:p>
              <a:p>
                <a:pPr lvl="1"/>
                <a:r>
                  <a:rPr lang="da-DK" smtClean="0"/>
                  <a:t>pf(x,</a:t>
                </a:r>
                <a:r>
                  <a:rPr lang="da-DK"/>
                  <a:t> df1, df2</a:t>
                </a:r>
                <a:r>
                  <a:rPr lang="da-DK" smtClean="0"/>
                  <a:t>):</a:t>
                </a:r>
                <a:r>
                  <a:rPr lang="da-DK"/>
                  <a:t>	cdf for </a:t>
                </a:r>
                <a:r>
                  <a:rPr lang="da-DK" smtClean="0"/>
                  <a:t>x, </a:t>
                </a:r>
                <a:r>
                  <a:rPr lang="da-DK" err="1"/>
                  <a:t>d.v.s. </a:t>
                </a:r>
                <a14:m>
                  <m:oMathPara>
                    <m:oMathParaPr>
                      <m:jc/>
                    </m:oMathParaPr>
                    <m:oMath>
                      <m:r>
                        <a:rPr lang="da-DK" i="1">
                          <a:latin typeface="Cambria Math"/>
                        </a:rPr>
                        <m:t>𝑃</m:t>
                      </m:r>
                      <m:r>
                        <a:rPr lang="da-DK" i="1">
                          <a:latin typeface="Cambria Math"/>
                        </a:rPr>
                        <m:t>(</m:t>
                      </m:r>
                      <m:r>
                        <a:rPr lang="da-DK" b="0" i="1" smtClean="0">
                          <a:latin typeface="Cambria Math"/>
                        </a:rPr>
                        <m:t>𝐹</m:t>
                      </m:r>
                      <m:r>
                        <a:rPr lang="da-DK" i="1">
                          <a:latin typeface="Cambria Math"/>
                          <a:ea typeface="Cambria Math"/>
                        </a:rPr>
                        <m:t>≤</m:t>
                      </m:r>
                      <m:r>
                        <a:rPr lang="da-DK" i="1">
                          <a:latin typeface="Cambria Math"/>
                          <a:ea typeface="Cambria Math"/>
                        </a:rPr>
                        <m:t>𝑥</m:t>
                      </m:r>
                      <m:r>
                        <a:rPr lang="da-DK" i="1">
                          <a:latin typeface="Cambria Math"/>
                          <a:ea typeface="Cambria Math"/>
                        </a:rPr>
                        <m:t>)</m:t>
                      </m:r>
                    </m:oMath>
                  </m:oMathPara>
                </a14:m>
                <a:endParaRPr lang="da-DK"/>
              </a:p>
              <a:p>
                <a:pPr lvl="1"/>
                <a:r>
                  <a:rPr lang="en-GB" smtClean="0"/>
                  <a:t>qf(p,</a:t>
                </a:r>
                <a:r>
                  <a:rPr lang="da-DK"/>
                  <a:t> df1, df2</a:t>
                </a:r>
                <a:r>
                  <a:rPr lang="en-GB" smtClean="0"/>
                  <a:t>):</a:t>
                </a:r>
                <a:r>
                  <a:rPr lang="en-GB"/>
                  <a:t>	Invers cdf, finder det </a:t>
                </a:r>
                <a14:m>
                  <m:oMathPara>
                    <m:oMathParaPr>
                      <m:jc/>
                    </m:oMathParaPr>
                    <m:oMath>
                      <m:r>
                        <a:rPr lang="da-DK" i="1">
                          <a:latin typeface="Cambria Math"/>
                          <a:ea typeface="Cambria Math"/>
                        </a:rPr>
                        <m:t>𝑥</m:t>
                      </m:r>
                    </m:oMath>
                  </m:oMathPara>
                </a14:m>
                <a:r>
                  <a:rPr lang="en-GB"/>
                  <a:t>, så </a:t>
                </a:r>
                <a14:m>
                  <m:oMathPara>
                    <m:oMathParaPr>
                      <m:jc/>
                    </m:oMathParaPr>
                    <m:oMath>
                      <m:r>
                        <a:rPr lang="da-DK" i="1">
                          <a:latin typeface="Cambria Math"/>
                        </a:rPr>
                        <m:t>𝑃</m:t>
                      </m:r>
                      <m:r>
                        <a:rPr lang="da-DK" i="1">
                          <a:latin typeface="Cambria Math"/>
                        </a:rPr>
                        <m:t>(</m:t>
                      </m:r>
                      <m:r>
                        <a:rPr lang="da-DK" b="0" i="1" smtClean="0">
                          <a:latin typeface="Cambria Math"/>
                        </a:rPr>
                        <m:t>𝐹</m:t>
                      </m:r>
                      <m:r>
                        <a:rPr lang="da-DK" i="1">
                          <a:latin typeface="Cambria Math"/>
                          <a:ea typeface="Cambria Math"/>
                        </a:rPr>
                        <m:t>≤</m:t>
                      </m:r>
                      <m:r>
                        <a:rPr lang="da-DK" i="1">
                          <a:latin typeface="Cambria Math"/>
                          <a:ea typeface="Cambria Math"/>
                        </a:rPr>
                        <m:t>𝑥</m:t>
                      </m:r>
                      <m:r>
                        <a:rPr lang="da-DK" i="1">
                          <a:latin typeface="Cambria Math"/>
                          <a:ea typeface="Cambria Math"/>
                        </a:rPr>
                        <m:t>)=</m:t>
                      </m:r>
                      <m:r>
                        <a:rPr lang="da-DK" i="1">
                          <a:latin typeface="Cambria Math"/>
                          <a:ea typeface="Cambria Math"/>
                        </a:rPr>
                        <m:t>𝑝</m:t>
                      </m:r>
                    </m:oMath>
                  </m:oMathPara>
                </a14:m>
                <a:endParaRPr lang="da-DK"/>
              </a:p>
              <a:p>
                <a:pPr lvl="1"/>
                <a:r>
                  <a:rPr lang="da-DK" smtClean="0"/>
                  <a:t>rf(n, df1</a:t>
                </a:r>
                <a:r>
                  <a:rPr lang="da-DK"/>
                  <a:t>, df2</a:t>
                </a:r>
                <a:r>
                  <a:rPr lang="da-DK" smtClean="0"/>
                  <a:t>): </a:t>
                </a:r>
                <a:r>
                  <a:rPr lang="da-DK"/>
                  <a:t>	</a:t>
                </a:r>
                <a:r>
                  <a:rPr lang="da-DK" smtClean="0"/>
                  <a:t>Generering </a:t>
                </a:r>
                <a:r>
                  <a:rPr lang="da-DK"/>
                  <a:t>af </a:t>
                </a:r>
                <a:r>
                  <a:rPr lang="da-DK" smtClean="0"/>
                  <a:t>n tilfældige, </a:t>
                </a:r>
                <a:r>
                  <a:rPr lang="da-DK" i="1" smtClean="0"/>
                  <a:t>F</a:t>
                </a:r>
                <a:r>
                  <a:rPr lang="da-DK" smtClean="0"/>
                  <a:t>-fordelte </a:t>
                </a:r>
                <a:r>
                  <a:rPr lang="da-DK"/>
                  <a:t>tal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r="-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26</a:t>
            </a:fld>
            <a:endParaRPr lang="da-DK"/>
          </a:p>
        </p:txBody>
      </p:sp>
    </p:spTree>
    <p:extLst>
      <p:ext uri="{BB962C8B-B14F-4D97-AF65-F5344CB8AC3E}">
        <p14:creationId xmlns:p14="http://schemas.microsoft.com/office/powerpoint/2010/main" val="3614268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6.54, s. 209</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en-US" smtClean="0"/>
                  <a:t>To stikprøver tages fra en normalfordelt population. Den første har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b="0" i="1" smtClean="0">
                          <a:latin typeface="Cambria Math" panose="02040503050406030204" pitchFamily="18" charset="0"/>
                        </a:rPr>
                        <m:t>=7</m:t>
                      </m:r>
                    </m:oMath>
                  </m:oMathPara>
                </a14:m>
                <a:r>
                  <a:rPr lang="en-GB" smtClean="0"/>
                  <a:t> og den anden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13</m:t>
                      </m:r>
                    </m:oMath>
                  </m:oMathPara>
                </a14:m>
                <a:r>
                  <a:rPr lang="en-GB" smtClean="0"/>
                  <a:t>. Hvad er sandsynligheden for, at den første stikprøves varians er mindst tre gange større end den andens?</a:t>
                </a:r>
                <a:br>
                  <a:rPr lang="en-GB" smtClean="0"/>
                </a:br>
                <a:r>
                  <a:rPr lang="en-GB" sz="1200" smtClean="0"/>
                  <a:t> </a:t>
                </a:r>
                <a:endParaRPr lang="en-GB" smtClean="0"/>
              </a:p>
              <a:p>
                <a:pPr marL="0" indent="0">
                  <a:buNone/>
                </a:pPr>
                <a:r>
                  <a:rPr lang="en-US" b="1" smtClean="0"/>
                  <a:t>Løsning:</a:t>
                </a:r>
              </a:p>
              <a:p>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  </m:t>
                      </m:r>
                      <m:groupChr>
                        <m:groupChrPr>
                          <m:chr m:val="⇔"/>
                          <m:pos m:val="top"/>
                          <m:vertJc m:val="bot"/>
                          <m:ctrlPr>
                            <a:rPr lang="en-US" i="1" smtClean="0">
                              <a:latin typeface="Cambria Math" panose="02040503050406030204" pitchFamily="18" charset="0"/>
                            </a:rPr>
                          </m:ctrlPr>
                        </m:groupChrPr>
                        <m:e>
                          <m:r>
                            <a:rPr lang="en-US" b="0" i="1" smtClean="0">
                              <a:latin typeface="Cambria Math" panose="02040503050406030204" pitchFamily="18" charset="0"/>
                            </a:rPr>
                            <m:t> </m:t>
                          </m:r>
                        </m:e>
                      </m:groupChr>
                      <m:r>
                        <a:rPr lang="en-US" b="0" i="1" smtClean="0">
                          <a:latin typeface="Cambria Math" panose="02040503050406030204" pitchFamily="18" charset="0"/>
                        </a:rPr>
                        <m:t>  </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rPr>
                        <m:t>  </m:t>
                      </m:r>
                      <m:groupChr>
                        <m:groupChrPr>
                          <m:chr m:val="⇔"/>
                          <m:pos m:val="top"/>
                          <m:vertJc m:val="bot"/>
                          <m:ctrlPr>
                            <a:rPr lang="en-US" i="1">
                              <a:latin typeface="Cambria Math" panose="02040503050406030204" pitchFamily="18" charset="0"/>
                            </a:rPr>
                          </m:ctrlPr>
                        </m:groupChrPr>
                        <m:e>
                          <m:r>
                            <a:rPr lang="en-US" i="1">
                              <a:latin typeface="Cambria Math" panose="02040503050406030204" pitchFamily="18" charset="0"/>
                            </a:rPr>
                            <m:t> </m:t>
                          </m:r>
                        </m:e>
                      </m:groupCh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≥3</m:t>
                      </m:r>
                    </m:oMath>
                  </m:oMathPara>
                </a14:m>
                <a:endParaRPr lang="en-GB" smtClean="0"/>
              </a:p>
              <a:p>
                <a14:m>
                  <m:oMathPara>
                    <m:oMathParaPr>
                      <m:jc/>
                    </m:oMathParaPr>
                    <m:oMath>
                      <m:sSubSup>
                        <m:sSubSupPr>
                          <m:alnScr m:val="off"/>
                          <m:ctrlPr>
                            <a:rPr lang="en-GB" i="1">
                              <a:latin typeface="Cambria Math" panose="02040503050406030204" pitchFamily="18" charset="0"/>
                            </a:rPr>
                          </m:ctrlPr>
                        </m:sSubSupPr>
                        <m:e>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≥3</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&lt;3)</m:t>
                      </m:r>
                    </m:oMath>
                  </m:oMathPara>
                </a14:m>
                <a:endParaRPr lang="en-GB" smtClean="0"/>
              </a:p>
              <a:p>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da-DK" i="1">
                          <a:latin typeface="Cambria Math"/>
                        </a:rPr>
                        <m:t>−1</m:t>
                      </m:r>
                      <m:r>
                        <a:rPr lang="en-US" b="0" i="1" smtClean="0">
                          <a:latin typeface="Cambria Math" panose="02040503050406030204" pitchFamily="18" charset="0"/>
                        </a:rPr>
                        <m:t>=7−1=6</m:t>
                      </m:r>
                    </m:oMath>
                  </m:oMathPara>
                </a14:m>
                <a:br>
                  <a:rPr lang="en-US" b="0" smtClean="0"/>
                </a:br>
                <a14:m>
                  <m:oMathPara>
                    <m:oMathParaPr>
                      <m:jc/>
                    </m:oMathParaPr>
                    <m:oMath>
                      <m:sSub>
                        <m:sSubPr>
                          <m:ctrlPr>
                            <a:rPr lang="en-US"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da-DK" i="1">
                          <a:latin typeface="Cambria Math"/>
                        </a:rPr>
                        <m:t>−1</m:t>
                      </m:r>
                      <m:r>
                        <a:rPr lang="en-US" b="0" i="1" smtClean="0">
                          <a:latin typeface="Cambria Math" panose="02040503050406030204" pitchFamily="18" charset="0"/>
                        </a:rPr>
                        <m:t>=13−1=12</m:t>
                      </m:r>
                    </m:oMath>
                  </m:oMathPara>
                </a14:m>
                <a:r>
                  <a:rPr lang="en-GB" smtClean="0"/>
                  <a:t> </a:t>
                </a:r>
              </a:p>
              <a:p>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≥3</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&lt;3)=1−</m:t>
                      </m:r>
                      <m:r>
                        <m:rPr>
                          <m:sty m:val="p"/>
                        </m:rPr>
                        <a:rPr lang="en-US" b="0" i="0" smtClean="0">
                          <a:latin typeface="Cambria Math" panose="02040503050406030204" pitchFamily="18" charset="0"/>
                          <a:ea typeface="Cambria Math" panose="02040503050406030204" pitchFamily="18" charset="0"/>
                        </a:rPr>
                        <m:t>pf</m:t>
                      </m:r>
                      <m:r>
                        <a:rPr lang="en-US" b="0" i="1" smtClean="0">
                          <a:latin typeface="Cambria Math" panose="02040503050406030204" pitchFamily="18" charset="0"/>
                          <a:ea typeface="Cambria Math" panose="02040503050406030204" pitchFamily="18" charset="0"/>
                        </a:rPr>
                        <m:t>(3, 6, 12)=</m:t>
                      </m:r>
                      <m:r>
                        <m:rPr>
                          <m:sty m:val="bi"/>
                        </m:rPr>
                        <a:rPr lang="en-US" b="1" i="1" smtClean="0">
                          <a:latin typeface="Cambria Math" panose="02040503050406030204" pitchFamily="18" charset="0"/>
                          <a:ea typeface="Cambria Math" panose="02040503050406030204" pitchFamily="18" charset="0"/>
                        </a:rPr>
                        <m:t>𝟎</m:t>
                      </m:r>
                      <m:r>
                        <m:rPr>
                          <m:sty m:val="bi"/>
                        </m:rPr>
                        <a:rPr lang="en-US" b="1" i="1" smtClean="0">
                          <a:latin typeface="Cambria Math" panose="02040503050406030204" pitchFamily="18" charset="0"/>
                          <a:ea typeface="Cambria Math" panose="02040503050406030204" pitchFamily="18" charset="0"/>
                        </a:rPr>
                        <m:t>.</m:t>
                      </m:r>
                      <m:r>
                        <m:rPr>
                          <m:sty m:val="bi"/>
                        </m:rPr>
                        <a:rPr lang="en-US" b="1" i="1" smtClean="0">
                          <a:latin typeface="Cambria Math" panose="02040503050406030204" pitchFamily="18" charset="0"/>
                          <a:ea typeface="Cambria Math" panose="02040503050406030204" pitchFamily="18" charset="0"/>
                        </a:rPr>
                        <m:t>𝟎𝟓</m:t>
                      </m:r>
                    </m:oMath>
                  </m:oMathPara>
                </a14:m>
                <a:r>
                  <a:rPr lang="en-GB" b="1" smtClean="0"/>
                  <a:t>1</a:t>
                </a:r>
              </a:p>
              <a:p>
                <a:r>
                  <a:rPr lang="en-US" smtClean="0"/>
                  <a:t>Tilsvarende kan vi beregne sandsynligheden for, at det er den anden stikprøves varians, der er mindst 3 gange større end den førstes:</a:t>
                </a:r>
                <a:endParaRPr lang="en-GB" smtClean="0"/>
              </a:p>
              <a:p>
                <a14:m>
                  <m:oMathPara>
                    <m:oMathParaPr>
                      <m:jc/>
                    </m:oMathParaPr>
                    <m:oMath>
                      <m:sSubSup>
                        <m:sSubSupPr>
                          <m:alnScr m:val="off"/>
                          <m:ctrlPr>
                            <a:rPr lang="en-GB" i="1">
                              <a:latin typeface="Cambria Math" panose="02040503050406030204" pitchFamily="18" charset="0"/>
                            </a:rPr>
                          </m:ctrlPr>
                        </m:sSubSup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≥3</m:t>
                      </m:r>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f>
                        <m:fPr>
                          <m:type m:val="skw"/>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num>
                        <m:den>
                          <m:sSubSup>
                            <m:sSubSupPr>
                              <m:alnScr m:val="off"/>
                              <m:ctrlPr>
                                <a:rPr lang="en-GB"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r>
                                <a:rPr lang="en-US" i="1">
                                  <a:latin typeface="Cambria Math" panose="02040503050406030204" pitchFamily="18" charset="0"/>
                                </a:rPr>
                                <m:t>2</m:t>
                              </m:r>
                            </m:sup>
                          </m:sSubSup>
                        </m:den>
                      </m:f>
                      <m:r>
                        <a:rPr lang="en-US" i="1" smtClean="0">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3</m:t>
                          </m:r>
                        </m:den>
                      </m:f>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3</m:t>
                          </m:r>
                        </m:den>
                      </m:f>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pf</m:t>
                      </m:r>
                      <m:r>
                        <a:rPr lang="en-US" i="1">
                          <a:latin typeface="Cambria Math" panose="02040503050406030204" pitchFamily="18" charset="0"/>
                          <a:ea typeface="Cambria Math" panose="02040503050406030204" pitchFamily="18" charset="0"/>
                        </a:rPr>
                        <m:t>(</m:t>
                      </m:r>
                      <m:box>
                        <m:boxPr>
                          <m:noBreak m:val="off"/>
                          <m:ctrlPr>
                            <a:rPr lang="en-US" i="1" smtClean="0">
                              <a:latin typeface="Cambria Math" panose="02040503050406030204" pitchFamily="18" charset="0"/>
                              <a:ea typeface="Cambria Math" panose="02040503050406030204" pitchFamily="18" charset="0"/>
                            </a:rPr>
                          </m:ctrlPr>
                        </m:boxPr>
                        <m:e>
                          <m:f>
                            <m:fPr>
                              <m:type m:val="ba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m:t>
                              </m:r>
                            </m:den>
                          </m:f>
                        </m:e>
                      </m:box>
                      <m:r>
                        <a:rPr lang="en-US" i="1">
                          <a:latin typeface="Cambria Math" panose="02040503050406030204" pitchFamily="18" charset="0"/>
                          <a:ea typeface="Cambria Math" panose="02040503050406030204" pitchFamily="18" charset="0"/>
                        </a:rPr>
                        <m:t>, 6, 12)=</m:t>
                      </m:r>
                      <m:r>
                        <m:rPr>
                          <m:sty m:val="bi"/>
                        </m:rPr>
                        <a:rPr lang="en-US" b="1" i="1">
                          <a:latin typeface="Cambria Math" panose="02040503050406030204" pitchFamily="18" charset="0"/>
                          <a:ea typeface="Cambria Math" panose="02040503050406030204" pitchFamily="18" charset="0"/>
                        </a:rPr>
                        <m:t>𝟎</m:t>
                      </m:r>
                      <m:r>
                        <m:rPr>
                          <m:sty m:val="bi"/>
                        </m:rPr>
                        <a:rPr lang="en-US" b="1" i="1">
                          <a:latin typeface="Cambria Math" panose="02040503050406030204" pitchFamily="18" charset="0"/>
                          <a:ea typeface="Cambria Math" panose="02040503050406030204" pitchFamily="18" charset="0"/>
                        </a:rPr>
                        <m:t>.</m:t>
                      </m:r>
                      <m:r>
                        <m:rPr>
                          <m:sty m:val="bi"/>
                        </m:rPr>
                        <a:rPr lang="en-US" b="1" i="1">
                          <a:latin typeface="Cambria Math" panose="02040503050406030204" pitchFamily="18" charset="0"/>
                          <a:ea typeface="Cambria Math" panose="02040503050406030204" pitchFamily="18" charset="0"/>
                        </a:rPr>
                        <m:t>𝟎𝟗</m:t>
                      </m:r>
                    </m:oMath>
                  </m:oMathPara>
                </a14:m>
                <a:r>
                  <a:rPr lang="en-GB" b="1" smtClean="0"/>
                  <a:t>4</a:t>
                </a:r>
                <a:r>
                  <a:rPr lang="en-GB" smtClean="0"/>
                  <a:t>.</a:t>
                </a:r>
                <a:endParaRPr lang="en-GB" b="1"/>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941" t="-760" r="-868" b="-97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27</a:t>
            </a:fld>
            <a:endParaRPr lang="da-DK">
              <a:solidFill>
                <a:prstClr val="black">
                  <a:tint val="75000"/>
                </a:prstClr>
              </a:solidFill>
            </a:endParaRPr>
          </a:p>
        </p:txBody>
      </p:sp>
    </p:spTree>
    <p:extLst>
      <p:ext uri="{BB962C8B-B14F-4D97-AF65-F5344CB8AC3E}">
        <p14:creationId xmlns:p14="http://schemas.microsoft.com/office/powerpoint/2010/main" val="11643301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R funktioner til kontinuerte fordelinger</a:t>
            </a:r>
            <a:endParaRPr lang="da-DK"/>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88707289"/>
              </p:ext>
            </p:extLst>
          </p:nvPr>
        </p:nvGraphicFramePr>
        <p:xfrm>
          <a:off x="179512" y="1340768"/>
          <a:ext cx="8569645" cy="2225040"/>
        </p:xfrm>
        <a:graphic>
          <a:graphicData uri="http://schemas.openxmlformats.org/drawingml/2006/table">
            <a:tbl>
              <a:tblPr firstRow="1" bandRow="1">
                <a:tableStyleId>{5940675A-B579-460E-94D1-54222C63F5DA}</a:tableStyleId>
              </a:tblPr>
              <a:tblGrid>
                <a:gridCol w="2160240">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1599132">
                  <a:extLst>
                    <a:ext uri="{9D8B030D-6E8A-4147-A177-3AD203B41FA5}">
                      <a16:colId xmlns:a16="http://schemas.microsoft.com/office/drawing/2014/main" val="20003"/>
                    </a:ext>
                  </a:extLst>
                </a:gridCol>
                <a:gridCol w="1713929">
                  <a:extLst>
                    <a:ext uri="{9D8B030D-6E8A-4147-A177-3AD203B41FA5}">
                      <a16:colId xmlns:a16="http://schemas.microsoft.com/office/drawing/2014/main" val="20004"/>
                    </a:ext>
                  </a:extLst>
                </a:gridCol>
              </a:tblGrid>
              <a:tr h="370840">
                <a:tc>
                  <a:txBody>
                    <a:bodyPr vert="horz" wrap="square"/>
                    <a:lstStyle/>
                    <a:p>
                      <a:endParaRPr lang="da-DK" sz="1800"/>
                    </a:p>
                  </a:txBody>
                  <a:tcPr/>
                </a:tc>
                <a:tc>
                  <a:txBody>
                    <a:bodyPr vert="horz" wrap="square"/>
                    <a:lstStyle/>
                    <a:p>
                      <a:r>
                        <a:rPr lang="da-DK" sz="1800" smtClean="0"/>
                        <a:t>PDF (d</a:t>
                      </a:r>
                      <a:r>
                        <a:rPr lang="da-DK" sz="1800" smtClean="0">
                          <a:solidFill>
                            <a:srgbClr val="C00000"/>
                          </a:solidFill>
                        </a:rPr>
                        <a:t>xxx</a:t>
                      </a:r>
                      <a:r>
                        <a:rPr lang="da-DK" sz="1800" smtClean="0"/>
                        <a:t>)</a:t>
                      </a:r>
                      <a:endParaRPr lang="da-DK" sz="1800"/>
                    </a:p>
                  </a:txBody>
                  <a:tcPr/>
                </a:tc>
                <a:tc>
                  <a:txBody>
                    <a:bodyPr vert="horz" wrap="square"/>
                    <a:lstStyle/>
                    <a:p>
                      <a:r>
                        <a:rPr lang="da-DK" sz="1800" smtClean="0"/>
                        <a:t>CDF (p</a:t>
                      </a:r>
                      <a:r>
                        <a:rPr lang="da-DK" sz="1800" smtClean="0">
                          <a:solidFill>
                            <a:srgbClr val="C00000"/>
                          </a:solidFill>
                        </a:rPr>
                        <a:t>xxx</a:t>
                      </a:r>
                      <a:r>
                        <a:rPr lang="da-DK" sz="1800" smtClean="0"/>
                        <a:t>)</a:t>
                      </a:r>
                      <a:endParaRPr lang="da-DK" sz="1800"/>
                    </a:p>
                  </a:txBody>
                  <a:tcPr/>
                </a:tc>
                <a:tc>
                  <a:txBody>
                    <a:bodyPr vert="horz" wrap="square"/>
                    <a:lstStyle/>
                    <a:p>
                      <a:r>
                        <a:rPr lang="da-DK" sz="1800" smtClean="0"/>
                        <a:t>Invers (q</a:t>
                      </a:r>
                      <a:r>
                        <a:rPr lang="da-DK" sz="1800" smtClean="0">
                          <a:solidFill>
                            <a:srgbClr val="C00000"/>
                          </a:solidFill>
                        </a:rPr>
                        <a:t>xxx</a:t>
                      </a:r>
                      <a:r>
                        <a:rPr lang="da-DK" sz="1800" smtClean="0"/>
                        <a:t>) </a:t>
                      </a:r>
                      <a:endParaRPr lang="da-DK" sz="1800"/>
                    </a:p>
                  </a:txBody>
                  <a:tcPr/>
                </a:tc>
                <a:tc>
                  <a:txBody>
                    <a:bodyPr vert="horz" wrap="square"/>
                    <a:lstStyle/>
                    <a:p>
                      <a:r>
                        <a:rPr lang="da-DK" sz="1800" smtClean="0"/>
                        <a:t>Random (r</a:t>
                      </a:r>
                      <a:r>
                        <a:rPr lang="da-DK" sz="1800" smtClean="0">
                          <a:solidFill>
                            <a:srgbClr val="C00000"/>
                          </a:solidFill>
                        </a:rPr>
                        <a:t>xxx</a:t>
                      </a:r>
                      <a:r>
                        <a:rPr lang="da-DK" sz="1800" smtClean="0"/>
                        <a:t>)</a:t>
                      </a:r>
                      <a:endParaRPr lang="da-DK" sz="1800"/>
                    </a:p>
                  </a:txBody>
                  <a:tcPr/>
                </a:tc>
                <a:extLst>
                  <a:ext uri="{0D108BD9-81ED-4DB2-BD59-A6C34878D82A}">
                    <a16:rowId xmlns:a16="http://schemas.microsoft.com/office/drawing/2014/main" val="10000"/>
                  </a:ext>
                </a:extLst>
              </a:tr>
              <a:tr h="370840">
                <a:tc>
                  <a:txBody>
                    <a:bodyPr vert="horz" wrap="square"/>
                    <a:lstStyle/>
                    <a:p>
                      <a:r>
                        <a:rPr lang="da-DK" sz="1800" smtClean="0"/>
                        <a:t>Normal (</a:t>
                      </a:r>
                      <a:r>
                        <a:rPr lang="da-DK" sz="1800" smtClean="0">
                          <a:solidFill>
                            <a:srgbClr val="C00000"/>
                          </a:solidFill>
                        </a:rPr>
                        <a:t>x</a:t>
                      </a:r>
                      <a:r>
                        <a:rPr lang="da-DK" sz="1800" smtClean="0"/>
                        <a:t>norm)</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dnorm()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pnorm()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qnorm()</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rnorm()</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0001"/>
                  </a:ext>
                </a:extLst>
              </a:tr>
              <a:tr h="370840">
                <a:tc>
                  <a:txBody>
                    <a:bodyPr vert="horz" wrap="square"/>
                    <a:lstStyle/>
                    <a:p>
                      <a:r>
                        <a:rPr lang="da-DK" sz="1800" smtClean="0"/>
                        <a:t>Eksponential (</a:t>
                      </a:r>
                      <a:r>
                        <a:rPr lang="da-DK" sz="1800" smtClean="0">
                          <a:solidFill>
                            <a:srgbClr val="C00000"/>
                          </a:solidFill>
                        </a:rPr>
                        <a:t>x</a:t>
                      </a:r>
                      <a:r>
                        <a:rPr lang="da-DK" sz="1800" smtClean="0"/>
                        <a:t>exp)</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dexp()</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pexp()</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qexp()</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rexp()</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0002"/>
                  </a:ext>
                </a:extLst>
              </a:tr>
              <a:tr h="370840">
                <a:tc>
                  <a:txBody>
                    <a:bodyPr vert="horz" wrap="square"/>
                    <a:lstStyle/>
                    <a:p>
                      <a:r>
                        <a:rPr lang="da-DK" sz="1800" smtClean="0"/>
                        <a:t>t (</a:t>
                      </a:r>
                      <a:r>
                        <a:rPr lang="da-DK" sz="1800" smtClean="0">
                          <a:solidFill>
                            <a:srgbClr val="C00000"/>
                          </a:solidFill>
                        </a:rPr>
                        <a:t>x</a:t>
                      </a:r>
                      <a:r>
                        <a:rPr lang="da-DK" sz="1800" smtClean="0"/>
                        <a:t>t)</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dt()</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pt()</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qt()</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rt()</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655866382"/>
                  </a:ext>
                </a:extLst>
              </a:tr>
              <a:tr h="370840">
                <a:tc>
                  <a:txBody>
                    <a:bodyPr vert="horz" wrap="square"/>
                    <a:lstStyle/>
                    <a:p>
                      <a:r>
                        <a:rPr lang="da-DK" sz="1800" smtClean="0"/>
                        <a:t>Chi-i-anden</a:t>
                      </a:r>
                      <a:r>
                        <a:rPr lang="da-DK" sz="1800" baseline="0" smtClean="0"/>
                        <a:t> (</a:t>
                      </a:r>
                      <a:r>
                        <a:rPr lang="da-DK" sz="1800" baseline="0" smtClean="0">
                          <a:solidFill>
                            <a:srgbClr val="C00000"/>
                          </a:solidFill>
                        </a:rPr>
                        <a:t>x</a:t>
                      </a:r>
                      <a:r>
                        <a:rPr lang="da-DK" sz="1800" baseline="0" smtClean="0"/>
                        <a:t>chisq)</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dchisq()</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pchisq()</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qchisq()</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rchisq()</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663633276"/>
                  </a:ext>
                </a:extLst>
              </a:tr>
              <a:tr h="370840">
                <a:tc>
                  <a:txBody>
                    <a:bodyPr vert="horz" wrap="square"/>
                    <a:lstStyle/>
                    <a:p>
                      <a:r>
                        <a:rPr lang="da-DK" sz="1800" smtClean="0"/>
                        <a:t>F (</a:t>
                      </a:r>
                      <a:r>
                        <a:rPr lang="da-DK" sz="1800" smtClean="0">
                          <a:solidFill>
                            <a:srgbClr val="C00000"/>
                          </a:solidFill>
                        </a:rPr>
                        <a:t>x</a:t>
                      </a:r>
                      <a:r>
                        <a:rPr lang="da-DK" sz="1800" smtClean="0"/>
                        <a:t>f)</a:t>
                      </a:r>
                      <a:endParaRPr lang="da-DK" sz="1800"/>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df()</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pf()</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qf()</a:t>
                      </a:r>
                      <a:endParaRPr lang="da-DK" sz="1800" b="0" kern="1200">
                        <a:solidFill>
                          <a:schemeClr val="accent1">
                            <a:lumMod val="75000"/>
                          </a:schemeClr>
                        </a:solidFill>
                        <a:latin typeface="+mn-lt"/>
                        <a:ea typeface="+mn-ea"/>
                        <a:cs typeface="+mn-cs"/>
                      </a:endParaRPr>
                    </a:p>
                  </a:txBody>
                  <a:tcPr/>
                </a:tc>
                <a:tc>
                  <a:txBody>
                    <a:bodyPr vert="horz" wrap="square"/>
                    <a:lstStyle/>
                    <a:p>
                      <a:pPr marL="0" algn="l" defTabSz="914400" rtl="0" eaLnBrk="1" latinLnBrk="0" hangingPunct="1"/>
                      <a:r>
                        <a:rPr lang="da-DK" sz="1800" b="0" kern="1200" smtClean="0">
                          <a:solidFill>
                            <a:schemeClr val="accent1">
                              <a:lumMod val="75000"/>
                            </a:schemeClr>
                          </a:solidFill>
                          <a:latin typeface="+mn-lt"/>
                          <a:ea typeface="+mn-ea"/>
                          <a:cs typeface="+mn-cs"/>
                        </a:rPr>
                        <a:t>rf()</a:t>
                      </a:r>
                      <a:endParaRPr lang="da-DK" sz="1800" b="0" kern="1200">
                        <a:solidFill>
                          <a:schemeClr val="accent1">
                            <a:lumMod val="75000"/>
                          </a:schemeClr>
                        </a:solidFill>
                        <a:latin typeface="+mn-lt"/>
                        <a:ea typeface="+mn-ea"/>
                        <a:cs typeface="+mn-cs"/>
                      </a:endParaRPr>
                    </a:p>
                  </a:txBody>
                  <a:tcPr/>
                </a:tc>
                <a:extLst>
                  <a:ext uri="{0D108BD9-81ED-4DB2-BD59-A6C34878D82A}">
                    <a16:rowId xmlns:a16="http://schemas.microsoft.com/office/drawing/2014/main" val="1320211109"/>
                  </a:ext>
                </a:extLst>
              </a:tr>
            </a:tbl>
          </a:graphicData>
        </a:graphic>
      </p:graphicFrame>
      <p:sp>
        <p:nvSpPr>
          <p:cNvPr id="4" name="Slide Number Placeholder 3"/>
          <p:cNvSpPr>
            <a:spLocks noGrp="1"/>
          </p:cNvSpPr>
          <p:nvPr>
            <p:ph type="sldNum" sz="quarter" idx="12"/>
          </p:nvPr>
        </p:nvSpPr>
        <p:spPr/>
        <p:txBody>
          <a:bodyPr/>
          <a:lstStyle/>
          <a:p>
            <a:fld id="{2CD97C06-EC96-4259-9516-82894ECCBF7D}" type="slidenum">
              <a:rPr lang="da-DK" smtClean="0"/>
              <a:t>28</a:t>
            </a:fld>
            <a:endParaRPr lang="da-DK"/>
          </a:p>
        </p:txBody>
      </p:sp>
    </p:spTree>
    <p:extLst>
      <p:ext uri="{BB962C8B-B14F-4D97-AF65-F5344CB8AC3E}">
        <p14:creationId xmlns:p14="http://schemas.microsoft.com/office/powerpoint/2010/main" val="3635423175"/>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7. </a:t>
            </a:r>
            <a:br>
              <a:rPr lang="da-DK" smtClean="0">
                <a:solidFill>
                  <a:schemeClr val="tx1"/>
                </a:solidFill>
              </a:rPr>
            </a:br>
            <a:r>
              <a:rPr lang="da-DK" smtClean="0">
                <a:solidFill>
                  <a:schemeClr val="tx1"/>
                </a:solidFill>
              </a:rPr>
              <a:t>Inferens om middelværdi</a:t>
            </a:r>
            <a:br>
              <a:rPr lang="da-DK" smtClean="0"/>
            </a:br>
            <a:r>
              <a:rPr lang="da-DK" sz="1000" smtClean="0"/>
              <a:t> </a:t>
            </a:r>
            <a:br>
              <a:rPr lang="da-DK" smtClean="0"/>
            </a:br>
            <a:r>
              <a:rPr lang="da-DK" sz="2400" smtClean="0"/>
              <a:t> </a:t>
            </a:r>
            <a:r>
              <a:rPr lang="da-DK" sz="2400">
                <a:solidFill>
                  <a:prstClr val="black"/>
                </a:solidFill>
              </a:rPr>
              <a:t>(afsnit </a:t>
            </a:r>
            <a:r>
              <a:rPr lang="da-DK" sz="2400" smtClean="0">
                <a:solidFill>
                  <a:prstClr val="black"/>
                </a:solidFill>
              </a:rPr>
              <a:t>7.1-7.3, 7.4-7.8)</a:t>
            </a:r>
            <a:endParaRPr lang="da-DK" sz="24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29</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Population og stikprøve</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pPr>
                  <a:buFont typeface="Arial" pitchFamily="34" charset="0"/>
                  <a:buChar char="•"/>
                </a:pPr>
                <a:r>
                  <a:rPr lang="da-DK" sz="2000" i="1" smtClean="0"/>
                  <a:t>Hvad er andelen af hvide i populationen?</a:t>
                </a:r>
              </a:p>
              <a:p>
                <a:r>
                  <a:rPr lang="da-DK" sz="2000"/>
                  <a:t>Vi udtager en stikprøve, hvor </a:t>
                </a:r>
                <a:br>
                  <a:rPr lang="da-DK" sz="2000"/>
                </a:br>
                <a:r>
                  <a:rPr lang="da-DK" sz="2000"/>
                  <a:t>andelen af hvide er  </a:t>
                </a:r>
                <a14:m>
                  <m:oMathPara>
                    <m:oMathParaPr>
                      <m:jc/>
                    </m:oMathParaPr>
                    <m:oMath>
                      <m:f>
                        <m:fPr>
                          <m:type m:val="bar"/>
                          <m:ctrlPr>
                            <a:rPr lang="da-DK" sz="2000" i="1">
                              <a:latin typeface="Cambria Math" panose="02040503050406030204" pitchFamily="18" charset="0"/>
                            </a:rPr>
                          </m:ctrlPr>
                        </m:fPr>
                        <m:num>
                          <m:r>
                            <a:rPr lang="da-DK" sz="2000" i="1">
                              <a:latin typeface="Cambria Math"/>
                            </a:rPr>
                            <m:t>4</m:t>
                          </m:r>
                        </m:num>
                        <m:den>
                          <m:r>
                            <a:rPr lang="da-DK" sz="2000" i="1">
                              <a:latin typeface="Cambria Math"/>
                            </a:rPr>
                            <m:t>6</m:t>
                          </m:r>
                        </m:den>
                      </m:f>
                      <m:r>
                        <a:rPr lang="da-DK" sz="2000" i="1">
                          <a:latin typeface="Cambria Math"/>
                        </a:rPr>
                        <m:t>=0.67</m:t>
                      </m:r>
                    </m:oMath>
                  </m:oMathPara>
                </a14:m>
                <a:endParaRPr lang="da-DK" sz="2000"/>
              </a:p>
              <a:p>
                <a:pPr>
                  <a:buFont typeface="Arial" pitchFamily="34" charset="0"/>
                  <a:buChar char="•"/>
                </a:pPr>
                <a:r>
                  <a:rPr lang="da-DK" sz="2000" smtClean="0"/>
                  <a:t>Den sande værdi er </a:t>
                </a:r>
                <a14:m>
                  <m:oMathPara>
                    <m:oMathParaPr>
                      <m:jc/>
                    </m:oMathParaPr>
                    <m:oMath>
                      <m:f>
                        <m:fPr>
                          <m:type m:val="bar"/>
                          <m:ctrlPr>
                            <a:rPr lang="da-DK" sz="2000" i="1" smtClean="0">
                              <a:latin typeface="Cambria Math" panose="02040503050406030204" pitchFamily="18" charset="0"/>
                            </a:rPr>
                          </m:ctrlPr>
                        </m:fPr>
                        <m:num>
                          <m:r>
                            <a:rPr lang="da-DK" sz="2000" b="0" i="1" smtClean="0">
                              <a:latin typeface="Cambria Math"/>
                            </a:rPr>
                            <m:t>15</m:t>
                          </m:r>
                        </m:num>
                        <m:den>
                          <m:r>
                            <a:rPr lang="da-DK" sz="2000" b="0" i="1" smtClean="0">
                              <a:latin typeface="Cambria Math"/>
                            </a:rPr>
                            <m:t>25</m:t>
                          </m:r>
                        </m:den>
                      </m:f>
                      <m:r>
                        <a:rPr lang="da-DK" sz="2000" b="0" i="1" smtClean="0">
                          <a:latin typeface="Cambria Math"/>
                        </a:rPr>
                        <m:t>=0.60</m:t>
                      </m:r>
                    </m:oMath>
                  </m:oMathPara>
                </a14:m>
                <a:r>
                  <a:rPr lang="da-DK" sz="2000" smtClean="0"/>
                  <a:t>, </a:t>
                </a:r>
                <a:br>
                  <a:rPr lang="da-DK" sz="2000" smtClean="0"/>
                </a:br>
                <a:r>
                  <a:rPr lang="da-DK" sz="2000" smtClean="0"/>
                  <a:t>men den værdi kender vi ikke</a:t>
                </a:r>
              </a:p>
              <a:p>
                <a:r>
                  <a:rPr lang="da-DK" sz="2000" smtClean="0"/>
                  <a:t>Da vi ikke ved bedre, estimerer</a:t>
                </a:r>
                <a:br>
                  <a:rPr lang="da-DK" sz="2000" smtClean="0"/>
                </a:br>
                <a:r>
                  <a:rPr lang="da-DK" sz="2000" smtClean="0"/>
                  <a:t>vi på baggrund af vores stik-</a:t>
                </a:r>
                <a:br>
                  <a:rPr lang="da-DK" sz="2000" smtClean="0"/>
                </a:br>
                <a:r>
                  <a:rPr lang="da-DK" sz="2000" smtClean="0"/>
                  <a:t>prøve, at andelen af hvide i </a:t>
                </a:r>
                <a:br>
                  <a:rPr lang="da-DK" sz="2000" smtClean="0"/>
                </a:br>
                <a:r>
                  <a:rPr lang="da-DK" sz="2000" smtClean="0"/>
                  <a:t>populationen også er 0.67</a:t>
                </a:r>
              </a:p>
              <a:p>
                <a:r>
                  <a:rPr lang="da-DK" sz="2000" smtClean="0"/>
                  <a:t>Når vi udtaler os om statistiske</a:t>
                </a:r>
                <a:br>
                  <a:rPr lang="da-DK" sz="2000" smtClean="0"/>
                </a:br>
                <a:r>
                  <a:rPr lang="da-DK" sz="2000" smtClean="0"/>
                  <a:t>parametre som middelværdi, </a:t>
                </a:r>
                <a:br>
                  <a:rPr lang="da-DK" sz="2000" smtClean="0"/>
                </a:br>
                <a:r>
                  <a:rPr lang="da-DK" sz="2000" smtClean="0"/>
                  <a:t>varians og standardafvigelse er  </a:t>
                </a:r>
                <a:br>
                  <a:rPr lang="da-DK" sz="2000" smtClean="0"/>
                </a:br>
                <a:r>
                  <a:rPr lang="da-DK" sz="2000" smtClean="0"/>
                  <a:t>det nødvendigt at skelne mellem population og stikprøve</a:t>
                </a:r>
              </a:p>
              <a:p>
                <a:r>
                  <a:rPr lang="da-DK" sz="2000" smtClean="0"/>
                  <a:t>Det er nødvendigt at kunne vurdere, </a:t>
                </a:r>
                <a:r>
                  <a:rPr lang="da-DK" sz="2000"/>
                  <a:t>om </a:t>
                </a:r>
                <a:r>
                  <a:rPr lang="da-DK" sz="2000" smtClean="0"/>
                  <a:t>stikprøven </a:t>
                </a:r>
                <a:r>
                  <a:rPr lang="da-DK" sz="2000"/>
                  <a:t>er </a:t>
                </a:r>
                <a:br>
                  <a:rPr lang="da-DK" sz="2000" smtClean="0"/>
                </a:br>
                <a:r>
                  <a:rPr lang="da-DK" sz="2000" smtClean="0">
                    <a:solidFill>
                      <a:schemeClr val="accent1">
                        <a:lumMod val="75000"/>
                      </a:schemeClr>
                    </a:solidFill>
                  </a:rPr>
                  <a:t>repræsentativ</a:t>
                </a:r>
                <a:r>
                  <a:rPr lang="da-DK" sz="2000" smtClean="0"/>
                  <a:t> for populationen. Vi kunne </a:t>
                </a:r>
                <a:r>
                  <a:rPr lang="da-DK" sz="2000"/>
                  <a:t>f.eks. sagtens </a:t>
                </a:r>
                <a:r>
                  <a:rPr lang="da-DK" sz="2000" smtClean="0"/>
                  <a:t>have</a:t>
                </a:r>
                <a:br>
                  <a:rPr lang="da-DK" sz="2000" smtClean="0"/>
                </a:br>
                <a:r>
                  <a:rPr lang="da-DK" sz="2000"/>
                  <a:t>trukket en </a:t>
                </a:r>
                <a:r>
                  <a:rPr lang="da-DK" sz="2000" smtClean="0"/>
                  <a:t>stikprøve med en anden andel hvide </a:t>
                </a:r>
              </a:p>
              <a:p>
                <a:endParaRPr lang="da-DK" sz="2000" smtClean="0"/>
              </a:p>
              <a:p>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rotWithShape="1">
                <a:blip r:embed="rId3"/>
                <a:stretch>
                  <a:fillRect l="-651" t="-543" b="-97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a:t>
            </a:fld>
            <a:endParaRPr lang="da-DK"/>
          </a:p>
        </p:txBody>
      </p:sp>
      <p:pic>
        <p:nvPicPr>
          <p:cNvPr id="4098" name="Picture 2" descr="https://learn.bu.edu/bbcswebdav/pid-826911-dt-content-rid-2073768_1/courses/13sprgmetcj702_ol/course_images/metcj702_W05S02T02a_sampop.jpg"/>
          <p:cNvPicPr>
            <a:picLocks noChangeAspect="1" noChangeArrowheads="1"/>
          </p:cNvPicPr>
          <p:nvPr/>
        </p:nvPicPr>
        <p:blipFill>
          <a:blip r:embed="rId4">
            <a:extLst>
              <a:ext uri="{28A0092B-C50C-407E-A947-70E740481C1C}">
                <a14:useLocalDpi xmlns:a14="http://schemas.microsoft.com/office/drawing/2010/main" val="0"/>
              </a:ext>
            </a:extLst>
          </a:blip>
          <a:srcRect l="2348" t="6038" r="8579" b="31777"/>
          <a:stretch>
            <a:fillRect/>
          </a:stretch>
        </p:blipFill>
        <p:spPr bwMode="auto">
          <a:xfrm>
            <a:off x="4154204" y="1652047"/>
            <a:ext cx="4666268" cy="35539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380312" y="5085184"/>
            <a:ext cx="12287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188929" y="2049273"/>
            <a:ext cx="2217996" cy="31451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da-DK"/>
          </a:p>
        </p:txBody>
      </p:sp>
    </p:spTree>
    <p:extLst>
      <p:ext uri="{BB962C8B-B14F-4D97-AF65-F5344CB8AC3E}">
        <p14:creationId xmlns:p14="http://schemas.microsoft.com/office/powerpoint/2010/main" val="1417345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0" presetClass="exit" presetSubtype="0" dur="500" fill="hold" grpId="0"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cond evt="onBegin" delay="0">
                          <p:tn val="15"/>
                        </p:cond>
                      </p:stCondLst>
                      <p:childTnLst>
                        <p:par>
                          <p:cTn id="17" fill="hold">
                            <p:stCondLst>
                              <p:cond delay="0"/>
                            </p:stCondLst>
                            <p:childTnLst>
                              <p:par>
                                <p:cTn id="18" presetID="1" presetClass="entr" presetSubtype="0" dur="1"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1" presetClass="entr" presetSubtype="0" dur="1"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cond evt="onBegin" delay="0">
                          <p:tn val="23"/>
                        </p:cond>
                      </p:stCondLst>
                      <p:childTnLst>
                        <p:par>
                          <p:cTn id="25" fill="hold">
                            <p:stCondLst>
                              <p:cond delay="0"/>
                            </p:stCondLst>
                            <p:childTnLst>
                              <p:par>
                                <p:cTn id="26" presetID="1" presetClass="entr" presetSubtype="0" dur="1"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1" presetClass="entr" presetSubtype="0" dur="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nodeType="clickPar">
                      <p:stCondLst>
                        <p:cond delay="indefinite"/>
                        <p:cond evt="onBegin" delay="0">
                          <p:tn val="31"/>
                        </p:cond>
                      </p:stCondLst>
                      <p:childTnLst>
                        <p:par>
                          <p:cTn id="33" fill="hold">
                            <p:stCondLst>
                              <p:cond delay="0"/>
                            </p:stCondLst>
                            <p:childTnLst>
                              <p:par>
                                <p:cTn id="34" presetID="1" presetClass="entr" presetSubtype="0" dur="1" fill="hold" nodeType="clickEffect">
                                  <p:stCondLst>
                                    <p:cond delay="0"/>
                                  </p:stCondLst>
                                  <p:childTnLst>
                                    <p:set>
                                      <p:cBhvr>
                                        <p:cTn id="35"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solidFill>
                  <a:srgbClr val="C00000"/>
                </a:solidFill>
              </a:rPr>
              <a:t>Fra kap. 6: </a:t>
            </a:r>
            <a:r>
              <a:rPr lang="da-DK" smtClean="0"/>
              <a:t>Population og stikprøve</a:t>
            </a:r>
            <a:endParaRPr lang="da-DK"/>
          </a:p>
        </p:txBody>
      </p:sp>
      <p:sp>
        <p:nvSpPr>
          <p:cNvPr id="3" name="Content Placeholder 2"/>
          <p:cNvSpPr>
            <a:spLocks noGrp="1"/>
          </p:cNvSpPr>
          <p:nvPr>
            <p:ph idx="1"/>
          </p:nvPr>
        </p:nvSpPr>
        <p:spPr>
          <a:xfrm>
            <a:off x="467544" y="1052736"/>
            <a:ext cx="8424936" cy="5688632"/>
          </a:xfrm>
        </p:spPr>
        <p:txBody>
          <a:bodyPr/>
          <a:lstStyle/>
          <a:p>
            <a:pPr>
              <a:buFont typeface="Arial" pitchFamily="34" charset="0"/>
              <a:buChar char="•"/>
            </a:pPr>
            <a:r>
              <a:rPr lang="da-DK" sz="2000" smtClean="0"/>
              <a:t>Hvad er gennemsnitshøjden af danske ingeniørstuderende?</a:t>
            </a:r>
          </a:p>
          <a:p>
            <a:pPr>
              <a:buFont typeface="Arial" pitchFamily="34" charset="0"/>
              <a:buChar char="•"/>
            </a:pPr>
            <a:r>
              <a:rPr lang="da-DK" sz="2000" smtClean="0"/>
              <a:t>Hvordan ville mandatfordelingen i folketinget se ud, hvis der var folketingsvalg i morgen?</a:t>
            </a:r>
          </a:p>
          <a:p>
            <a:pPr>
              <a:buFont typeface="Arial" pitchFamily="34" charset="0"/>
              <a:buChar char="•"/>
            </a:pPr>
            <a:r>
              <a:rPr lang="da-DK" sz="2000" smtClean="0"/>
              <a:t>Hvad kan jeg forvente, at brudstyrken af min stålbjælke er? </a:t>
            </a:r>
          </a:p>
          <a:p>
            <a:pPr>
              <a:buFont typeface="Arial" pitchFamily="34" charset="0"/>
              <a:buChar char="•"/>
            </a:pPr>
            <a:r>
              <a:rPr lang="da-DK" sz="2000" smtClean="0"/>
              <a:t>Er torsken ved at uddø i Vesterhavet? </a:t>
            </a:r>
            <a:br>
              <a:rPr lang="da-DK" sz="2000" smtClean="0"/>
            </a:br>
            <a:r>
              <a:rPr lang="da-DK" sz="1200" smtClean="0"/>
              <a:t> </a:t>
            </a:r>
            <a:endParaRPr lang="da-DK" sz="2000" smtClean="0"/>
          </a:p>
          <a:p>
            <a:pPr>
              <a:buFont typeface="Arial" pitchFamily="34" charset="0"/>
              <a:buChar char="•"/>
            </a:pPr>
            <a:r>
              <a:rPr lang="da-DK" sz="2000" smtClean="0"/>
              <a:t>En ‘population’ behøver ikke være en samling mennesker. Den kan være uendelig, f.eks. sandsynligheden for plat med en given mønt</a:t>
            </a:r>
            <a:endParaRPr lang="da-DK" sz="2000" smtClean="0"/>
          </a:p>
          <a:p>
            <a:pPr>
              <a:buFont typeface="Arial" pitchFamily="34" charset="0"/>
              <a:buChar char="•"/>
            </a:pPr>
            <a:r>
              <a:rPr lang="da-DK" sz="2000" smtClean="0"/>
              <a:t>Hvordan kan vi udtale os om ‘populationen’? </a:t>
            </a:r>
            <a:endParaRPr lang="da-DK" sz="2000"/>
          </a:p>
        </p:txBody>
      </p:sp>
      <p:sp>
        <p:nvSpPr>
          <p:cNvPr id="4" name="Slide Number Placeholder 3"/>
          <p:cNvSpPr>
            <a:spLocks noGrp="1"/>
          </p:cNvSpPr>
          <p:nvPr>
            <p:ph type="sldNum" sz="quarter" idx="12"/>
          </p:nvPr>
        </p:nvSpPr>
        <p:spPr/>
        <p:txBody>
          <a:bodyPr/>
          <a:lstStyle/>
          <a:p>
            <a:fld id="{2CD97C06-EC96-4259-9516-82894ECCBF7D}" type="slidenum">
              <a:rPr lang="da-DK" smtClean="0"/>
              <a:t>30</a:t>
            </a:fld>
            <a:endParaRPr lang="da-DK"/>
          </a:p>
        </p:txBody>
      </p:sp>
      <p:cxnSp>
        <p:nvCxnSpPr>
          <p:cNvPr id="7" name="Curved Connector 6"/>
          <p:cNvCxnSpPr>
            <a:stCxn id="8" idx="3"/>
            <a:endCxn id="5" idx="5"/>
          </p:cNvCxnSpPr>
          <p:nvPr/>
        </p:nvCxnSpPr>
        <p:spPr>
          <a:xfrm rot="5400000">
            <a:off x="4563648" y="4435913"/>
            <a:ext cx="59653" cy="2289637"/>
          </a:xfrm>
          <a:prstGeom prst="curvedConnector3">
            <a:avLst>
              <a:gd name="adj1" fmla="val 836773"/>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912088" y="4718247"/>
            <a:ext cx="4748144" cy="1103218"/>
            <a:chOff x="1115616" y="4509120"/>
            <a:chExt cx="4748144" cy="1440160"/>
          </a:xfrm>
        </p:grpSpPr>
        <p:sp>
          <p:nvSpPr>
            <p:cNvPr id="5" name="Oval 4"/>
            <p:cNvSpPr/>
            <p:nvPr/>
          </p:nvSpPr>
          <p:spPr>
            <a:xfrm>
              <a:off x="1115616" y="4509120"/>
              <a:ext cx="1800200" cy="1440160"/>
            </a:xfrm>
            <a:prstGeom prst="ellipse">
              <a:avLst/>
            </a:prstGeom>
            <a:solidFill>
              <a:schemeClr val="tx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mtClean="0">
                  <a:solidFill>
                    <a:schemeClr val="tx1"/>
                  </a:solidFill>
                </a:rPr>
                <a:t>Population</a:t>
              </a:r>
              <a:endParaRPr lang="da-DK">
                <a:solidFill>
                  <a:schemeClr val="tx1"/>
                </a:solidFill>
              </a:endParaRPr>
            </a:p>
          </p:txBody>
        </p:sp>
        <p:sp>
          <p:nvSpPr>
            <p:cNvPr id="8" name="Oval 7"/>
            <p:cNvSpPr/>
            <p:nvPr/>
          </p:nvSpPr>
          <p:spPr>
            <a:xfrm>
              <a:off x="4783640" y="4941168"/>
              <a:ext cx="1080120" cy="864096"/>
            </a:xfrm>
            <a:prstGeom prst="ellipse">
              <a:avLst/>
            </a:prstGeom>
            <a:solidFill>
              <a:schemeClr val="tx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da-DK" sz="1400" err="1" smtClean="0">
                  <a:solidFill>
                    <a:schemeClr val="tx1"/>
                  </a:solidFill>
                </a:rPr>
                <a:t>Stik-prøve</a:t>
              </a:r>
              <a:endParaRPr lang="da-DK" sz="1400">
                <a:solidFill>
                  <a:schemeClr val="tx1"/>
                </a:solidFill>
              </a:endParaRPr>
            </a:p>
          </p:txBody>
        </p:sp>
        <p:cxnSp>
          <p:nvCxnSpPr>
            <p:cNvPr id="13" name="Curved Connector 12"/>
            <p:cNvCxnSpPr>
              <a:stCxn id="5" idx="7"/>
              <a:endCxn id="8" idx="1"/>
            </p:cNvCxnSpPr>
            <p:nvPr/>
          </p:nvCxnSpPr>
          <p:spPr>
            <a:xfrm rot="16200000" flipH="1">
              <a:off x="3623158" y="3749051"/>
              <a:ext cx="347685" cy="2289637"/>
            </a:xfrm>
            <a:prstGeom prst="curvedConnector3">
              <a:avLst>
                <a:gd name="adj1" fmla="val -9387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98767" y="4221088"/>
            <a:ext cx="2469843" cy="307777"/>
          </a:xfrm>
          <a:prstGeom prst="rect">
            <a:avLst/>
          </a:prstGeom>
          <a:solidFill>
            <a:schemeClr val="tx2">
              <a:lumMod val="20000"/>
              <a:lumOff val="80000"/>
            </a:schemeClr>
          </a:solidFill>
          <a:ln>
            <a:solidFill>
              <a:schemeClr val="tx2"/>
            </a:solidFill>
          </a:ln>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Hvordan udtager vi stikprøven?</a:t>
            </a:r>
            <a:endParaRPr lang="da-DK" sz="1400"/>
          </a:p>
        </p:txBody>
      </p:sp>
      <p:sp>
        <p:nvSpPr>
          <p:cNvPr id="21" name="TextBox 20"/>
          <p:cNvSpPr txBox="1"/>
          <p:nvPr/>
        </p:nvSpPr>
        <p:spPr>
          <a:xfrm>
            <a:off x="2992208" y="6093877"/>
            <a:ext cx="3082960" cy="523220"/>
          </a:xfrm>
          <a:prstGeom prst="rect">
            <a:avLst/>
          </a:prstGeom>
          <a:solidFill>
            <a:schemeClr val="tx2">
              <a:lumMod val="20000"/>
              <a:lumOff val="80000"/>
            </a:schemeClr>
          </a:solidFill>
          <a:ln>
            <a:solidFill>
              <a:schemeClr val="tx2"/>
            </a:solidFill>
          </a:ln>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smtClean="0"/>
              <a:t>Hvordan udtaler vi os om populationen </a:t>
            </a:r>
          </a:p>
          <a:p>
            <a:r>
              <a:rPr lang="da-DK" sz="1400" smtClean="0"/>
              <a:t>på baggrund af stikprøven (inferens)?</a:t>
            </a:r>
            <a:endParaRPr lang="da-DK" sz="1400"/>
          </a:p>
        </p:txBody>
      </p:sp>
    </p:spTree>
    <p:extLst>
      <p:ext uri="{BB962C8B-B14F-4D97-AF65-F5344CB8AC3E}">
        <p14:creationId xmlns:p14="http://schemas.microsoft.com/office/powerpoint/2010/main" val="2271036546"/>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b="1">
                <a:solidFill>
                  <a:srgbClr val="C00000"/>
                </a:solidFill>
              </a:rPr>
              <a:t>Fra kap. 6: </a:t>
            </a:r>
            <a:r>
              <a:rPr lang="da-DK" b="1" smtClean="0"/>
              <a:t>Notation</a:t>
            </a:r>
            <a:r>
              <a:rPr lang="da-DK" smtClean="0"/>
              <a:t> </a:t>
            </a:r>
            <a:endParaRPr lang="da-DK"/>
          </a:p>
        </p:txBody>
      </p:sp>
      <p:sp>
        <p:nvSpPr>
          <p:cNvPr id="5" name="Text Placeholder 4"/>
          <p:cNvSpPr>
            <a:spLocks noGrp="1"/>
          </p:cNvSpPr>
          <p:nvPr>
            <p:ph type="body" idx="1"/>
          </p:nvPr>
        </p:nvSpPr>
        <p:spPr>
          <a:xfrm>
            <a:off x="457200" y="1340768"/>
            <a:ext cx="4040188" cy="639762"/>
          </a:xfrm>
        </p:spPr>
        <p:txBody>
          <a:bodyPr/>
          <a:lstStyle/>
          <a:p>
            <a:r>
              <a:rPr lang="da-DK" smtClean="0">
                <a:solidFill>
                  <a:schemeClr val="accent1">
                    <a:lumMod val="75000"/>
                  </a:schemeClr>
                </a:solidFill>
              </a:rPr>
              <a:t>Population</a:t>
            </a:r>
            <a:endParaRPr lang="da-DK">
              <a:solidFill>
                <a:schemeClr val="accent1">
                  <a:lumMod val="75000"/>
                </a:schemeClr>
              </a:solidFill>
            </a:endParaRPr>
          </a:p>
        </p:txBody>
      </p:sp>
      <mc:AlternateContent>
        <mc:Choice Requires="a14">
          <p:sp>
            <p:nvSpPr>
              <p:cNvPr id="6" name="Content Placeholder 5"/>
              <p:cNvSpPr>
                <a:spLocks noGrp="1"/>
              </p:cNvSpPr>
              <p:nvPr>
                <p:ph sz="half" idx="2"/>
              </p:nvPr>
            </p:nvSpPr>
            <p:spPr>
              <a:xfrm>
                <a:off x="457200" y="1980530"/>
                <a:ext cx="4040188" cy="3951288"/>
              </a:xfrm>
            </p:spPr>
            <p:txBody>
              <a:bodyPr>
                <a:normAutofit/>
              </a:bodyPr>
              <a:lstStyle/>
              <a:p>
                <a:pPr marL="358775" indent="-358775">
                  <a:buFont typeface="Arial" pitchFamily="34" charset="0"/>
                  <a:buChar char="•"/>
                </a:pPr>
                <a:r>
                  <a:rPr lang="da-DK" sz="2000" smtClean="0"/>
                  <a:t>En </a:t>
                </a:r>
                <a:r>
                  <a:rPr lang="da-DK" sz="2000" i="1" smtClean="0">
                    <a:solidFill>
                      <a:schemeClr val="tx2"/>
                    </a:solidFill>
                  </a:rPr>
                  <a:t>parameter</a:t>
                </a:r>
                <a:r>
                  <a:rPr lang="da-DK" sz="2000" smtClean="0"/>
                  <a:t> er en kvantitativ størrelse, der beskriver en egenskab ved populationen</a:t>
                </a:r>
                <a:br>
                  <a:rPr lang="da-DK" sz="2000" smtClean="0"/>
                </a:br>
                <a:endParaRPr lang="da-DK" sz="2000" smtClean="0"/>
              </a:p>
              <a:p>
                <a:pPr marL="358775" indent="-358775">
                  <a:buFont typeface="Arial" pitchFamily="34" charset="0"/>
                  <a:buChar char="•"/>
                </a:pPr>
                <a:r>
                  <a:rPr lang="da-DK" sz="2000" smtClean="0"/>
                  <a:t>F.eks. </a:t>
                </a:r>
                <a:br>
                  <a:rPr lang="da-DK" sz="2000" smtClean="0"/>
                </a:br>
                <a:r>
                  <a:rPr lang="da-DK" sz="2000" smtClean="0"/>
                  <a:t>Populations-middelværdi: 	</a:t>
                </a:r>
                <a14:m>
                  <m:oMathPara>
                    <m:oMathParaPr>
                      <m:jc/>
                    </m:oMathParaPr>
                    <m:oMath>
                      <m:r>
                        <a:rPr lang="da-DK" sz="2000" i="1" smtClean="0">
                          <a:latin typeface="Cambria Math"/>
                          <a:ea typeface="Cambria Math"/>
                        </a:rPr>
                        <m:t>𝜇</m:t>
                      </m:r>
                    </m:oMath>
                  </m:oMathPara>
                </a14:m>
                <a:r>
                  <a:rPr lang="da-DK" sz="2000" smtClean="0"/>
                  <a:t>  </a:t>
                </a:r>
                <a:br>
                  <a:rPr lang="da-DK" sz="2000" smtClean="0"/>
                </a:br>
                <a:r>
                  <a:rPr lang="da-DK" sz="2000" smtClean="0"/>
                  <a:t>Populations-standardafvigelse: 	</a:t>
                </a:r>
                <a14:m>
                  <m:oMathPara>
                    <m:oMathParaPr>
                      <m:jc/>
                    </m:oMathParaPr>
                    <m:oMath>
                      <m:r>
                        <a:rPr lang="da-DK" sz="2000" i="1" smtClean="0">
                          <a:latin typeface="Cambria Math"/>
                          <a:ea typeface="Cambria Math"/>
                        </a:rPr>
                        <m:t>𝜎</m:t>
                      </m:r>
                    </m:oMath>
                  </m:oMathPara>
                </a14:m>
                <a:r>
                  <a:rPr lang="da-DK" sz="2000" smtClean="0"/>
                  <a:t> </a:t>
                </a:r>
                <a:br>
                  <a:rPr lang="da-DK" sz="2000" smtClean="0"/>
                </a:br>
                <a:r>
                  <a:rPr lang="da-DK" sz="2000" smtClean="0"/>
                  <a:t>Generel parameter (‘theta’):	</a:t>
                </a:r>
                <a14:m>
                  <m:oMathPara>
                    <m:oMathParaPr>
                      <m:jc/>
                    </m:oMathParaPr>
                    <m:oMath>
                      <m:r>
                        <a:rPr lang="da-DK" sz="2000" i="1" smtClean="0">
                          <a:latin typeface="Cambria Math"/>
                          <a:ea typeface="Cambria Math"/>
                        </a:rPr>
                        <m:t>𝜃</m:t>
                      </m:r>
                    </m:oMath>
                  </m:oMathPara>
                </a14:m>
                <a:endParaRPr lang="da-DK" sz="2000" smtClean="0"/>
              </a:p>
            </p:txBody>
          </p:sp>
        </mc:Choice>
        <mc:Fallback>
          <p:sp>
            <p:nvSpPr>
              <p:cNvPr id="6" name="Content Placeholder 5"/>
              <p:cNvSpPr>
                <a:spLocks noGrp="1" noRot="1" noChangeAspect="1" noMove="1" noResize="1" noEditPoints="1" noAdjustHandles="1" noChangeArrowheads="1" noChangeShapeType="1" noTextEdit="1"/>
              </p:cNvSpPr>
              <p:nvPr>
                <p:ph sz="half" idx="2"/>
              </p:nvPr>
            </p:nvSpPr>
            <p:spPr>
              <a:xfrm>
                <a:off x="457200" y="1980530"/>
                <a:ext cx="4040188" cy="3951288"/>
              </a:xfrm>
              <a:blipFill>
                <a:blip r:embed="rId3"/>
                <a:stretch>
                  <a:fillRect l="-1357" t="-926" r="0"/>
                </a:stretch>
              </a:blipFill>
            </p:spPr>
            <p:txBody>
              <a:bodyPr/>
              <a:lstStyle/>
              <a:p>
                <a:r>
                  <a:rPr lang="en-GB">
                    <a:noFill/>
                  </a:rPr>
                  <a:t> </a:t>
                </a:r>
              </a:p>
            </p:txBody>
          </p:sp>
        </mc:Fallback>
      </mc:AlternateContent>
      <p:sp>
        <p:nvSpPr>
          <p:cNvPr id="7" name="Text Placeholder 6"/>
          <p:cNvSpPr>
            <a:spLocks noGrp="1"/>
          </p:cNvSpPr>
          <p:nvPr>
            <p:ph type="body" sz="quarter" idx="3"/>
          </p:nvPr>
        </p:nvSpPr>
        <p:spPr>
          <a:xfrm>
            <a:off x="4645025" y="1340768"/>
            <a:ext cx="4041775" cy="639762"/>
          </a:xfrm>
        </p:spPr>
        <p:txBody>
          <a:bodyPr/>
          <a:lstStyle/>
          <a:p>
            <a:r>
              <a:rPr lang="da-DK" smtClean="0">
                <a:solidFill>
                  <a:schemeClr val="accent1">
                    <a:lumMod val="75000"/>
                  </a:schemeClr>
                </a:solidFill>
              </a:rPr>
              <a:t>Stikprøve (</a:t>
            </a:r>
            <a:r>
              <a:rPr lang="da-DK" i="1" smtClean="0">
                <a:solidFill>
                  <a:schemeClr val="accent1">
                    <a:lumMod val="75000"/>
                  </a:schemeClr>
                </a:solidFill>
              </a:rPr>
              <a:t>sample</a:t>
            </a:r>
            <a:r>
              <a:rPr lang="da-DK" smtClean="0">
                <a:solidFill>
                  <a:schemeClr val="accent1">
                    <a:lumMod val="75000"/>
                  </a:schemeClr>
                </a:solidFill>
              </a:rPr>
              <a:t>)</a:t>
            </a:r>
            <a:endParaRPr lang="da-DK">
              <a:solidFill>
                <a:schemeClr val="accent1">
                  <a:lumMod val="75000"/>
                </a:schemeClr>
              </a:solidFill>
            </a:endParaRPr>
          </a:p>
        </p:txBody>
      </p:sp>
      <mc:AlternateContent>
        <mc:Choice Requires="a14">
          <p:sp>
            <p:nvSpPr>
              <p:cNvPr id="8" name="Content Placeholder 7"/>
              <p:cNvSpPr>
                <a:spLocks noGrp="1"/>
              </p:cNvSpPr>
              <p:nvPr>
                <p:ph sz="quarter" idx="4"/>
              </p:nvPr>
            </p:nvSpPr>
            <p:spPr>
              <a:xfrm>
                <a:off x="4572001" y="1980530"/>
                <a:ext cx="4464496" cy="3951288"/>
              </a:xfrm>
            </p:spPr>
            <p:txBody>
              <a:bodyPr>
                <a:normAutofit/>
              </a:bodyPr>
              <a:lstStyle/>
              <a:p>
                <a:pPr marL="358775" indent="-358775">
                  <a:buFont typeface="Arial" pitchFamily="34" charset="0"/>
                  <a:buChar char="•"/>
                </a:pPr>
                <a:r>
                  <a:rPr lang="da-DK" sz="2000" smtClean="0"/>
                  <a:t>En </a:t>
                </a:r>
                <a:r>
                  <a:rPr lang="da-DK" sz="2000" i="1" smtClean="0">
                    <a:solidFill>
                      <a:schemeClr val="tx2"/>
                    </a:solidFill>
                  </a:rPr>
                  <a:t>statistik</a:t>
                </a:r>
                <a:r>
                  <a:rPr lang="da-DK" sz="2000" smtClean="0"/>
                  <a:t> er en kvantitativ størrelse, beregnet fra en stikprøve, der beskriver en egenskab ved stikprøven</a:t>
                </a:r>
                <a:br>
                  <a:rPr lang="da-DK" sz="2000" smtClean="0"/>
                </a:br>
                <a:endParaRPr lang="da-DK" sz="2000" smtClean="0"/>
              </a:p>
              <a:p>
                <a:pPr marL="358775" indent="-358775">
                  <a:buFont typeface="Arial" pitchFamily="34" charset="0"/>
                  <a:buChar char="•"/>
                </a:pPr>
                <a:r>
                  <a:rPr lang="da-DK" sz="2000" smtClean="0"/>
                  <a:t>F.eks.</a:t>
                </a:r>
                <a:br>
                  <a:rPr lang="da-DK" sz="2000" smtClean="0"/>
                </a:br>
                <a:r>
                  <a:rPr lang="da-DK" sz="2000" smtClean="0"/>
                  <a:t>Stikprøve-middelværdi: 	</a:t>
                </a:r>
                <a14:m>
                  <m:oMathPara>
                    <m:oMathParaPr>
                      <m:jc/>
                    </m:oMathParaPr>
                    <m:oMath>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a:t>
                </a:r>
                <a:br>
                  <a:rPr lang="da-DK" sz="2000" smtClean="0"/>
                </a:br>
                <a:r>
                  <a:rPr lang="da-DK" sz="2000"/>
                  <a:t>Stikprøve-standardafvigelse: </a:t>
                </a:r>
                <a:r>
                  <a:rPr lang="da-DK" sz="2000" smtClean="0"/>
                  <a:t>	</a:t>
                </a:r>
                <a14:m>
                  <m:oMathPara>
                    <m:oMathParaPr>
                      <m:jc/>
                    </m:oMathParaPr>
                    <m:oMath>
                      <m:r>
                        <a:rPr lang="da-DK" sz="2000" b="0" i="1" smtClean="0">
                          <a:latin typeface="Cambria Math"/>
                        </a:rPr>
                        <m:t>𝑠</m:t>
                      </m:r>
                    </m:oMath>
                  </m:oMathPara>
                </a14:m>
                <a:r>
                  <a:rPr lang="da-DK" sz="2000" smtClean="0"/>
                  <a:t> </a:t>
                </a:r>
                <a:br>
                  <a:rPr lang="da-DK" sz="2000" smtClean="0"/>
                </a:br>
                <a:r>
                  <a:rPr lang="da-DK" sz="2000" smtClean="0"/>
                  <a:t>Generel statistik (‘theta hat’):	</a:t>
                </a:r>
                <a14:m>
                  <m:oMathPara>
                    <m:oMathParaPr>
                      <m:jc/>
                    </m:oMathParaPr>
                    <m:oMath>
                      <m:acc>
                        <m:accPr>
                          <m:chr m:val="̂"/>
                          <m:ctrlPr>
                            <a:rPr lang="da-DK" sz="2000" i="1" smtClean="0">
                              <a:latin typeface="Cambria Math" panose="02040503050406030204" pitchFamily="18" charset="0"/>
                            </a:rPr>
                          </m:ctrlPr>
                        </m:accPr>
                        <m:e>
                          <m:r>
                            <a:rPr lang="da-DK" sz="2000" i="1" smtClean="0">
                              <a:latin typeface="Cambria Math"/>
                              <a:ea typeface="Cambria Math"/>
                            </a:rPr>
                            <m:t>𝜃</m:t>
                          </m:r>
                        </m:e>
                      </m:acc>
                    </m:oMath>
                  </m:oMathPara>
                </a14:m>
                <a:endParaRPr lang="da-DK" sz="2000"/>
              </a:p>
            </p:txBody>
          </p:sp>
        </mc:Choice>
        <mc:Fallback>
          <p:sp>
            <p:nvSpPr>
              <p:cNvPr id="8" name="Content Placeholder 7"/>
              <p:cNvSpPr>
                <a:spLocks noGrp="1" noRot="1" noChangeAspect="1" noMove="1" noResize="1" noEditPoints="1" noAdjustHandles="1" noChangeArrowheads="1" noChangeShapeType="1" noTextEdit="1"/>
              </p:cNvSpPr>
              <p:nvPr>
                <p:ph sz="quarter" idx="4"/>
              </p:nvPr>
            </p:nvSpPr>
            <p:spPr>
              <a:xfrm>
                <a:off x="4572001" y="1980530"/>
                <a:ext cx="4464496" cy="3951288"/>
              </a:xfrm>
              <a:blipFill>
                <a:blip r:embed="rId4"/>
                <a:stretch>
                  <a:fillRect l="-1230" t="-926" r="-177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31</a:t>
            </a:fld>
            <a:endParaRPr lang="da-DK"/>
          </a:p>
        </p:txBody>
      </p:sp>
      <mc:AlternateContent>
        <mc:Choice Requires="a14">
          <p:sp>
            <p:nvSpPr>
              <p:cNvPr id="9" name="Content Placeholder 7"/>
              <p:cNvSpPr txBox="1"/>
              <p:nvPr/>
            </p:nvSpPr>
            <p:spPr>
              <a:xfrm>
                <a:off x="457200" y="4962847"/>
                <a:ext cx="8649344" cy="1121370"/>
              </a:xfrm>
              <a:prstGeom prst="rect">
                <a:avLst/>
              </a:prstGeom>
            </p:spPr>
            <p:txBody>
              <a:bodyPr vert="horz" lIns="91440" tIns="45720" rIns="91440" bIns="45720" rtlCol="0">
                <a:noAutofit/>
              </a:bodyPr>
              <a:lstStyle>
                <a:defPPr>
                  <a:defRPr lang="da-DK"/>
                </a:defPPr>
                <a:lvl1pPr marL="4572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358775" indent="-358775">
                  <a:buFont typeface="Arial" pitchFamily="34" charset="0"/>
                  <a:buChar char="•"/>
                </a:pPr>
                <a:r>
                  <a:rPr lang="da-DK" sz="2000" smtClean="0"/>
                  <a:t>Vi bruger de beregnede </a:t>
                </a:r>
                <a:r>
                  <a:rPr lang="da-DK" sz="2000" i="1" smtClean="0">
                    <a:solidFill>
                      <a:schemeClr val="tx2"/>
                    </a:solidFill>
                  </a:rPr>
                  <a:t>statistikker</a:t>
                </a:r>
                <a:r>
                  <a:rPr lang="da-DK" sz="2000" smtClean="0"/>
                  <a:t> som </a:t>
                </a:r>
                <a:r>
                  <a:rPr lang="da-DK" sz="2000" i="1" err="1" smtClean="0">
                    <a:solidFill>
                      <a:schemeClr val="tx2"/>
                    </a:solidFill>
                  </a:rPr>
                  <a:t>estimatorer</a:t>
                </a:r>
                <a:r>
                  <a:rPr lang="da-DK" sz="2000" smtClean="0">
                    <a:solidFill>
                      <a:schemeClr val="tx2"/>
                    </a:solidFill>
                  </a:rPr>
                  <a:t> </a:t>
                </a:r>
                <a:r>
                  <a:rPr lang="da-DK" sz="2000" smtClean="0"/>
                  <a:t>for populationens </a:t>
                </a:r>
                <a:r>
                  <a:rPr lang="da-DK" sz="2000" i="1" smtClean="0">
                    <a:solidFill>
                      <a:schemeClr val="tx2"/>
                    </a:solidFill>
                  </a:rPr>
                  <a:t>parametre</a:t>
                </a:r>
                <a:r>
                  <a:rPr lang="da-DK" sz="2000" smtClean="0"/>
                  <a:t>, f.eks.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a:t> </a:t>
                </a:r>
                <a:r>
                  <a:rPr lang="da-DK" sz="2000" smtClean="0"/>
                  <a:t>som estimator for </a:t>
                </a:r>
                <a14:m>
                  <m:oMathPara>
                    <m:oMathParaPr>
                      <m:jc/>
                    </m:oMathParaPr>
                    <m:oMath>
                      <m:r>
                        <a:rPr lang="da-DK" sz="2000" i="1">
                          <a:latin typeface="Cambria Math"/>
                          <a:ea typeface="Cambria Math"/>
                        </a:rPr>
                        <m:t>𝜇</m:t>
                      </m:r>
                      <m:r>
                        <a:rPr lang="da-DK" sz="2000" i="1">
                          <a:latin typeface="Cambria Math"/>
                          <a:ea typeface="Cambria Math"/>
                        </a:rPr>
                        <m:t> </m:t>
                      </m:r>
                    </m:oMath>
                  </m:oMathPara>
                </a14:m>
                <a:r>
                  <a:rPr lang="da-DK" sz="2000" smtClean="0"/>
                  <a:t> og </a:t>
                </a:r>
                <a14:m>
                  <m:oMathPara>
                    <m:oMathParaPr>
                      <m:jc/>
                    </m:oMathParaPr>
                    <m:oMath>
                      <m:r>
                        <a:rPr lang="da-DK" sz="2000" i="1">
                          <a:latin typeface="Cambria Math"/>
                        </a:rPr>
                        <m:t>𝑠</m:t>
                      </m:r>
                    </m:oMath>
                  </m:oMathPara>
                </a14:m>
                <a:r>
                  <a:rPr lang="da-DK" sz="2000" smtClean="0"/>
                  <a:t> som estimator for </a:t>
                </a:r>
                <a14:m>
                  <m:oMathPara>
                    <m:oMathParaPr>
                      <m:jc/>
                    </m:oMathParaPr>
                    <m:oMath>
                      <m:r>
                        <a:rPr lang="da-DK" sz="2000" i="1">
                          <a:latin typeface="Cambria Math"/>
                          <a:ea typeface="Cambria Math"/>
                        </a:rPr>
                        <m:t>𝜎</m:t>
                      </m:r>
                    </m:oMath>
                  </m:oMathPara>
                </a14:m>
                <a:r>
                  <a:rPr lang="da-DK" sz="2000" smtClean="0"/>
                  <a:t>. </a:t>
                </a:r>
                <a:br>
                  <a:rPr lang="da-DK" sz="2000" smtClean="0"/>
                </a:br>
                <a:r>
                  <a:rPr lang="da-DK" sz="2000" smtClean="0"/>
                  <a:t>Generelt </a:t>
                </a:r>
                <a14:m>
                  <m:oMathPara>
                    <m:oMathParaPr>
                      <m:jc/>
                    </m:oMathParaPr>
                    <m:oMath>
                      <m:acc>
                        <m:accPr>
                          <m:chr m:val="̂"/>
                          <m:ctrlPr>
                            <a:rPr lang="da-DK" sz="2000" i="1">
                              <a:latin typeface="Cambria Math" panose="02040503050406030204" pitchFamily="18" charset="0"/>
                            </a:rPr>
                          </m:ctrlPr>
                        </m:accPr>
                        <m:e>
                          <m:r>
                            <a:rPr lang="da-DK" sz="2000" i="1">
                              <a:latin typeface="Cambria Math"/>
                              <a:ea typeface="Cambria Math"/>
                            </a:rPr>
                            <m:t>𝜃</m:t>
                          </m:r>
                        </m:e>
                      </m:acc>
                    </m:oMath>
                  </m:oMathPara>
                </a14:m>
                <a:r>
                  <a:rPr lang="da-DK" sz="2000" smtClean="0"/>
                  <a:t> som estimator for </a:t>
                </a:r>
                <a14:m>
                  <m:oMathPara>
                    <m:oMathParaPr>
                      <m:jc/>
                    </m:oMathParaPr>
                    <m:oMath>
                      <m:r>
                        <a:rPr lang="da-DK" sz="2000" i="1">
                          <a:latin typeface="Cambria Math"/>
                          <a:ea typeface="Cambria Math"/>
                        </a:rPr>
                        <m:t>𝜃</m:t>
                      </m:r>
                    </m:oMath>
                  </m:oMathPara>
                </a14:m>
                <a:r>
                  <a:rPr lang="da-DK" sz="2000" smtClean="0"/>
                  <a:t>. </a:t>
                </a:r>
                <a:endParaRPr lang="da-DK" sz="2000"/>
              </a:p>
            </p:txBody>
          </p:sp>
        </mc:Choice>
        <mc:Fallback>
          <p:sp>
            <p:nvSpPr>
              <p:cNvPr id="9" name="Content Placeholder 7"/>
              <p:cNvSpPr txBox="1">
                <a:spLocks noRot="1" noChangeAspect="1" noMove="1" noResize="1" noEditPoints="1" noAdjustHandles="1" noChangeArrowheads="1" noChangeShapeType="1" noTextEdit="1"/>
              </p:cNvSpPr>
              <p:nvPr/>
            </p:nvSpPr>
            <p:spPr>
              <a:xfrm>
                <a:off x="457200" y="4962847"/>
                <a:ext cx="8649344" cy="1121370"/>
              </a:xfrm>
              <a:prstGeom prst="rect">
                <a:avLst/>
              </a:prstGeom>
              <a:blipFill>
                <a:blip r:embed="rId5"/>
                <a:stretch>
                  <a:fillRect l="-634" t="-2717" b="-543"/>
                </a:stretch>
              </a:blipFill>
            </p:spPr>
            <p:txBody>
              <a:bodyPr/>
              <a:lstStyle/>
              <a:p>
                <a:r>
                  <a:rPr lang="en-GB">
                    <a:noFill/>
                  </a:rPr>
                  <a:t> </a:t>
                </a:r>
              </a:p>
            </p:txBody>
          </p:sp>
        </mc:Fallback>
      </mc:AlternateContent>
    </p:spTree>
    <p:extLst>
      <p:ext uri="{BB962C8B-B14F-4D97-AF65-F5344CB8AC3E}">
        <p14:creationId xmlns:p14="http://schemas.microsoft.com/office/powerpoint/2010/main" val="3649873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uiExpand="1" build="p"/>
      <p:bldP spid="9" grpId="0" build="p"/>
    </p:bld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Tre typer af inferens</a:t>
            </a:r>
            <a:endParaRPr lang="en-GB"/>
          </a:p>
        </p:txBody>
      </p:sp>
      <mc:AlternateContent>
        <mc:Choice Requires="a14">
          <p:sp>
            <p:nvSpPr>
              <p:cNvPr id="3" name="Content Placeholder 2"/>
              <p:cNvSpPr>
                <a:spLocks noGrp="1"/>
              </p:cNvSpPr>
              <p:nvPr>
                <p:ph idx="1"/>
              </p:nvPr>
            </p:nvSpPr>
            <p:spPr/>
            <p:txBody>
              <a:bodyPr/>
              <a:lstStyle/>
              <a:p>
                <a:r>
                  <a:rPr lang="en-US" smtClean="0"/>
                  <a:t>Vi ønsker at udtale os om populationen vha. en stikprøve. Det kaldes </a:t>
                </a:r>
                <a:r>
                  <a:rPr lang="en-US" i="1" smtClean="0"/>
                  <a:t>inferens</a:t>
                </a:r>
                <a:r>
                  <a:rPr lang="en-US" smtClean="0"/>
                  <a:t> eller </a:t>
                </a:r>
                <a:r>
                  <a:rPr lang="en-US" i="1" smtClean="0"/>
                  <a:t>generalisering</a:t>
                </a:r>
              </a:p>
              <a:p>
                <a:r>
                  <a:rPr lang="en-US" smtClean="0"/>
                  <a:t>I dette kapitel er den parameter, vi primært </a:t>
                </a:r>
                <a:r>
                  <a:rPr lang="en-US"/>
                  <a:t>vil</a:t>
                </a:r>
                <a:r>
                  <a:rPr lang="en-US" smtClean="0"/>
                  <a:t> lave inferens for, populationens middelværdi,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US" smtClean="0"/>
                  <a:t> </a:t>
                </a:r>
              </a:p>
              <a:p>
                <a:r>
                  <a:rPr lang="en-US" smtClean="0"/>
                  <a:t>Der er tre typer af inferens vi kan vælge imellem:</a:t>
                </a:r>
              </a:p>
              <a:p>
                <a:pPr marL="814387" lvl="1" indent="-457200">
                  <a:buFont typeface="+mj-lt"/>
                  <a:buAutoNum type="arabicPeriod"/>
                </a:pPr>
                <a:r>
                  <a:rPr lang="en-US" smtClean="0"/>
                  <a:t>Punkt-estimering: Vi estimerer værdien af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GB" smtClean="0"/>
                  <a:t> ud fra stikprøven</a:t>
                </a:r>
              </a:p>
              <a:p>
                <a:pPr marL="814387" lvl="1" indent="-457200">
                  <a:buFont typeface="+mj-lt"/>
                  <a:buAutoNum type="arabicPeriod"/>
                </a:pPr>
                <a:r>
                  <a:rPr lang="en-US" smtClean="0"/>
                  <a:t>Interval-estimering: Vi estimerer et sandsynligt interval for værdien af </a:t>
                </a:r>
                <a14:m>
                  <m:oMathPara>
                    <m:oMathParaPr>
                      <m:jc/>
                    </m:oMathParaPr>
                    <m:oMath>
                      <m:r>
                        <a:rPr lang="en-US" i="1">
                          <a:latin typeface="Cambria Math" panose="02040503050406030204" pitchFamily="18" charset="0"/>
                          <a:ea typeface="Cambria Math" panose="02040503050406030204" pitchFamily="18" charset="0"/>
                        </a:rPr>
                        <m:t>𝜇</m:t>
                      </m:r>
                    </m:oMath>
                  </m:oMathPara>
                </a14:m>
                <a:endParaRPr lang="en-GB" smtClean="0"/>
              </a:p>
              <a:p>
                <a:pPr marL="814387" lvl="1" indent="-457200">
                  <a:buFont typeface="+mj-lt"/>
                  <a:buAutoNum type="arabicPeriod"/>
                </a:pPr>
                <a:r>
                  <a:rPr lang="en-US" smtClean="0"/>
                  <a:t>Hypotesetest: Vi bruger en metode til at afgøre, om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GB" smtClean="0"/>
                  <a:t> har en bestemt værdi eller ej.</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4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32</a:t>
            </a:fld>
            <a:endParaRPr lang="da-DK">
              <a:solidFill>
                <a:prstClr val="black">
                  <a:tint val="75000"/>
                </a:prstClr>
              </a:solidFill>
            </a:endParaRPr>
          </a:p>
        </p:txBody>
      </p:sp>
    </p:spTree>
    <p:extLst>
      <p:ext uri="{BB962C8B-B14F-4D97-AF65-F5344CB8AC3E}">
        <p14:creationId xmlns:p14="http://schemas.microsoft.com/office/powerpoint/2010/main" val="22954835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Valg af estimator</a:t>
            </a:r>
            <a:endParaRPr lang="da-DK"/>
          </a:p>
        </p:txBody>
      </p:sp>
      <mc:AlternateContent>
        <mc:Choice Requires="a14">
          <p:sp>
            <p:nvSpPr>
              <p:cNvPr id="3" name="Content Placeholder 2"/>
              <p:cNvSpPr>
                <a:spLocks noGrp="1"/>
              </p:cNvSpPr>
              <p:nvPr>
                <p:ph idx="1"/>
              </p:nvPr>
            </p:nvSpPr>
            <p:spPr/>
            <p:txBody>
              <a:bodyPr/>
              <a:lstStyle/>
              <a:p>
                <a:r>
                  <a:rPr lang="da-DK" smtClean="0"/>
                  <a:t>Som estimator af populations-middelværdien kunne man vælge:</a:t>
                </a:r>
              </a:p>
              <a:p>
                <a:pPr lvl="1"/>
                <a:r>
                  <a:rPr lang="da-DK" smtClean="0"/>
                  <a:t>Stikprøve-middelværdien</a:t>
                </a:r>
              </a:p>
              <a:p>
                <a:pPr lvl="1"/>
                <a:r>
                  <a:rPr lang="da-DK" smtClean="0"/>
                  <a:t>Stikprøve-medianen</a:t>
                </a:r>
              </a:p>
              <a:p>
                <a:pPr lvl="1"/>
                <a:r>
                  <a:rPr lang="da-DK" smtClean="0"/>
                  <a:t>Gennemsnit af stikprøvens maksimums- og minimumsværdier (</a:t>
                </a:r>
                <a:r>
                  <a:rPr lang="da-DK" smtClean="0">
                    <a:solidFill>
                      <a:schemeClr val="accent1">
                        <a:lumMod val="75000"/>
                      </a:schemeClr>
                    </a:solidFill>
                  </a:rPr>
                  <a:t>midrange</a:t>
                </a:r>
                <a:r>
                  <a:rPr lang="da-DK" smtClean="0"/>
                  <a:t>)</a:t>
                </a:r>
                <a:endParaRPr lang="da-DK" smtClean="0"/>
              </a:p>
              <a:p>
                <a:pPr lvl="1"/>
                <a:r>
                  <a:rPr lang="da-DK" smtClean="0"/>
                  <a:t>Stikprøvens </a:t>
                </a:r>
                <a:r>
                  <a:rPr lang="da-DK" smtClean="0">
                    <a:solidFill>
                      <a:schemeClr val="tx2"/>
                    </a:solidFill>
                  </a:rPr>
                  <a:t>typeværdi</a:t>
                </a:r>
                <a:r>
                  <a:rPr lang="da-DK" smtClean="0"/>
                  <a:t> (den værdi, der er observeret hyppigst i stikprøven)</a:t>
                </a:r>
              </a:p>
              <a:p>
                <a:r>
                  <a:rPr lang="da-DK" smtClean="0"/>
                  <a:t>Som estimator af populations-standardafvigelsen kunne man vælge:</a:t>
                </a:r>
              </a:p>
              <a:p>
                <a:pPr lvl="1"/>
                <a:r>
                  <a:rPr lang="da-DK" smtClean="0"/>
                  <a:t>Stikprøve-standardafvigelsen</a:t>
                </a:r>
              </a:p>
              <a:p>
                <a:pPr lvl="1"/>
                <a:r>
                  <a:rPr lang="da-DK" smtClean="0"/>
                  <a:t>En konstant gange interkvartile-bredden (interquartile range): </a:t>
                </a:r>
                <a:br>
                  <a:rPr lang="da-DK" b="0" i="1" smtClean="0">
                    <a:latin typeface="Cambria Math"/>
                  </a:rPr>
                </a:br>
                <a:r>
                  <a:rPr lang="da-DK" b="0" i="1" smtClean="0">
                    <a:latin typeface="Cambria Math"/>
                  </a:rPr>
                  <a:t>		</a:t>
                </a:r>
                <a14:m>
                  <m:oMathPara>
                    <m:oMathParaPr>
                      <m:jc/>
                    </m:oMathParaPr>
                    <m:oMath>
                      <m:r>
                        <a:rPr lang="da-DK" b="0" i="1" smtClean="0">
                          <a:latin typeface="Cambria Math"/>
                        </a:rPr>
                        <m:t>𝑐</m:t>
                      </m:r>
                      <m:d>
                        <m:dPr>
                          <m:begChr m:val="("/>
                          <m:sepChr m:val="|"/>
                          <m:endChr m:val=")"/>
                          <m:grow m:val="on"/>
                          <m:shp m:val="centered"/>
                          <m:ctrlPr>
                            <a:rPr lang="da-DK" b="0" i="1" smtClean="0">
                              <a:latin typeface="Cambria Math" panose="02040503050406030204" pitchFamily="18" charset="0"/>
                              <a:ea typeface="Cambria Math"/>
                            </a:rPr>
                          </m:ctrlPr>
                        </m:dPr>
                        <m:e>
                          <m:sSub>
                            <m:sSubPr>
                              <m:ctrlPr>
                                <a:rPr lang="da-DK" b="0" i="1" smtClean="0">
                                  <a:latin typeface="Cambria Math" panose="02040503050406030204" pitchFamily="18" charset="0"/>
                                  <a:ea typeface="Cambria Math"/>
                                </a:rPr>
                              </m:ctrlPr>
                            </m:sSubPr>
                            <m:e>
                              <m:r>
                                <a:rPr lang="da-DK" b="0" i="1" smtClean="0">
                                  <a:latin typeface="Cambria Math"/>
                                  <a:ea typeface="Cambria Math"/>
                                </a:rPr>
                                <m:t>𝑄</m:t>
                              </m:r>
                            </m:e>
                            <m:sub>
                              <m:r>
                                <a:rPr lang="da-DK" b="0" i="1" smtClean="0">
                                  <a:latin typeface="Cambria Math"/>
                                  <a:ea typeface="Cambria Math"/>
                                </a:rPr>
                                <m:t>3</m:t>
                              </m:r>
                            </m:sub>
                          </m:sSub>
                          <m:r>
                            <a:rPr lang="da-DK" b="0" i="1" smtClean="0">
                              <a:latin typeface="Cambria Math"/>
                              <a:ea typeface="Cambria Math"/>
                            </a:rPr>
                            <m:t>−</m:t>
                          </m:r>
                          <m:sSub>
                            <m:sSubPr>
                              <m:ctrlPr>
                                <a:rPr lang="da-DK" b="0" i="1" smtClean="0">
                                  <a:latin typeface="Cambria Math" panose="02040503050406030204" pitchFamily="18" charset="0"/>
                                  <a:ea typeface="Cambria Math"/>
                                </a:rPr>
                              </m:ctrlPr>
                            </m:sSubPr>
                            <m:e>
                              <m:r>
                                <a:rPr lang="da-DK" b="0" i="1" smtClean="0">
                                  <a:latin typeface="Cambria Math"/>
                                  <a:ea typeface="Cambria Math"/>
                                </a:rPr>
                                <m:t>𝑄</m:t>
                              </m:r>
                            </m:e>
                            <m:sub>
                              <m:r>
                                <a:rPr lang="da-DK" b="0" i="1" smtClean="0">
                                  <a:latin typeface="Cambria Math"/>
                                  <a:ea typeface="Cambria Math"/>
                                </a:rPr>
                                <m:t>1</m:t>
                              </m:r>
                            </m:sub>
                          </m:sSub>
                        </m:e>
                      </m:d>
                    </m:oMath>
                  </m:oMathPara>
                </a14:m>
                <a:endParaRPr lang="da-DK" b="0" i="1" smtClean="0">
                  <a:latin typeface="Cambria Math"/>
                  <a:ea typeface="Cambria Math"/>
                </a:endParaRPr>
              </a:p>
              <a:p>
                <a:pPr lvl="1"/>
                <a:r>
                  <a:rPr lang="da-DK" smtClean="0"/>
                  <a:t>Forskellen på største og mindste værdi (range) i stikprøven</a:t>
                </a:r>
              </a:p>
              <a:p>
                <a:r>
                  <a:rPr lang="da-DK" smtClean="0"/>
                  <a:t>Ikke alle estimatorer er lige gode, så hvad er kvalitetskriteriet?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33</a:t>
            </a:fld>
            <a:endParaRPr lang="da-DK"/>
          </a:p>
        </p:txBody>
      </p:sp>
    </p:spTree>
    <p:extLst>
      <p:ext uri="{BB962C8B-B14F-4D97-AF65-F5344CB8AC3E}">
        <p14:creationId xmlns:p14="http://schemas.microsoft.com/office/powerpoint/2010/main" val="481557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Hvad er en god estimator</a:t>
            </a:r>
            <a:r>
              <a:rPr lang="da-DK" smtClean="0"/>
              <a:t>?</a:t>
            </a:r>
            <a:endParaRPr lang="da-DK"/>
          </a:p>
        </p:txBody>
      </p:sp>
      <mc:AlternateContent>
        <mc:Choice Requires="a14">
          <p:sp>
            <p:nvSpPr>
              <p:cNvPr id="3" name="Content Placeholder 2"/>
              <p:cNvSpPr>
                <a:spLocks noGrp="1"/>
              </p:cNvSpPr>
              <p:nvPr>
                <p:ph idx="1"/>
              </p:nvPr>
            </p:nvSpPr>
            <p:spPr>
              <a:xfrm>
                <a:off x="467544" y="1268760"/>
                <a:ext cx="8676456" cy="5472608"/>
              </a:xfrm>
            </p:spPr>
            <p:txBody>
              <a:bodyPr/>
              <a:lstStyle/>
              <a:p>
                <a:r>
                  <a:rPr lang="da-DK" sz="2000" smtClean="0"/>
                  <a:t>Analogi: Lad </a:t>
                </a:r>
                <a14:m>
                  <m:oMathPara>
                    <m:oMathParaPr>
                      <m:jc/>
                    </m:oMathParaPr>
                    <m:oMath>
                      <m:r>
                        <a:rPr lang="da-DK" sz="2000" i="1" smtClean="0">
                          <a:latin typeface="Cambria Math"/>
                          <a:ea typeface="Cambria Math"/>
                        </a:rPr>
                        <m:t>𝜃</m:t>
                      </m:r>
                    </m:oMath>
                  </m:oMathPara>
                </a14:m>
                <a:r>
                  <a:rPr lang="da-DK" sz="2000" smtClean="0"/>
                  <a:t> (theta) være den præcise tid lige nu. Vi kender </a:t>
                </a:r>
                <a:br>
                  <a:rPr lang="da-DK" sz="2000" smtClean="0"/>
                </a:br>
                <a:r>
                  <a:rPr lang="da-DK" sz="2000" smtClean="0"/>
                  <a:t>den ikke eksakt, men vi har ure til at estimere </a:t>
                </a:r>
                <a14:m>
                  <m:oMathPara>
                    <m:oMathParaPr>
                      <m:jc/>
                    </m:oMathParaPr>
                    <m:oMath>
                      <m:r>
                        <a:rPr lang="da-DK" sz="2000" i="1">
                          <a:latin typeface="Cambria Math"/>
                          <a:ea typeface="Cambria Math"/>
                        </a:rPr>
                        <m:t>𝜃</m:t>
                      </m:r>
                    </m:oMath>
                  </m:oMathPara>
                </a14:m>
                <a:r>
                  <a:rPr lang="da-DK" sz="2000" smtClean="0"/>
                  <a:t>. </a:t>
                </a:r>
                <a:br>
                  <a:rPr lang="da-DK" sz="2000" smtClean="0"/>
                </a:br>
                <a:r>
                  <a:rPr lang="da-DK" sz="2000" smtClean="0"/>
                  <a:t>Med andre ord angiver vores ur </a:t>
                </a:r>
                <a14:m>
                  <m:oMathPara>
                    <m:oMathParaPr>
                      <m:jc/>
                    </m:oMathParaPr>
                    <m:oMath>
                      <m:acc>
                        <m:accPr>
                          <m:chr m:val="̂"/>
                          <m:ctrlPr>
                            <a:rPr lang="da-DK" sz="2000" i="1" smtClean="0">
                              <a:latin typeface="Cambria Math" panose="02040503050406030204" pitchFamily="18" charset="0"/>
                              <a:ea typeface="Cambria Math"/>
                            </a:rPr>
                          </m:ctrlPr>
                        </m:accPr>
                        <m:e>
                          <m:r>
                            <a:rPr lang="da-DK" sz="2000" i="1">
                              <a:latin typeface="Cambria Math"/>
                              <a:ea typeface="Cambria Math"/>
                            </a:rPr>
                            <m:t>𝜃</m:t>
                          </m:r>
                        </m:e>
                      </m:acc>
                    </m:oMath>
                  </m:oMathPara>
                </a14:m>
                <a:r>
                  <a:rPr lang="da-DK" sz="2000"/>
                  <a:t> </a:t>
                </a:r>
                <a:endParaRPr lang="da-DK" sz="2000" smtClean="0"/>
              </a:p>
              <a:p>
                <a:r>
                  <a:rPr lang="da-DK" sz="2000" smtClean="0"/>
                  <a:t>Hvad er et godt ur?</a:t>
                </a:r>
              </a:p>
              <a:p>
                <a:r>
                  <a:rPr lang="da-DK" sz="2000" i="1" err="1" smtClean="0"/>
                  <a:t>Accuracy</a:t>
                </a:r>
                <a:r>
                  <a:rPr lang="da-DK" sz="2000" smtClean="0"/>
                  <a:t>: Uret er sat så tæt som muligt til den præcise tid, </a:t>
                </a:r>
                <a14:m>
                  <m:oMathPara>
                    <m:oMathParaPr>
                      <m:jc/>
                    </m:oMathParaPr>
                    <m:oMath>
                      <m:r>
                        <a:rPr lang="da-DK" sz="2000" i="1">
                          <a:latin typeface="Cambria Math"/>
                          <a:ea typeface="Cambria Math"/>
                        </a:rPr>
                        <m:t>𝜃</m:t>
                      </m:r>
                    </m:oMath>
                  </m:oMathPara>
                </a14:m>
                <a:endParaRPr lang="da-DK" sz="2000" smtClean="0"/>
              </a:p>
              <a:p>
                <a:r>
                  <a:rPr lang="da-DK" sz="2000" i="1" smtClean="0"/>
                  <a:t>Precision</a:t>
                </a:r>
                <a:r>
                  <a:rPr lang="da-DK" sz="2000" smtClean="0"/>
                  <a:t>: Uret kan vise tiden præcist (det har sekundviser), </a:t>
                </a:r>
                <a:br>
                  <a:rPr lang="da-DK" sz="2000" smtClean="0"/>
                </a:br>
                <a:r>
                  <a:rPr lang="da-DK" sz="2000" smtClean="0"/>
                  <a:t>og det taber eller vinder ikke tid</a:t>
                </a:r>
              </a:p>
              <a:p>
                <a:r>
                  <a:rPr lang="da-DK" sz="2000" smtClean="0">
                    <a:solidFill>
                      <a:schemeClr val="tx2"/>
                    </a:solidFill>
                  </a:rPr>
                  <a:t>Akkuratesse </a:t>
                </a:r>
                <a:r>
                  <a:rPr lang="da-DK" sz="2000" smtClean="0"/>
                  <a:t>for en estimator: </a:t>
                </a:r>
                <a:r>
                  <a:rPr lang="da-DK" sz="2000" err="1" smtClean="0">
                    <a:solidFill>
                      <a:schemeClr val="tx2"/>
                    </a:solidFill>
                  </a:rPr>
                  <a:t>Unbiased</a:t>
                </a:r>
                <a:r>
                  <a:rPr lang="da-DK" sz="2000" smtClean="0"/>
                  <a:t>:   </a:t>
                </a:r>
                <a14:m>
                  <m:oMathPara>
                    <m:oMathParaPr>
                      <m:jc/>
                    </m:oMathParaPr>
                    <m:oMath>
                      <m:r>
                        <m:rPr>
                          <m:sty m:val="p"/>
                        </m:rPr>
                        <a:rPr lang="da-DK" sz="2000" b="0" i="0" smtClean="0">
                          <a:latin typeface="Cambria Math"/>
                        </a:rPr>
                        <m:t> </m:t>
                      </m:r>
                      <m:r>
                        <a:rPr lang="da-DK" sz="2000" b="0" i="1" smtClean="0">
                          <a:latin typeface="Cambria Math"/>
                        </a:rPr>
                        <m:t>𝐸</m:t>
                      </m:r>
                      <m:d>
                        <m:dPr>
                          <m:begChr m:val="("/>
                          <m:sepChr m:val="|"/>
                          <m:endChr m:val=")"/>
                          <m:grow m:val="on"/>
                          <m:shp m:val="centered"/>
                          <m:ctrlPr>
                            <a:rPr lang="da-DK" sz="2000" b="0" i="1" smtClean="0">
                              <a:latin typeface="Cambria Math" panose="02040503050406030204" pitchFamily="18" charset="0"/>
                            </a:rPr>
                          </m:ctrlPr>
                        </m:dPr>
                        <m:e>
                          <m:acc>
                            <m:accPr>
                              <m:chr m:val="̂"/>
                              <m:ctrlPr>
                                <a:rPr lang="da-DK" sz="2000" b="0" i="1" smtClean="0">
                                  <a:latin typeface="Cambria Math" panose="02040503050406030204" pitchFamily="18" charset="0"/>
                                </a:rPr>
                              </m:ctrlPr>
                            </m:accPr>
                            <m:e>
                              <m:r>
                                <a:rPr lang="da-DK" sz="2000" b="0" i="1" smtClean="0">
                                  <a:latin typeface="Cambria Math"/>
                                  <a:ea typeface="Cambria Math"/>
                                </a:rPr>
                                <m:t>𝜃</m:t>
                              </m:r>
                            </m:e>
                          </m:acc>
                        </m:e>
                      </m:d>
                      <m:r>
                        <a:rPr lang="da-DK" sz="2000" b="0" i="1" smtClean="0">
                          <a:latin typeface="Cambria Math"/>
                        </a:rPr>
                        <m:t>= </m:t>
                      </m:r>
                      <m:r>
                        <a:rPr lang="da-DK" sz="2000" b="0" i="1" smtClean="0">
                          <a:latin typeface="Cambria Math"/>
                          <a:ea typeface="Cambria Math"/>
                        </a:rPr>
                        <m:t>𝜃</m:t>
                      </m:r>
                    </m:oMath>
                  </m:oMathPara>
                </a14:m>
                <a:br>
                  <a:rPr lang="da-DK" sz="2000" smtClean="0"/>
                </a:br>
                <a:r>
                  <a:rPr lang="da-DK" sz="2000" smtClean="0"/>
                  <a:t>(Bias betyder skæv, partisk, forudindtaget. Unbiased oversættes til middelret)</a:t>
                </a:r>
                <a:endParaRPr lang="da-DK" sz="2000" smtClean="0"/>
              </a:p>
              <a:p>
                <a:r>
                  <a:rPr lang="da-DK" sz="2000" smtClean="0">
                    <a:solidFill>
                      <a:schemeClr val="tx2"/>
                    </a:solidFill>
                  </a:rPr>
                  <a:t>Præcision</a:t>
                </a:r>
                <a:r>
                  <a:rPr lang="da-DK" sz="2000" smtClean="0"/>
                  <a:t> for en estimator: Mindre variation</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268760"/>
                <a:ext cx="8676456" cy="5472608"/>
              </a:xfrm>
              <a:blipFill>
                <a:blip r:embed="rId3"/>
                <a:stretch>
                  <a:fillRect l="-632" t="-55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34</a:t>
            </a:fld>
            <a:endParaRPr lang="da-DK"/>
          </a:p>
        </p:txBody>
      </p:sp>
      <p:grpSp>
        <p:nvGrpSpPr>
          <p:cNvPr id="6" name="Group 5"/>
          <p:cNvGrpSpPr/>
          <p:nvPr/>
        </p:nvGrpSpPr>
        <p:grpSpPr>
          <a:xfrm>
            <a:off x="1115616" y="4681663"/>
            <a:ext cx="3407521" cy="2169933"/>
            <a:chOff x="1115616" y="4557371"/>
            <a:chExt cx="3407521" cy="2169933"/>
          </a:xfrm>
        </p:grpSpPr>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15616" y="5013176"/>
              <a:ext cx="3407521" cy="1714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mc:Choice Requires="a14">
            <p:sp>
              <p:nvSpPr>
                <p:cNvPr id="5" name="TextBox 4"/>
                <p:cNvSpPr txBox="1"/>
                <p:nvPr/>
              </p:nvSpPr>
              <p:spPr>
                <a:xfrm>
                  <a:off x="1475656" y="4557371"/>
                  <a:ext cx="2937856" cy="38068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da-DK" i="1" smtClean="0">
                                <a:latin typeface="Cambria Math" panose="02040503050406030204" pitchFamily="18" charset="0"/>
                              </a:rPr>
                            </m:ctrlPr>
                          </m:accPr>
                          <m:e>
                            <m:sSub>
                              <m:sSubPr>
                                <m:ctrlPr>
                                  <a:rPr lang="da-DK" i="1" smtClean="0">
                                    <a:latin typeface="Cambria Math" panose="02040503050406030204" pitchFamily="18" charset="0"/>
                                    <a:ea typeface="Cambria Math"/>
                                  </a:rPr>
                                </m:ctrlPr>
                              </m:sSubPr>
                              <m:e>
                                <m:r>
                                  <a:rPr lang="da-DK" i="1">
                                    <a:latin typeface="Cambria Math"/>
                                    <a:ea typeface="Cambria Math"/>
                                  </a:rPr>
                                  <m:t>𝜃</m:t>
                                </m:r>
                              </m:e>
                              <m:sub>
                                <m:r>
                                  <a:rPr lang="da-DK" b="0" i="1" smtClean="0">
                                    <a:latin typeface="Cambria Math"/>
                                    <a:ea typeface="Cambria Math"/>
                                  </a:rPr>
                                  <m:t>1</m:t>
                                </m:r>
                              </m:sub>
                            </m:sSub>
                          </m:e>
                        </m:acc>
                        <m:r>
                          <m:rPr>
                            <m:sty m:val="p"/>
                          </m:rPr>
                          <a:rPr lang="da-DK" b="0" i="0" smtClean="0">
                            <a:latin typeface="Cambria Math"/>
                          </a:rPr>
                          <m:t> </m:t>
                        </m:r>
                        <m:r>
                          <m:rPr>
                            <m:sty m:val="p"/>
                          </m:rPr>
                          <a:rPr lang="da-DK" b="0" i="0" smtClean="0">
                            <a:latin typeface="Cambria Math"/>
                          </a:rPr>
                          <m:t>er</m:t>
                        </m:r>
                        <m:r>
                          <m:rPr>
                            <m:sty m:val="p"/>
                          </m:rPr>
                          <a:rPr lang="da-DK" b="0" i="0" smtClean="0">
                            <a:latin typeface="Cambria Math"/>
                          </a:rPr>
                          <m:t> </m:t>
                        </m:r>
                        <m:r>
                          <m:rPr>
                            <m:sty m:val="p"/>
                          </m:rPr>
                          <a:rPr lang="da-DK" b="0" i="0" smtClean="0">
                            <a:latin typeface="Cambria Math"/>
                          </a:rPr>
                          <m:t>unbiased</m:t>
                        </m:r>
                      </m:oMath>
                    </m:oMathPara>
                  </a14:m>
                  <a:r>
                    <a:rPr lang="da-DK" smtClean="0"/>
                    <a:t>, </a:t>
                  </a:r>
                  <a14:m>
                    <m:oMathPara>
                      <m:oMathParaPr>
                        <m:jc/>
                      </m:oMathParaPr>
                      <m:oMath>
                        <m:acc>
                          <m:accPr>
                            <m:chr m:val="̂"/>
                            <m:ctrlPr>
                              <a:rPr lang="da-DK" i="1">
                                <a:latin typeface="Cambria Math" panose="02040503050406030204" pitchFamily="18" charset="0"/>
                              </a:rPr>
                            </m:ctrlPr>
                          </m:accPr>
                          <m:e>
                            <m:sSub>
                              <m:sSubPr>
                                <m:ctrlPr>
                                  <a:rPr lang="da-DK" i="1">
                                    <a:latin typeface="Cambria Math" panose="02040503050406030204" pitchFamily="18" charset="0"/>
                                    <a:ea typeface="Cambria Math"/>
                                  </a:rPr>
                                </m:ctrlPr>
                              </m:sSubPr>
                              <m:e>
                                <m:r>
                                  <a:rPr lang="da-DK" i="1">
                                    <a:latin typeface="Cambria Math"/>
                                    <a:ea typeface="Cambria Math"/>
                                  </a:rPr>
                                  <m:t>𝜃</m:t>
                                </m:r>
                              </m:e>
                              <m:sub>
                                <m:r>
                                  <a:rPr lang="da-DK" b="0" i="1" smtClean="0">
                                    <a:latin typeface="Cambria Math"/>
                                    <a:ea typeface="Cambria Math"/>
                                  </a:rPr>
                                  <m:t>2</m:t>
                                </m:r>
                              </m:sub>
                            </m:sSub>
                          </m:e>
                        </m:acc>
                      </m:oMath>
                    </m:oMathPara>
                  </a14:m>
                  <a:r>
                    <a:rPr lang="da-DK" smtClean="0"/>
                    <a:t> er biased</a:t>
                  </a:r>
                  <a:endParaRPr lang="da-DK"/>
                </a:p>
              </p:txBody>
            </p:sp>
          </mc:Choice>
          <mc:Fallback>
            <p:sp>
              <p:nvSpPr>
                <p:cNvPr id="5" name="TextBox 4"/>
                <p:cNvSpPr txBox="1">
                  <a:spLocks noRot="1" noChangeAspect="1" noMove="1" noResize="1" noEditPoints="1" noAdjustHandles="1" noChangeArrowheads="1" noChangeShapeType="1" noTextEdit="1"/>
                </p:cNvSpPr>
                <p:nvPr/>
              </p:nvSpPr>
              <p:spPr>
                <a:xfrm>
                  <a:off x="1475656" y="4557371"/>
                  <a:ext cx="2937856" cy="380682"/>
                </a:xfrm>
                <a:prstGeom prst="rect">
                  <a:avLst/>
                </a:prstGeom>
                <a:blipFill rotWithShape="1">
                  <a:blip r:embed="rId5"/>
                  <a:stretch>
                    <a:fillRect t="-4839" b="-25806"/>
                  </a:stretch>
                </a:blipFill>
              </p:spPr>
              <p:txBody>
                <a:bodyPr/>
                <a:lstStyle/>
                <a:p>
                  <a:r>
                    <a:rPr lang="da-DK">
                      <a:noFill/>
                    </a:rPr>
                    <a:t> </a:t>
                  </a:r>
                </a:p>
              </p:txBody>
            </p:sp>
          </mc:Fallback>
        </mc:AlternateContent>
      </p:grpSp>
      <p:grpSp>
        <p:nvGrpSpPr>
          <p:cNvPr id="7" name="Group 6"/>
          <p:cNvGrpSpPr/>
          <p:nvPr/>
        </p:nvGrpSpPr>
        <p:grpSpPr>
          <a:xfrm>
            <a:off x="5087933" y="4684778"/>
            <a:ext cx="3588523" cy="2196095"/>
            <a:chOff x="5087933" y="4560486"/>
            <a:chExt cx="3588523" cy="2196095"/>
          </a:xfrm>
        </p:grpSpPr>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087933" y="4908944"/>
              <a:ext cx="3588523" cy="184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mc:Choice Requires="a14">
            <p:sp>
              <p:nvSpPr>
                <p:cNvPr id="8" name="TextBox 7"/>
                <p:cNvSpPr txBox="1"/>
                <p:nvPr/>
              </p:nvSpPr>
              <p:spPr>
                <a:xfrm>
                  <a:off x="5508104" y="4560486"/>
                  <a:ext cx="2764731" cy="380682"/>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acc>
                          <m:accPr>
                            <m:chr m:val="̂"/>
                            <m:ctrlPr>
                              <a:rPr lang="da-DK" i="1" smtClean="0">
                                <a:latin typeface="Cambria Math" panose="02040503050406030204" pitchFamily="18" charset="0"/>
                              </a:rPr>
                            </m:ctrlPr>
                          </m:accPr>
                          <m:e>
                            <m:sSub>
                              <m:sSubPr>
                                <m:ctrlPr>
                                  <a:rPr lang="da-DK" i="1" smtClean="0">
                                    <a:latin typeface="Cambria Math" panose="02040503050406030204" pitchFamily="18" charset="0"/>
                                    <a:ea typeface="Cambria Math"/>
                                  </a:rPr>
                                </m:ctrlPr>
                              </m:sSubPr>
                              <m:e>
                                <m:r>
                                  <a:rPr lang="da-DK" i="1">
                                    <a:latin typeface="Cambria Math"/>
                                    <a:ea typeface="Cambria Math"/>
                                  </a:rPr>
                                  <m:t>𝜃</m:t>
                                </m:r>
                              </m:e>
                              <m:sub>
                                <m:r>
                                  <a:rPr lang="da-DK" b="0" i="1" smtClean="0">
                                    <a:latin typeface="Cambria Math"/>
                                    <a:ea typeface="Cambria Math"/>
                                  </a:rPr>
                                  <m:t>1</m:t>
                                </m:r>
                              </m:sub>
                            </m:sSub>
                          </m:e>
                        </m:acc>
                        <m:r>
                          <m:rPr>
                            <m:sty m:val="p"/>
                          </m:rPr>
                          <a:rPr lang="da-DK" b="0" i="0" smtClean="0">
                            <a:latin typeface="Cambria Math"/>
                          </a:rPr>
                          <m:t> </m:t>
                        </m:r>
                        <m:r>
                          <m:rPr>
                            <m:sty m:val="p"/>
                          </m:rPr>
                          <a:rPr lang="da-DK" b="0" i="0" smtClean="0">
                            <a:latin typeface="Cambria Math"/>
                          </a:rPr>
                          <m:t>er</m:t>
                        </m:r>
                        <m:r>
                          <m:rPr>
                            <m:sty m:val="p"/>
                          </m:rPr>
                          <a:rPr lang="da-DK" b="0" i="0" smtClean="0">
                            <a:latin typeface="Cambria Math"/>
                          </a:rPr>
                          <m:t> </m:t>
                        </m:r>
                        <m:r>
                          <m:rPr>
                            <m:sty m:val="p"/>
                          </m:rPr>
                          <a:rPr lang="da-DK" b="0" i="0" smtClean="0">
                            <a:latin typeface="Cambria Math"/>
                          </a:rPr>
                          <m:t>mere</m:t>
                        </m:r>
                        <m:r>
                          <m:rPr>
                            <m:sty m:val="p"/>
                          </m:rPr>
                          <a:rPr lang="da-DK" b="0" i="0" smtClean="0">
                            <a:latin typeface="Cambria Math"/>
                          </a:rPr>
                          <m:t> </m:t>
                        </m:r>
                        <m:r>
                          <m:rPr>
                            <m:sty m:val="p"/>
                          </m:rPr>
                          <a:rPr lang="da-DK" b="0" i="0" smtClean="0">
                            <a:latin typeface="Cambria Math"/>
                          </a:rPr>
                          <m:t>pr</m:t>
                        </m:r>
                        <m:r>
                          <m:rPr>
                            <m:sty m:val="p"/>
                          </m:rPr>
                          <a:rPr lang="da-DK" b="0" i="0" smtClean="0">
                            <a:latin typeface="Cambria Math"/>
                          </a:rPr>
                          <m:t>æ</m:t>
                        </m:r>
                        <m:r>
                          <m:rPr>
                            <m:sty m:val="p"/>
                          </m:rPr>
                          <a:rPr lang="da-DK" b="0" i="0" smtClean="0">
                            <a:latin typeface="Cambria Math"/>
                          </a:rPr>
                          <m:t>cis</m:t>
                        </m:r>
                        <m:r>
                          <m:rPr>
                            <m:sty m:val="p"/>
                          </m:rPr>
                          <a:rPr lang="da-DK" b="0" i="0" smtClean="0">
                            <a:latin typeface="Cambria Math"/>
                          </a:rPr>
                          <m:t> </m:t>
                        </m:r>
                        <m:r>
                          <m:rPr>
                            <m:sty m:val="p"/>
                          </m:rPr>
                          <a:rPr lang="da-DK" b="0" i="0" smtClean="0">
                            <a:latin typeface="Cambria Math"/>
                          </a:rPr>
                          <m:t>end</m:t>
                        </m:r>
                        <m:r>
                          <m:rPr>
                            <m:sty m:val="p"/>
                          </m:rPr>
                          <a:rPr lang="da-DK" b="0" i="0" smtClean="0">
                            <a:latin typeface="Cambria Math"/>
                          </a:rPr>
                          <m:t> </m:t>
                        </m:r>
                        <m:acc>
                          <m:accPr>
                            <m:chr m:val="̂"/>
                            <m:ctrlPr>
                              <a:rPr lang="da-DK" i="1">
                                <a:latin typeface="Cambria Math" panose="02040503050406030204" pitchFamily="18" charset="0"/>
                              </a:rPr>
                            </m:ctrlPr>
                          </m:accPr>
                          <m:e>
                            <m:sSub>
                              <m:sSubPr>
                                <m:ctrlPr>
                                  <a:rPr lang="da-DK" i="1">
                                    <a:latin typeface="Cambria Math" panose="02040503050406030204" pitchFamily="18" charset="0"/>
                                    <a:ea typeface="Cambria Math"/>
                                  </a:rPr>
                                </m:ctrlPr>
                              </m:sSubPr>
                              <m:e>
                                <m:r>
                                  <a:rPr lang="da-DK" i="1">
                                    <a:latin typeface="Cambria Math"/>
                                    <a:ea typeface="Cambria Math"/>
                                  </a:rPr>
                                  <m:t>𝜃</m:t>
                                </m:r>
                              </m:e>
                              <m:sub>
                                <m:r>
                                  <a:rPr lang="da-DK" b="0" i="1" smtClean="0">
                                    <a:latin typeface="Cambria Math"/>
                                    <a:ea typeface="Cambria Math"/>
                                  </a:rPr>
                                  <m:t>2</m:t>
                                </m:r>
                              </m:sub>
                            </m:sSub>
                          </m:e>
                        </m:acc>
                        <m:r>
                          <a:rPr lang="da-DK" b="0" i="1" smtClean="0">
                            <a:latin typeface="Cambria Math"/>
                            <a:ea typeface="Cambria Math"/>
                          </a:rPr>
                          <m:t>.</m:t>
                        </m:r>
                      </m:oMath>
                    </m:oMathPara>
                  </a14:m>
                  <a:endParaRPr lang="da-DK"/>
                </a:p>
              </p:txBody>
            </p:sp>
          </mc:Choice>
          <mc:Fallback>
            <p:sp>
              <p:nvSpPr>
                <p:cNvPr id="8" name="TextBox 7"/>
                <p:cNvSpPr txBox="1">
                  <a:spLocks noRot="1" noChangeAspect="1" noMove="1" noResize="1" noEditPoints="1" noAdjustHandles="1" noChangeArrowheads="1" noChangeShapeType="1" noTextEdit="1"/>
                </p:cNvSpPr>
                <p:nvPr/>
              </p:nvSpPr>
              <p:spPr>
                <a:xfrm>
                  <a:off x="5508104" y="4560486"/>
                  <a:ext cx="2764731" cy="380682"/>
                </a:xfrm>
                <a:prstGeom prst="rect">
                  <a:avLst/>
                </a:prstGeom>
                <a:blipFill rotWithShape="1">
                  <a:blip r:embed="rId7"/>
                  <a:stretch>
                    <a:fillRect t="-1587" r="-19426" b="-11111"/>
                  </a:stretch>
                </a:blipFill>
              </p:spPr>
              <p:txBody>
                <a:bodyPr/>
                <a:lstStyle/>
                <a:p>
                  <a:r>
                    <a:rPr lang="da-DK">
                      <a:noFill/>
                    </a:rPr>
                    <a:t> </a:t>
                  </a:r>
                </a:p>
              </p:txBody>
            </p:sp>
          </mc:Fallback>
        </mc:AlternateContent>
      </p:grpSp>
      <p:pic>
        <p:nvPicPr>
          <p:cNvPr id="2052" name="Picture 4" descr="smartwatch"/>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461340" y="2351030"/>
            <a:ext cx="1431140" cy="9499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tique 19th Century Wood Hourglass Sand Timer : Yellow Garage ..."/>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308304" y="428066"/>
            <a:ext cx="1618904" cy="161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5307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13904" y="44624"/>
            <a:ext cx="8424936" cy="936104"/>
          </a:xfrm>
        </p:spPr>
        <p:txBody>
          <a:bodyPr>
            <a:normAutofit/>
          </a:bodyPr>
          <a:lstStyle/>
          <a:p>
            <a:r>
              <a:rPr lang="da-DK" sz="3200" smtClean="0"/>
              <a:t>Akkuratesse og præcision</a:t>
            </a:r>
            <a:endParaRPr lang="da-DK" sz="3200"/>
          </a:p>
        </p:txBody>
      </p:sp>
      <p:sp>
        <p:nvSpPr>
          <p:cNvPr id="4" name="Slide Number Placeholder 3"/>
          <p:cNvSpPr>
            <a:spLocks noGrp="1"/>
          </p:cNvSpPr>
          <p:nvPr>
            <p:ph type="sldNum" sz="quarter" idx="12"/>
          </p:nvPr>
        </p:nvSpPr>
        <p:spPr/>
        <p:txBody>
          <a:bodyPr/>
          <a:lstStyle/>
          <a:p>
            <a:fld id="{2CD97C06-EC96-4259-9516-82894ECCBF7D}" type="slidenum">
              <a:rPr lang="da-DK" smtClean="0"/>
              <a:t>35</a:t>
            </a:fld>
            <a:endParaRPr lang="da-DK"/>
          </a:p>
        </p:txBody>
      </p:sp>
      <p:pic>
        <p:nvPicPr>
          <p:cNvPr id="5" name="Billede 4"/>
          <p:cNvPicPr/>
          <p:nvPr/>
        </p:nvPicPr>
        <p:blipFill>
          <a:blip r:embed="rId3"/>
          <a:stretch>
            <a:fillRect/>
          </a:stretch>
        </p:blipFill>
        <p:spPr>
          <a:xfrm>
            <a:off x="2662503" y="3645773"/>
            <a:ext cx="1260475" cy="935355"/>
          </a:xfrm>
          <a:prstGeom prst="rect">
            <a:avLst/>
          </a:prstGeom>
        </p:spPr>
      </p:pic>
      <p:sp>
        <p:nvSpPr>
          <p:cNvPr id="3" name="Tekstfelt 2"/>
          <p:cNvSpPr txBox="1"/>
          <p:nvPr/>
        </p:nvSpPr>
        <p:spPr>
          <a:xfrm>
            <a:off x="2267744" y="2106696"/>
            <a:ext cx="1909497"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cs typeface="Times New Roman" panose="02020603050405020304" pitchFamily="18" charset="0"/>
              </a:rPr>
              <a:t>Dårlig akkuratesse</a:t>
            </a:r>
          </a:p>
          <a:p>
            <a:r>
              <a:rPr lang="da-DK" smtClean="0">
                <a:cs typeface="Times New Roman" panose="02020603050405020304" pitchFamily="18" charset="0"/>
              </a:rPr>
              <a:t>God præcision</a:t>
            </a:r>
            <a:endParaRPr lang="en-US">
              <a:cs typeface="Times New Roman" panose="02020603050405020304" pitchFamily="18" charset="0"/>
            </a:endParaRPr>
          </a:p>
        </p:txBody>
      </p:sp>
      <p:pic>
        <p:nvPicPr>
          <p:cNvPr id="8" name="Billede 7"/>
          <p:cNvPicPr/>
          <p:nvPr/>
        </p:nvPicPr>
        <p:blipFill>
          <a:blip r:embed="rId4"/>
          <a:stretch>
            <a:fillRect/>
          </a:stretch>
        </p:blipFill>
        <p:spPr>
          <a:xfrm>
            <a:off x="4794448" y="3245976"/>
            <a:ext cx="1524000" cy="1407160"/>
          </a:xfrm>
          <a:prstGeom prst="rect">
            <a:avLst/>
          </a:prstGeom>
        </p:spPr>
      </p:pic>
      <p:sp>
        <p:nvSpPr>
          <p:cNvPr id="10" name="Tekstfelt 9"/>
          <p:cNvSpPr txBox="1"/>
          <p:nvPr/>
        </p:nvSpPr>
        <p:spPr>
          <a:xfrm>
            <a:off x="4727071" y="2106696"/>
            <a:ext cx="1717137"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cs typeface="Times New Roman" panose="02020603050405020304" pitchFamily="18" charset="0"/>
              </a:rPr>
              <a:t>God akkuratesse</a:t>
            </a:r>
          </a:p>
          <a:p>
            <a:r>
              <a:rPr lang="da-DK" smtClean="0">
                <a:cs typeface="Times New Roman" panose="02020603050405020304" pitchFamily="18" charset="0"/>
              </a:rPr>
              <a:t>Dårlig præcision</a:t>
            </a:r>
            <a:endParaRPr lang="en-US">
              <a:cs typeface="Times New Roman" panose="02020603050405020304" pitchFamily="18" charset="0"/>
            </a:endParaRPr>
          </a:p>
        </p:txBody>
      </p:sp>
      <p:sp>
        <p:nvSpPr>
          <p:cNvPr id="11" name="Tekstfelt 10"/>
          <p:cNvSpPr txBox="1"/>
          <p:nvPr/>
        </p:nvSpPr>
        <p:spPr>
          <a:xfrm>
            <a:off x="251520" y="2106696"/>
            <a:ext cx="1717137"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cs typeface="Times New Roman" panose="02020603050405020304" pitchFamily="18" charset="0"/>
              </a:rPr>
              <a:t>God akkuratesse</a:t>
            </a:r>
          </a:p>
          <a:p>
            <a:r>
              <a:rPr lang="da-DK" smtClean="0">
                <a:cs typeface="Times New Roman" panose="02020603050405020304" pitchFamily="18" charset="0"/>
              </a:rPr>
              <a:t>God præcision</a:t>
            </a:r>
            <a:endParaRPr lang="en-US">
              <a:cs typeface="Times New Roman" panose="02020603050405020304" pitchFamily="18" charset="0"/>
            </a:endParaRPr>
          </a:p>
        </p:txBody>
      </p:sp>
      <p:pic>
        <p:nvPicPr>
          <p:cNvPr id="12" name="Billede 11"/>
          <p:cNvPicPr/>
          <p:nvPr/>
        </p:nvPicPr>
        <p:blipFill>
          <a:blip r:embed="rId5"/>
          <a:stretch>
            <a:fillRect/>
          </a:stretch>
        </p:blipFill>
        <p:spPr>
          <a:xfrm>
            <a:off x="683568" y="3573016"/>
            <a:ext cx="880110" cy="851535"/>
          </a:xfrm>
          <a:prstGeom prst="rect">
            <a:avLst/>
          </a:prstGeom>
        </p:spPr>
      </p:pic>
      <p:pic>
        <p:nvPicPr>
          <p:cNvPr id="13" name="Billede 12"/>
          <p:cNvPicPr/>
          <p:nvPr/>
        </p:nvPicPr>
        <p:blipFill>
          <a:blip r:embed="rId6"/>
          <a:stretch>
            <a:fillRect/>
          </a:stretch>
        </p:blipFill>
        <p:spPr>
          <a:xfrm>
            <a:off x="6817558" y="3697709"/>
            <a:ext cx="1786890" cy="1387475"/>
          </a:xfrm>
          <a:prstGeom prst="rect">
            <a:avLst/>
          </a:prstGeom>
        </p:spPr>
      </p:pic>
      <p:sp>
        <p:nvSpPr>
          <p:cNvPr id="14" name="Tekstfelt 13"/>
          <p:cNvSpPr txBox="1"/>
          <p:nvPr/>
        </p:nvSpPr>
        <p:spPr>
          <a:xfrm>
            <a:off x="6948264" y="2106696"/>
            <a:ext cx="1909497" cy="646331"/>
          </a:xfrm>
          <a:prstGeom prst="rect">
            <a:avLst/>
          </a:prstGeom>
          <a:no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cs typeface="Times New Roman" panose="02020603050405020304" pitchFamily="18" charset="0"/>
              </a:rPr>
              <a:t>Dårlig akkuratesse</a:t>
            </a:r>
          </a:p>
          <a:p>
            <a:r>
              <a:rPr lang="da-DK" smtClean="0">
                <a:cs typeface="Times New Roman" panose="02020603050405020304" pitchFamily="18" charset="0"/>
              </a:rPr>
              <a:t>Dårlig præcision</a:t>
            </a:r>
            <a:endParaRPr lang="en-US">
              <a:cs typeface="Times New Roman" panose="02020603050405020304" pitchFamily="18" charset="0"/>
            </a:endParaRPr>
          </a:p>
        </p:txBody>
      </p:sp>
    </p:spTree>
    <p:extLst>
      <p:ext uri="{BB962C8B-B14F-4D97-AF65-F5344CB8AC3E}">
        <p14:creationId xmlns:p14="http://schemas.microsoft.com/office/powerpoint/2010/main" val="4849006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dur="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4" grpId="0"/>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14:m>
                  <m:oMathPara>
                    <m:oMathParaPr>
                      <m:jc/>
                    </m:oMathParaPr>
                    <m:oMath>
                      <m:acc>
                        <m:accPr>
                          <m:chr m:val="̅"/>
                          <m:ctrlPr>
                            <a:rPr lang="da-DK" i="1" smtClean="0">
                              <a:latin typeface="Cambria Math" panose="02040503050406030204" pitchFamily="18" charset="0"/>
                            </a:rPr>
                          </m:ctrlPr>
                        </m:accPr>
                        <m:e>
                          <m:r>
                            <m:rPr>
                              <m:sty m:val="bi"/>
                            </m:rPr>
                            <a:rPr lang="en-US" b="1" i="1" smtClean="0">
                              <a:latin typeface="Cambria Math" panose="02040503050406030204" pitchFamily="18" charset="0"/>
                            </a:rPr>
                            <m:t>𝒙</m:t>
                          </m:r>
                        </m:e>
                      </m:acc>
                    </m:oMath>
                  </m:oMathPara>
                </a14:m>
                <a:r>
                  <a:rPr lang="da-DK"/>
                  <a:t> </a:t>
                </a:r>
                <a:r>
                  <a:rPr lang="da-DK" smtClean="0"/>
                  <a:t>som </a:t>
                </a:r>
                <a:r>
                  <a:rPr lang="da-DK"/>
                  <a:t>estimator for </a:t>
                </a:r>
                <a14:m>
                  <m:oMathPara>
                    <m:oMathParaPr>
                      <m:jc/>
                    </m:oMathParaPr>
                    <m:oMath>
                      <m:r>
                        <m:rPr>
                          <m:sty m:val="bi"/>
                        </m:rPr>
                        <a:rPr lang="da-DK" b="1" i="1">
                          <a:latin typeface="Cambria Math"/>
                          <a:ea typeface="Cambria Math"/>
                        </a:rPr>
                        <m:t>𝝁</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da-DK" smtClean="0"/>
                  <a:t>Vi ved fra den centrale grænseværdisætning, at stikprøve-middel-værdien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da-DK"/>
                  <a:t> er normalfordelt med middelværdi </a:t>
                </a:r>
                <a14:m>
                  <m:oMathPara>
                    <m:oMathParaPr>
                      <m:jc/>
                    </m:oMathParaPr>
                    <m:oMath>
                      <m:r>
                        <a:rPr lang="da-DK" i="1">
                          <a:latin typeface="Cambria Math"/>
                          <a:ea typeface="Cambria Math"/>
                        </a:rPr>
                        <m:t>𝜇</m:t>
                      </m:r>
                    </m:oMath>
                  </m:oMathPara>
                </a14:m>
                <a:r>
                  <a:rPr lang="da-DK"/>
                  <a:t> </a:t>
                </a:r>
                <a:r>
                  <a:rPr lang="da-DK" smtClean="0"/>
                  <a:t>og standardafvigelse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oMath>
                  </m:oMathPara>
                </a14:m>
                <a:r>
                  <a:rPr lang="da-DK" smtClean="0"/>
                  <a:t> </a:t>
                </a:r>
              </a:p>
              <a:p>
                <a:r>
                  <a:rPr lang="da-DK" smtClean="0"/>
                  <a:t>Det vil sige: </a:t>
                </a:r>
                <a14:m>
                  <m:oMathPara>
                    <m:oMathParaPr>
                      <m:jc/>
                    </m:oMathParaPr>
                    <m:oMath>
                      <m:r>
                        <a:rPr lang="en-US" b="0" i="1" smtClean="0">
                          <a:latin typeface="Cambria Math" panose="02040503050406030204" pitchFamily="18" charset="0"/>
                        </a:rPr>
                        <m:t>𝐸</m:t>
                      </m:r>
                      <m:d>
                        <m:dPr>
                          <m:begChr m:val="("/>
                          <m:sepChr m:val="|"/>
                          <m:endChr m:val=")"/>
                          <m:grow m:val="on"/>
                          <m:shp m:val="centered"/>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da-DK" smtClean="0"/>
              </a:p>
              <a:p>
                <a:r>
                  <a:rPr lang="da-DK" smtClean="0"/>
                  <a:t>Derfor er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da-DK"/>
                  <a:t> </a:t>
                </a:r>
                <a:r>
                  <a:rPr lang="da-DK" smtClean="0"/>
                  <a:t>en </a:t>
                </a:r>
                <a:r>
                  <a:rPr lang="da-DK" err="1" smtClean="0">
                    <a:solidFill>
                      <a:schemeClr val="accent1">
                        <a:lumMod val="75000"/>
                      </a:schemeClr>
                    </a:solidFill>
                  </a:rPr>
                  <a:t>unbiased estimator</a:t>
                </a:r>
                <a:r>
                  <a:rPr lang="da-DK" smtClean="0"/>
                  <a:t> for </a:t>
                </a:r>
                <a14:m>
                  <m:oMathPara>
                    <m:oMathParaPr>
                      <m:jc/>
                    </m:oMathParaPr>
                    <m:oMath>
                      <m:r>
                        <a:rPr lang="da-DK" i="1">
                          <a:latin typeface="Cambria Math"/>
                          <a:ea typeface="Cambria Math"/>
                        </a:rPr>
                        <m:t>𝜇</m:t>
                      </m:r>
                    </m:oMath>
                  </m:oMathPara>
                </a14:m>
                <a:br>
                  <a:rPr lang="en-US" smtClean="0"/>
                </a:br>
                <a:endParaRPr lang="en-US" smtClean="0"/>
              </a:p>
              <a:p>
                <a:r>
                  <a:rPr lang="en-US" smtClean="0"/>
                  <a:t>Størrelsen </a:t>
                </a:r>
                <a14:m>
                  <m:oMathPara>
                    <m:oMathParaPr>
                      <m:jc/>
                    </m:oMathParaPr>
                    <m:oMath>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oMath>
                  </m:oMathPara>
                </a14:m>
                <a:r>
                  <a:rPr lang="da-DK" smtClean="0"/>
                  <a:t> kaldes </a:t>
                </a:r>
                <a:r>
                  <a:rPr lang="da-DK" smtClean="0">
                    <a:solidFill>
                      <a:schemeClr val="accent1">
                        <a:lumMod val="75000"/>
                      </a:schemeClr>
                    </a:solidFill>
                  </a:rPr>
                  <a:t>standardfejlen</a:t>
                </a:r>
                <a:r>
                  <a:rPr lang="da-DK" smtClean="0"/>
                  <a:t> (</a:t>
                </a:r>
                <a:r>
                  <a:rPr lang="da-DK" i="1" smtClean="0">
                    <a:solidFill>
                      <a:schemeClr val="accent1">
                        <a:lumMod val="75000"/>
                      </a:schemeClr>
                    </a:solidFill>
                  </a:rPr>
                  <a:t>standard error</a:t>
                </a:r>
                <a:r>
                  <a:rPr lang="da-DK" smtClean="0"/>
                  <a:t>)</a:t>
                </a:r>
              </a:p>
              <a:p>
                <a:r>
                  <a:rPr lang="da-DK" smtClean="0"/>
                  <a:t>Jo større stikprøvestørrelse </a:t>
                </a:r>
                <a14:m>
                  <m:oMathPara>
                    <m:oMathParaPr>
                      <m:jc/>
                    </m:oMathParaPr>
                    <m:oMath>
                      <m:r>
                        <a:rPr lang="da-DK" i="1" smtClean="0">
                          <a:latin typeface="Cambria Math" panose="02040503050406030204" pitchFamily="18" charset="0"/>
                        </a:rPr>
                        <m:t>𝑛</m:t>
                      </m:r>
                    </m:oMath>
                  </m:oMathPara>
                </a14:m>
                <a:r>
                  <a:rPr lang="da-DK" smtClean="0"/>
                  <a:t>, desto mindre standardfejl, </a:t>
                </a:r>
                <a:br>
                  <a:rPr lang="da-DK" smtClean="0"/>
                </a:br>
                <a:r>
                  <a:rPr lang="da-DK" smtClean="0"/>
                  <a:t>og derfor bliver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da-DK" smtClean="0"/>
                  <a:t> et både mere akkurat og præcist estimat</a:t>
                </a:r>
                <a:br>
                  <a:rPr lang="da-DK" smtClean="0"/>
                </a:br>
                <a:r>
                  <a:rPr lang="da-DK" smtClean="0"/>
                  <a:t>for </a:t>
                </a:r>
                <a14:m>
                  <m:oMathPara>
                    <m:oMathParaPr>
                      <m:jc/>
                    </m:oMathParaPr>
                    <m:oMath>
                      <m:r>
                        <a:rPr lang="da-DK" i="1">
                          <a:latin typeface="Cambria Math"/>
                          <a:ea typeface="Cambria Math"/>
                        </a:rPr>
                        <m:t>𝜇</m:t>
                      </m:r>
                    </m:oMath>
                  </m:oMathPara>
                </a14:m>
                <a:r>
                  <a:rPr lang="da-DK" smtClean="0"/>
                  <a:t> jo større </a:t>
                </a:r>
                <a14:m>
                  <m:oMathPara>
                    <m:oMathParaPr>
                      <m:jc/>
                    </m:oMathParaPr>
                    <m:oMath>
                      <m:r>
                        <a:rPr lang="da-DK" i="1" smtClean="0">
                          <a:latin typeface="Cambria Math" panose="02040503050406030204" pitchFamily="18" charset="0"/>
                        </a:rPr>
                        <m:t>𝑛</m:t>
                      </m:r>
                    </m:oMath>
                  </m:oMathPara>
                </a14:m>
                <a:endParaRPr lang="da-DK" smtClean="0"/>
              </a:p>
              <a:p>
                <a:r>
                  <a:rPr lang="da-DK" smtClean="0"/>
                  <a:t>Når vi ikke kender populationens standardafvigelse </a:t>
                </a:r>
                <a14:m>
                  <m:oMathPara>
                    <m:oMathParaPr>
                      <m:jc/>
                    </m:oMathParaPr>
                    <m:oMath>
                      <m:r>
                        <a:rPr lang="da-DK" i="1">
                          <a:latin typeface="Cambria Math"/>
                          <a:ea typeface="Cambria Math"/>
                        </a:rPr>
                        <m:t>𝜎</m:t>
                      </m:r>
                    </m:oMath>
                  </m:oMathPara>
                </a14:m>
                <a:r>
                  <a:rPr lang="da-DK" smtClean="0"/>
                  <a:t>, </a:t>
                </a:r>
                <a:br>
                  <a:rPr lang="da-DK" smtClean="0"/>
                </a:br>
                <a:r>
                  <a:rPr lang="da-DK" smtClean="0"/>
                  <a:t>kan vi estimere den med stikprøvens standardafvigelse </a:t>
                </a:r>
                <a14:m>
                  <m:oMathPara>
                    <m:oMathParaPr>
                      <m:jc/>
                    </m:oMathParaPr>
                    <m:oMath>
                      <m:r>
                        <a:rPr lang="da-DK" i="1" smtClean="0">
                          <a:latin typeface="Cambria Math" panose="02040503050406030204" pitchFamily="18" charset="0"/>
                        </a:rPr>
                        <m:t>𝑠</m:t>
                      </m:r>
                    </m:oMath>
                  </m:oMathPara>
                </a14:m>
                <a:r>
                  <a:rPr lang="da-DK" smtClean="0"/>
                  <a:t>. </a:t>
                </a:r>
                <a:br>
                  <a:rPr lang="da-DK" smtClean="0"/>
                </a:br>
                <a:r>
                  <a:rPr lang="da-DK" smtClean="0"/>
                  <a:t>Så kaldes </a:t>
                </a:r>
                <a14:m>
                  <m:oMathPara>
                    <m:oMathParaPr>
                      <m:jc/>
                    </m:oMathParaPr>
                    <m:oMath>
                      <m:r>
                        <a:rPr lang="en-US" b="0" i="1" smtClean="0">
                          <a:latin typeface="Cambria Math" panose="02040503050406030204" pitchFamily="18" charset="0"/>
                          <a:ea typeface="Cambria Math"/>
                        </a:rPr>
                        <m:t>𝑠</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oMath>
                  </m:oMathPara>
                </a14:m>
                <a:r>
                  <a:rPr lang="da-DK" smtClean="0"/>
                  <a:t> for den </a:t>
                </a:r>
                <a:r>
                  <a:rPr lang="da-DK" smtClean="0">
                    <a:solidFill>
                      <a:schemeClr val="accent1">
                        <a:lumMod val="75000"/>
                      </a:schemeClr>
                    </a:solidFill>
                  </a:rPr>
                  <a:t>estimerede standardfejl</a:t>
                </a:r>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68" t="-659" r="-21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36</a:t>
            </a:fld>
            <a:endParaRPr lang="da-DK"/>
          </a:p>
        </p:txBody>
      </p:sp>
      <p:pic>
        <p:nvPicPr>
          <p:cNvPr id="5" name="Picture 4"/>
          <p:cNvPicPr>
            <a:picLocks noChangeAspect="1"/>
          </p:cNvPicPr>
          <p:nvPr/>
        </p:nvPicPr>
        <p:blipFill>
          <a:blip r:embed="rId5"/>
          <a:srcRect l="55480"/>
          <a:stretch>
            <a:fillRect/>
          </a:stretch>
        </p:blipFill>
        <p:spPr>
          <a:xfrm>
            <a:off x="7692350" y="2060848"/>
            <a:ext cx="1207038" cy="4591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6424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Eksempel 7.1-2: Punktestimering af </a:t>
                </a:r>
                <a14:m>
                  <m:oMathPara>
                    <m:oMathParaPr>
                      <m:jc/>
                    </m:oMathParaPr>
                    <m:oMath>
                      <m:r>
                        <a:rPr lang="da-DK" i="1">
                          <a:latin typeface="Cambria Math"/>
                          <a:ea typeface="Cambria Math"/>
                        </a:rPr>
                        <m:t>𝜇</m:t>
                      </m:r>
                    </m:oMath>
                  </m:oMathPara>
                </a14:m>
                <a:r>
                  <a:rPr lang="en-US" smtClean="0"/>
                  <a:t> </a:t>
                </a:r>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96752"/>
                <a:ext cx="8496944" cy="5544616"/>
              </a:xfrm>
            </p:spPr>
            <p:txBody>
              <a:bodyPr/>
              <a:lstStyle/>
              <a:p>
                <a:r>
                  <a:rPr lang="en-US" smtClean="0"/>
                  <a:t>Gammel beton genbruges til ny vejbelægning. I en stikprøve af vej-belægninger på </a:t>
                </a:r>
                <a14:m>
                  <m:oMathPara>
                    <m:oMathParaPr>
                      <m:jc/>
                    </m:oMathParaPr>
                    <m:oMath>
                      <m:r>
                        <a:rPr lang="en-US" i="1" smtClean="0">
                          <a:latin typeface="Cambria Math" panose="02040503050406030204" pitchFamily="18" charset="0"/>
                        </a:rPr>
                        <m:t>𝑛</m:t>
                      </m:r>
                      <m:r>
                        <a:rPr lang="en-US" i="1" smtClean="0">
                          <a:latin typeface="Cambria Math" panose="02040503050406030204" pitchFamily="18" charset="0"/>
                        </a:rPr>
                        <m:t>=18</m:t>
                      </m:r>
                    </m:oMath>
                  </m:oMathPara>
                </a14:m>
                <a:r>
                  <a:rPr lang="en-US" smtClean="0"/>
                  <a:t> måles </a:t>
                </a:r>
                <a:r>
                  <a:rPr lang="en-US"/>
                  <a:t>‘modulus of resilience</a:t>
                </a:r>
                <a:r>
                  <a:rPr lang="en-US" smtClean="0"/>
                  <a:t>’ (~elasticiteten), som er et mål for, hvor meget man skal påvirke et materiale, for at det ikke længere kan vender tilbage til sin oprindelige form</a:t>
                </a:r>
              </a:p>
              <a:p>
                <a:r>
                  <a:rPr lang="en-US" smtClean="0"/>
                  <a:t>Resultater (MPa):</a:t>
                </a:r>
                <a:br>
                  <a:rPr lang="en-US" smtClean="0"/>
                </a:br>
                <a:br>
                  <a:rPr lang="en-US" smtClean="0"/>
                </a:br>
                <a:br>
                  <a:rPr lang="en-US" smtClean="0"/>
                </a:br>
                <a:br>
                  <a:rPr lang="en-US" smtClean="0"/>
                </a:br>
                <a:br>
                  <a:rPr lang="en-US" smtClean="0"/>
                </a:br>
                <a:br>
                  <a:rPr lang="en-US" smtClean="0"/>
                </a:br>
                <a:endParaRPr lang="en-US" smtClean="0"/>
              </a:p>
              <a:p>
                <a:r>
                  <a:rPr lang="en-US" smtClean="0"/>
                  <a:t>Punktestimat af </a:t>
                </a:r>
                <a14:m>
                  <m:oMathPara>
                    <m:oMathParaPr>
                      <m:jc/>
                    </m:oMathParaPr>
                    <m:oMath>
                      <m:r>
                        <a:rPr lang="da-DK" i="1">
                          <a:latin typeface="Cambria Math"/>
                          <a:ea typeface="Cambria Math"/>
                        </a:rPr>
                        <m:t>𝜇</m:t>
                      </m:r>
                    </m:oMath>
                  </m:oMathPara>
                </a14:m>
                <a:r>
                  <a:rPr lang="en-GB" smtClean="0"/>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r>
                        <m:rPr>
                          <m:sty m:val="bi"/>
                        </m:rPr>
                        <a:rPr lang="en-US" b="1" i="1" smtClean="0">
                          <a:latin typeface="Cambria Math" panose="02040503050406030204" pitchFamily="18" charset="0"/>
                        </a:rPr>
                        <m:t>𝟏𝟔𝟖</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m:t>
                      </m:r>
                    </m:oMath>
                  </m:oMathPara>
                </a14:m>
                <a:endParaRPr lang="en-GB" b="1" smtClean="0"/>
              </a:p>
              <a:p>
                <a:r>
                  <a:rPr lang="en-US" smtClean="0"/>
                  <a:t>Estimeret standardfejl: 	</a:t>
                </a:r>
                <a14:m>
                  <m:oMathPara>
                    <m:oMathParaPr>
                      <m:jc/>
                    </m:oMathParaPr>
                    <m:oMath>
                      <m:f>
                        <m:fPr>
                          <m:type m:val="bar"/>
                          <m:ctrlPr>
                            <a:rPr lang="en-US" i="1" smtClean="0">
                              <a:latin typeface="Cambria Math" panose="02040503050406030204" pitchFamily="18" charset="0"/>
                            </a:rPr>
                          </m:ctrlPr>
                        </m:fPr>
                        <m:num>
                          <m:r>
                            <a:rPr lang="en-US" b="0" i="1" smtClean="0">
                              <a:latin typeface="Cambria Math" panose="02040503050406030204" pitchFamily="18" charset="0"/>
                            </a:rPr>
                            <m:t>𝑠</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18.10</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18</m:t>
                              </m:r>
                            </m:e>
                          </m:rad>
                        </m:den>
                      </m:f>
                      <m:r>
                        <a:rPr lang="en-US" b="0" i="1" smtClean="0">
                          <a:latin typeface="Cambria Math" panose="02040503050406030204" pitchFamily="18" charset="0"/>
                        </a:rPr>
                        <m:t>=</m:t>
                      </m:r>
                      <m:r>
                        <m:rPr>
                          <m:sty m:val="bi"/>
                        </m:rPr>
                        <a:rPr lang="en-US" b="1" i="1" smtClean="0">
                          <a:latin typeface="Cambria Math" panose="02040503050406030204" pitchFamily="18" charset="0"/>
                        </a:rPr>
                        <m:t>𝟒</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𝟐𝟕</m:t>
                      </m:r>
                    </m:oMath>
                  </m:oMathPara>
                </a14:m>
                <a:endParaRPr lang="en-GB" b="1" smtClean="0"/>
              </a:p>
              <a:p>
                <a:r>
                  <a:rPr lang="en-US" smtClean="0"/>
                  <a:t>Vores bedste estimat for værdien af </a:t>
                </a:r>
                <a14:m>
                  <m:oMathPara>
                    <m:oMathParaPr>
                      <m:jc/>
                    </m:oMathParaPr>
                    <m:oMath>
                      <m:r>
                        <a:rPr lang="da-DK" i="1">
                          <a:latin typeface="Cambria Math"/>
                          <a:ea typeface="Cambria Math"/>
                        </a:rPr>
                        <m:t>𝜇</m:t>
                      </m:r>
                    </m:oMath>
                  </m:oMathPara>
                </a14:m>
                <a:r>
                  <a:rPr lang="en-GB" smtClean="0"/>
                  <a:t> er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a:latin typeface="Cambria Math" panose="02040503050406030204" pitchFamily="18" charset="0"/>
                        </a:rPr>
                        <m:t>168.2</m:t>
                      </m:r>
                    </m:oMath>
                  </m:oMathPara>
                </a14:m>
                <a:r>
                  <a:rPr lang="en-GB" smtClean="0"/>
                  <a:t>, men da værdien er kontinuert, ved vi, at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r>
                            <a:rPr lang="da-DK" i="1">
                              <a:latin typeface="Cambria Math"/>
                              <a:ea typeface="Cambria Math"/>
                            </a:rPr>
                            <m:t>𝜇</m:t>
                          </m:r>
                          <m:r>
                            <a:rPr lang="da-DK" i="1">
                              <a:latin typeface="Cambria Math"/>
                              <a:ea typeface="Cambria Math"/>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e>
                      </m:d>
                      <m:r>
                        <a:rPr lang="da-DK" i="1">
                          <a:latin typeface="Cambria Math"/>
                          <a:ea typeface="Cambria Math"/>
                        </a:rPr>
                        <m:t>=0</m:t>
                      </m:r>
                    </m:oMath>
                  </m:oMathPara>
                </a14:m>
                <a:r>
                  <a:rPr lang="en-GB" smtClean="0"/>
                  <a:t>! Øv.</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3"/>
                <a:stretch>
                  <a:fillRect l="-861" t="-659" r="-1291" b="-318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37</a:t>
            </a:fld>
            <a:endParaRPr lang="da-DK">
              <a:solidFill>
                <a:prstClr val="black">
                  <a:tint val="75000"/>
                </a:prstClr>
              </a:solidFill>
            </a:endParaRPr>
          </a:p>
        </p:txBody>
      </p:sp>
      <p:pic>
        <p:nvPicPr>
          <p:cNvPr id="6" name="Picture 5"/>
          <p:cNvPicPr>
            <a:picLocks noChangeAspect="1"/>
          </p:cNvPicPr>
          <p:nvPr/>
        </p:nvPicPr>
        <p:blipFill>
          <a:blip r:embed="rId4"/>
          <a:stretch>
            <a:fillRect/>
          </a:stretch>
        </p:blipFill>
        <p:spPr>
          <a:xfrm>
            <a:off x="1426815" y="3011797"/>
            <a:ext cx="6372225" cy="1914525"/>
          </a:xfrm>
          <a:prstGeom prst="rect">
            <a:avLst/>
          </a:prstGeom>
        </p:spPr>
      </p:pic>
    </p:spTree>
    <p:extLst>
      <p:ext uri="{BB962C8B-B14F-4D97-AF65-F5344CB8AC3E}">
        <p14:creationId xmlns:p14="http://schemas.microsoft.com/office/powerpoint/2010/main" val="37915097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Fejlen på vores punktestimat</a:t>
            </a:r>
            <a:endParaRPr lang="en-GB"/>
          </a:p>
        </p:txBody>
      </p:sp>
      <mc:AlternateContent>
        <mc:Choice Requires="a14">
          <p:sp>
            <p:nvSpPr>
              <p:cNvPr id="3" name="Content Placeholder 2"/>
              <p:cNvSpPr>
                <a:spLocks noGrp="1"/>
              </p:cNvSpPr>
              <p:nvPr>
                <p:ph idx="1"/>
              </p:nvPr>
            </p:nvSpPr>
            <p:spPr>
              <a:xfrm>
                <a:off x="467544" y="1052736"/>
                <a:ext cx="8640960" cy="5688632"/>
              </a:xfrm>
            </p:spPr>
            <p:txBody>
              <a:bodyPr/>
              <a:lstStyle/>
              <a:p>
                <a:r>
                  <a:rPr lang="en-US" smtClean="0"/>
                  <a:t>Fejlen </a:t>
                </a:r>
                <a14:m>
                  <m:oMathPara>
                    <m:oMathParaPr>
                      <m:jc/>
                    </m:oMathParaPr>
                    <m:oMath>
                      <m:r>
                        <a:rPr lang="en-US" i="1">
                          <a:latin typeface="Cambria Math" panose="02040503050406030204" pitchFamily="18" charset="0"/>
                        </a:rPr>
                        <m:t>𝐸</m:t>
                      </m:r>
                    </m:oMath>
                  </m:oMathPara>
                </a14:m>
                <a:r>
                  <a:rPr lang="en-US" smtClean="0"/>
                  <a:t> på punktestimatet kan udtrykkes </a:t>
                </a:r>
                <a:br>
                  <a:rPr lang="en-US" smtClean="0"/>
                </a:br>
                <a:r>
                  <a:rPr lang="en-US" smtClean="0"/>
                  <a:t>som forskellen på estimat og korrekt værdi, </a:t>
                </a:r>
                <a:br>
                  <a:rPr lang="en-US" smtClean="0"/>
                </a:br>
                <a:r>
                  <a:rPr lang="en-US" smtClean="0"/>
                  <a:t>dvs. </a:t>
                </a:r>
                <a14:m>
                  <m:oMathPara>
                    <m:oMathParaPr>
                      <m:jc/>
                    </m:oMathParaPr>
                    <m:oMath>
                      <m:r>
                        <a:rPr lang="en-US" i="1" smtClean="0">
                          <a:latin typeface="Cambria Math" panose="02040503050406030204" pitchFamily="18" charset="0"/>
                        </a:rPr>
                        <m:t>𝐸</m:t>
                      </m:r>
                      <m:r>
                        <m:rPr>
                          <m:sty m:val="p"/>
                        </m:rPr>
                        <a:rPr lang="en-US" b="0" i="0" smtClean="0">
                          <a:latin typeface="Cambria Math" panose="02040503050406030204" pitchFamily="18" charset="0"/>
                        </a:rPr>
                        <m:t>=|</m:t>
                      </m:r>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m:oMathPara>
                </a14:m>
                <a:r>
                  <a:rPr lang="en-US" smtClean="0"/>
                  <a:t>|</a:t>
                </a:r>
              </a:p>
              <a:p>
                <a:r>
                  <a:rPr lang="en-US" smtClean="0"/>
                  <a:t>Ifølge CGS: Hvis </a:t>
                </a:r>
                <a14:m>
                  <m:oMathPara>
                    <m:oMathParaPr>
                      <m:jc/>
                    </m:oMathParaPr>
                    <m:oMath>
                      <m:r>
                        <a:rPr lang="en-US" i="1" smtClean="0">
                          <a:latin typeface="Cambria Math" panose="02040503050406030204" pitchFamily="18" charset="0"/>
                        </a:rPr>
                        <m:t>𝑛</m:t>
                      </m:r>
                    </m:oMath>
                  </m:oMathPara>
                </a14:m>
                <a:r>
                  <a:rPr lang="en-US" smtClean="0"/>
                  <a:t> er tilstrækkelig stor, er </a:t>
                </a:r>
                <a:br>
                  <a:rPr lang="en-US" smtClean="0"/>
                </a:br>
                <a:r>
                  <a:rPr lang="en-US" smtClean="0"/>
                  <a:t> 	</a:t>
                </a:r>
                <a14:m>
                  <m:oMathPara>
                    <m:oMathParaPr>
                      <m:jc/>
                    </m:oMathParaPr>
                    <m:o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da-DK"/>
                  <a:t>  standard normalfordelt </a:t>
                </a:r>
                <a:endParaRPr lang="da-DK" smtClean="0"/>
              </a:p>
              <a:p>
                <a:r>
                  <a:rPr lang="en-US" smtClean="0"/>
                  <a:t>Vi kan vælge en værdi af </a:t>
                </a:r>
                <a14:m>
                  <m:oMathPara>
                    <m:oMathParaPr>
                      <m:jc/>
                    </m:oMathParaPr>
                    <m:oMath>
                      <m:r>
                        <a:rPr lang="en-US" i="1" smtClean="0">
                          <a:latin typeface="Cambria Math" panose="02040503050406030204" pitchFamily="18" charset="0"/>
                          <a:ea typeface="Cambria Math" panose="02040503050406030204" pitchFamily="18" charset="0"/>
                        </a:rPr>
                        <m:t>𝛼</m:t>
                      </m:r>
                    </m:oMath>
                  </m:oMathPara>
                </a14:m>
                <a:r>
                  <a:rPr lang="en-GB" smtClean="0"/>
                  <a:t>, f.eks. </a:t>
                </a:r>
                <a14:m>
                  <m:oMathPara>
                    <m:oMathParaPr>
                      <m:jc/>
                    </m:oMathParaPr>
                    <m:oMath>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=0.05</m:t>
                      </m:r>
                    </m:oMath>
                  </m:oMathPara>
                </a14:m>
                <a:r>
                  <a:rPr lang="en-GB" smtClean="0"/>
                  <a:t>.</a:t>
                </a:r>
                <a:br>
                  <a:rPr lang="en-GB" smtClean="0"/>
                </a:br>
                <a:r>
                  <a:rPr lang="en-GB" smtClean="0"/>
                  <a:t>Når vi laver en stikprøve, beregner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en-GB" smtClean="0"/>
                  <a:t> og dernæst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oMath>
                  </m:oMathPara>
                </a14:m>
                <a:r>
                  <a:rPr lang="en-GB" smtClean="0"/>
                  <a:t>, så vil værdien af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oMath>
                  </m:oMathPara>
                </a14:m>
                <a:r>
                  <a:rPr lang="en-GB" smtClean="0"/>
                  <a:t> være i det hvide område under kurven med sandsynligheden </a:t>
                </a:r>
                <a14:m>
                  <m:oMathPara>
                    <m:oMathParaPr>
                      <m:jc/>
                    </m:oMathParaPr>
                    <m:oMath>
                      <m:r>
                        <m:rPr>
                          <m:sty m:val="p"/>
                        </m:rPr>
                        <a:rPr lang="en-US" b="0" i="0"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oMath>
                  </m:oMathPara>
                </a14:m>
                <a:r>
                  <a:rPr lang="en-GB" smtClean="0"/>
                  <a:t>.</a:t>
                </a:r>
                <a:br>
                  <a:rPr lang="en-GB" smtClean="0"/>
                </a:b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oMath>
                  </m:oMathPara>
                </a14:m>
                <a:r>
                  <a:rPr lang="en-GB" smtClean="0"/>
                  <a:t> vil være i hvert af de to blå områder med sandsynligheden </a:t>
                </a:r>
                <a14:m>
                  <m:oMathPara>
                    <m:oMathParaPr>
                      <m:jc/>
                    </m:oMathParaPr>
                    <m:oMath>
                      <m:f>
                        <m:fPr>
                          <m:type m:val="lin"/>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rPr>
                            <m:t>2</m:t>
                          </m:r>
                        </m:den>
                      </m:f>
                    </m:oMath>
                  </m:oMathPara>
                </a14:m>
                <a:r>
                  <a:rPr lang="en-GB" smtClean="0"/>
                  <a:t>.</a:t>
                </a:r>
                <a:br>
                  <a:rPr lang="en-GB" smtClean="0"/>
                </a:br>
                <a:r>
                  <a:rPr lang="en-GB" smtClean="0"/>
                  <a:t>Grænsen mellem det hvide og de blå områder kaldes </a:t>
                </a:r>
                <a14:m>
                  <m:oMathPara>
                    <m:oMathParaPr>
                      <m:jc/>
                    </m:oMathParaPr>
                    <m:o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oMath>
                  </m:oMathPara>
                </a14:m>
                <a:r>
                  <a:rPr lang="en-GB"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endParaRPr lang="en-GB" smtClean="0"/>
              </a:p>
              <a:p>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den>
                          </m:f>
                          <m:r>
                            <a:rPr lang="da-DK"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f>
                            <m:fPr>
                              <m:type m:val="bar"/>
                              <m:ctrlPr>
                                <a:rPr lang="en-US" i="1">
                                  <a:latin typeface="Cambria Math" panose="02040503050406030204" pitchFamily="18" charset="0"/>
                                </a:rPr>
                              </m:ctrlPr>
                            </m:fPr>
                            <m:num>
                              <m:r>
                                <a:rPr lang="en-US" i="1">
                                  <a:latin typeface="Cambria Math" panose="02040503050406030204" pitchFamily="18" charset="0"/>
                                </a:rPr>
                                <m:t>|</m:t>
                              </m:r>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num>
                            <m:den>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den>
                          </m:f>
                          <m:r>
                            <a:rPr lang="da-DK"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a:rPr>
                        <m:t>=1−</m:t>
                      </m:r>
                      <m:r>
                        <a:rPr lang="en-US" b="0" i="1" smtClean="0">
                          <a:latin typeface="Cambria Math" panose="02040503050406030204" pitchFamily="18" charset="0"/>
                          <a:ea typeface="Cambria Math" panose="02040503050406030204" pitchFamily="18" charset="0"/>
                        </a:rPr>
                        <m:t>𝛼</m:t>
                      </m:r>
                    </m:oMath>
                  </m:oMathPara>
                </a14:m>
                <a:r>
                  <a:rPr lang="en-GB" smtClean="0"/>
                  <a:t> </a:t>
                </a:r>
                <a:endParaRPr lang="en-GB" smtClean="0"/>
              </a:p>
              <a:p>
                <a14:m>
                  <m:oMathPara>
                    <m:oMathParaPr>
                      <m:jc/>
                    </m:oMathParaPr>
                    <m:oMath>
                      <m:r>
                        <a:rPr lang="en-US" i="1">
                          <a:latin typeface="Cambria Math" panose="02040503050406030204" pitchFamily="18" charset="0"/>
                        </a:rPr>
                        <m:t>𝑃</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r>
                        <a:rPr lang="en-US" i="1">
                          <a:latin typeface="Cambria Math" panose="02040503050406030204" pitchFamily="18" charset="0"/>
                          <a:ea typeface="Cambria Math"/>
                        </a:rPr>
                        <m:t>=1−</m:t>
                      </m:r>
                      <m:r>
                        <a:rPr lang="en-US" i="1">
                          <a:latin typeface="Cambria Math" panose="02040503050406030204" pitchFamily="18" charset="0"/>
                          <a:ea typeface="Cambria Math" panose="02040503050406030204" pitchFamily="18" charset="0"/>
                        </a:rPr>
                        <m:t>𝛼</m:t>
                      </m:r>
                    </m:oMath>
                  </m:oMathPara>
                </a14:m>
                <a:endParaRPr lang="en-GB" smtClean="0"/>
              </a:p>
              <a:p>
                <a:r>
                  <a:rPr lang="en-US" smtClean="0"/>
                  <a:t>Den </a:t>
                </a:r>
                <a:r>
                  <a:rPr lang="en-US" b="1" smtClean="0">
                    <a:solidFill>
                      <a:schemeClr val="accent1">
                        <a:lumMod val="75000"/>
                      </a:schemeClr>
                    </a:solidFill>
                  </a:rPr>
                  <a:t>maksimale fejl på estimatet</a:t>
                </a:r>
                <a:r>
                  <a:rPr lang="en-US" smtClean="0"/>
                  <a:t> er med sandsynlighed </a:t>
                </a:r>
                <a14:m>
                  <m:oMathPara>
                    <m:oMathParaPr>
                      <m:jc/>
                    </m:oMathParaPr>
                    <m:oMath>
                      <m:r>
                        <a:rPr lang="en-US" i="1">
                          <a:latin typeface="Cambria Math" panose="02040503050406030204" pitchFamily="18" charset="0"/>
                          <a:ea typeface="Cambria Math"/>
                        </a:rPr>
                        <m:t>1−</m:t>
                      </m:r>
                      <m:r>
                        <a:rPr lang="en-US" i="1">
                          <a:latin typeface="Cambria Math" panose="02040503050406030204" pitchFamily="18" charset="0"/>
                          <a:ea typeface="Cambria Math" panose="02040503050406030204" pitchFamily="18" charset="0"/>
                        </a:rPr>
                        <m:t>𝛼</m:t>
                      </m:r>
                    </m:oMath>
                  </m:oMathPara>
                </a14:m>
                <a:r>
                  <a:rPr lang="en-US" smtClean="0"/>
                  <a:t>: </a:t>
                </a:r>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en-GB"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640960" cy="5688632"/>
              </a:xfrm>
              <a:blipFill>
                <a:blip r:embed="rId2"/>
                <a:stretch>
                  <a:fillRect l="-847" t="-750" r="-565" b="-1339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38</a:t>
            </a:fld>
            <a:endParaRPr lang="da-DK">
              <a:solidFill>
                <a:prstClr val="black">
                  <a:tint val="75000"/>
                </a:prstClr>
              </a:solidFill>
            </a:endParaRPr>
          </a:p>
        </p:txBody>
      </p:sp>
      <p:pic>
        <p:nvPicPr>
          <p:cNvPr id="5" name="Picture 4"/>
          <p:cNvPicPr>
            <a:picLocks noChangeAspect="1"/>
          </p:cNvPicPr>
          <p:nvPr/>
        </p:nvPicPr>
        <p:blipFill>
          <a:blip r:embed="rId3"/>
          <a:stretch>
            <a:fillRect/>
          </a:stretch>
        </p:blipFill>
        <p:spPr>
          <a:xfrm>
            <a:off x="5940151" y="1268760"/>
            <a:ext cx="3049751" cy="2160240"/>
          </a:xfrm>
          <a:prstGeom prst="rect">
            <a:avLst/>
          </a:prstGeom>
        </p:spPr>
      </p:pic>
    </p:spTree>
    <p:extLst>
      <p:ext uri="{BB962C8B-B14F-4D97-AF65-F5344CB8AC3E}">
        <p14:creationId xmlns:p14="http://schemas.microsoft.com/office/powerpoint/2010/main" val="14277706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 7.3, s. 226: Maksimal estimeringsfejl</a:t>
            </a:r>
            <a:endParaRPr lang="en-GB"/>
          </a:p>
        </p:txBody>
      </p:sp>
      <mc:AlternateContent>
        <mc:Choice Requires="a14">
          <p:sp>
            <p:nvSpPr>
              <p:cNvPr id="6" name="Content Placeholder 5"/>
              <p:cNvSpPr>
                <a:spLocks noGrp="1"/>
              </p:cNvSpPr>
              <p:nvPr>
                <p:ph idx="1"/>
              </p:nvPr>
            </p:nvSpPr>
            <p:spPr/>
            <p:txBody>
              <a:bodyPr/>
              <a:lstStyle/>
              <a:p>
                <a:pPr marL="0" indent="0">
                  <a:buNone/>
                </a:pPr>
                <a:r>
                  <a:rPr lang="en-US" smtClean="0"/>
                  <a:t>En ingeniør vil punktestimere middelværdien for en population med standardafvigelse </a:t>
                </a: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=6.2</m:t>
                      </m:r>
                    </m:oMath>
                  </m:oMathPara>
                </a14:m>
                <a:r>
                  <a:rPr lang="en-GB" smtClean="0"/>
                  <a:t>. Han vil bruge en stikprøve med størrelse </a:t>
                </a:r>
                <a:br>
                  <a:rPr lang="en-GB" smtClean="0"/>
                </a:b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=150</m:t>
                      </m:r>
                    </m:oMath>
                  </m:oMathPara>
                </a14:m>
                <a:r>
                  <a:rPr lang="en-GB" smtClean="0"/>
                  <a:t> og beregne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r>
                  <a:rPr lang="en-GB" smtClean="0"/>
                  <a:t>. Hvad er den maksimale estimeringsfejl med </a:t>
                </a:r>
                <a:br>
                  <a:rPr lang="en-GB" smtClean="0"/>
                </a:br>
                <a14:m>
                  <m:oMathPara>
                    <m:oMathParaPr>
                      <m:jc/>
                    </m:oMathParaPr>
                    <m:oMath>
                      <m:r>
                        <a:rPr lang="en-GB" i="1" smtClean="0">
                          <a:latin typeface="Cambria Math" panose="02040503050406030204" pitchFamily="18" charset="0"/>
                        </a:rPr>
                        <m:t>99</m:t>
                      </m:r>
                    </m:oMath>
                  </m:oMathPara>
                </a14:m>
                <a:r>
                  <a:rPr lang="en-GB" smtClean="0"/>
                  <a:t> % sandsynlighed?</a:t>
                </a:r>
                <a:br>
                  <a:rPr lang="en-GB" smtClean="0"/>
                </a:br>
                <a:endParaRPr lang="en-GB" smtClean="0"/>
              </a:p>
              <a:p>
                <a:pPr marL="0" indent="0">
                  <a:buNone/>
                </a:pPr>
                <a:r>
                  <a:rPr lang="en-US" b="1" smtClean="0"/>
                  <a:t>Løsning: </a:t>
                </a:r>
              </a:p>
              <a:p>
                <a14:m>
                  <m:oMathPara>
                    <m:oMathParaPr>
                      <m:jc/>
                    </m:oMathParaPr>
                    <m:oMath>
                      <m:r>
                        <a:rPr lang="en-US" i="1">
                          <a:latin typeface="Cambria Math" panose="02040503050406030204" pitchFamily="18" charset="0"/>
                        </a:rPr>
                        <m:t>𝑛</m:t>
                      </m:r>
                      <m:r>
                        <a:rPr lang="en-US" i="1">
                          <a:latin typeface="Cambria Math" panose="02040503050406030204" pitchFamily="18" charset="0"/>
                        </a:rPr>
                        <m:t>=150</m:t>
                      </m:r>
                    </m:oMath>
                  </m:oMathPara>
                </a14:m>
                <a:r>
                  <a:rPr lang="en-GB" smtClean="0"/>
                  <a:t>, </a:t>
                </a:r>
                <a14:m>
                  <m:oMathPara>
                    <m:oMathParaPr>
                      <m:jc/>
                    </m:oMathParaPr>
                    <m:o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=6.2</m:t>
                      </m:r>
                    </m:oMath>
                  </m:oMathPara>
                </a14:m>
                <a:r>
                  <a:rPr lang="en-GB" smtClean="0"/>
                  <a:t>, </a:t>
                </a:r>
                <a14:m>
                  <m:oMathPara>
                    <m:oMathParaPr>
                      <m:jc/>
                    </m:oMathParaPr>
                    <m:o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99=0.01. </m:t>
                      </m:r>
                    </m:oMath>
                  </m:oMathPara>
                </a14:m>
                <a:br>
                  <a:rPr lang="en-US" b="0" smtClean="0">
                    <a:ea typeface="Cambria Math" panose="02040503050406030204" pitchFamily="18" charset="0"/>
                  </a:rPr>
                </a:br>
                <a:r>
                  <a:rPr lang="en-US" b="0" smtClean="0">
                    <a:ea typeface="Cambria Math" panose="02040503050406030204" pitchFamily="18" charset="0"/>
                  </a:rPr>
                  <a:t>Så 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0.0</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5</m:t>
                          </m:r>
                        </m:sub>
                      </m:sSub>
                      <m:r>
                        <m:rPr>
                          <m:sty m:val="p"/>
                        </m:rP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qnorm</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1−0.0</m:t>
                          </m:r>
                          <m:r>
                            <m:rPr>
                              <m:sty m:val="p"/>
                            </m:rPr>
                            <a:rPr lang="en-US" b="0" i="0" smtClean="0">
                              <a:latin typeface="Cambria Math" panose="02040503050406030204" pitchFamily="18" charset="0"/>
                              <a:ea typeface="Cambria Math" panose="02040503050406030204" pitchFamily="18" charset="0"/>
                            </a:rPr>
                            <m:t>0</m:t>
                          </m:r>
                          <m:r>
                            <m:rPr>
                              <m:sty m:val="p"/>
                            </m:rPr>
                            <a:rPr lang="en-US">
                              <a:latin typeface="Cambria Math" panose="02040503050406030204" pitchFamily="18" charset="0"/>
                              <a:ea typeface="Cambria Math" panose="02040503050406030204" pitchFamily="18" charset="0"/>
                            </a:rPr>
                            <m:t>5</m:t>
                          </m:r>
                        </m:e>
                      </m:d>
                      <m:r>
                        <m:rPr>
                          <m:sty m:val="p"/>
                        </m:rPr>
                        <a:rPr lang="en-US">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2.576</m:t>
                      </m:r>
                      <m:r>
                        <m:rPr>
                          <m:sty m:val="p"/>
                        </m:rPr>
                        <a:rPr lang="en-US">
                          <a:latin typeface="Cambria Math" panose="02040503050406030204" pitchFamily="18" charset="0"/>
                          <a:ea typeface="Cambria Math" panose="02040503050406030204" pitchFamily="18" charset="0"/>
                        </a:rPr>
                        <m:t>. </m:t>
                      </m:r>
                    </m:oMath>
                  </m:oMathPara>
                </a14:m>
                <a:endParaRPr lang="en-GB" smtClean="0"/>
              </a:p>
              <a:p>
                <a14:m>
                  <m:oMathPara>
                    <m:oMathParaPr>
                      <m:jc/>
                    </m:oMathParaPr>
                    <m:oMath>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m:rPr>
                          <m:sty m:val="p"/>
                        </m:rPr>
                        <a:rPr lang="en-US">
                          <a:latin typeface="Cambria Math" panose="02040503050406030204" pitchFamily="18" charset="0"/>
                          <a:ea typeface="Cambria Math"/>
                        </a:rPr>
                        <m:t>=</m:t>
                      </m:r>
                      <m:r>
                        <m:rPr>
                          <m:sty m:val="p"/>
                        </m:rPr>
                        <a:rPr lang="en-US" b="0" i="0" smtClean="0">
                          <a:latin typeface="Cambria Math" panose="02040503050406030204" pitchFamily="18" charset="0"/>
                          <a:ea typeface="Cambria Math"/>
                        </a:rPr>
                        <m:t>2.576</m:t>
                      </m:r>
                      <m:r>
                        <a:rPr lang="en-US" i="1">
                          <a:latin typeface="Cambria Math" panose="02040503050406030204" pitchFamily="18" charset="0"/>
                          <a:ea typeface="Cambria Math" panose="02040503050406030204" pitchFamily="18" charset="0"/>
                        </a:rPr>
                        <m:t>∙</m:t>
                      </m:r>
                      <m:f>
                        <m:fPr>
                          <m:type m:val="lin"/>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6.2</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150</m:t>
                              </m:r>
                            </m:e>
                          </m:rad>
                        </m:den>
                      </m:f>
                      <m:r>
                        <a:rPr lang="en-US" b="0" i="1" smtClean="0">
                          <a:latin typeface="Cambria Math" panose="02040503050406030204" pitchFamily="18" charset="0"/>
                          <a:ea typeface="Cambria Math" panose="02040503050406030204" pitchFamily="18" charset="0"/>
                        </a:rPr>
                        <m:t>=1.30</m:t>
                      </m:r>
                    </m:oMath>
                  </m:oMathPara>
                </a14:m>
                <a:br>
                  <a:rPr lang="en-US" smtClean="0"/>
                </a:br>
                <a:r>
                  <a:rPr lang="en-US" smtClean="0"/>
                  <a:t>Ingeniøren er altså 99 % sikker på, at estimeringsfejlen vil være på </a:t>
                </a:r>
                <a:br>
                  <a:rPr lang="en-US" smtClean="0"/>
                </a:br>
                <a:r>
                  <a:rPr lang="en-US" smtClean="0"/>
                  <a:t>højst </a:t>
                </a:r>
                <a14:m>
                  <m:oMathPara>
                    <m:oMathParaPr>
                      <m:jc/>
                    </m:oMathParaPr>
                    <m:oMath>
                      <m:r>
                        <a:rPr lang="en-US" i="1" smtClean="0">
                          <a:latin typeface="Cambria Math" panose="02040503050406030204" pitchFamily="18" charset="0"/>
                        </a:rPr>
                        <m:t>1.30</m:t>
                      </m:r>
                    </m:oMath>
                  </m:oMathPara>
                </a14:m>
                <a:r>
                  <a:rPr lang="en-US" smtClean="0"/>
                  <a:t>.</a:t>
                </a: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39</a:t>
            </a:fld>
            <a:endParaRPr lang="da-DK">
              <a:solidFill>
                <a:prstClr val="black">
                  <a:tint val="75000"/>
                </a:prstClr>
              </a:solidFill>
            </a:endParaRPr>
          </a:p>
        </p:txBody>
      </p:sp>
    </p:spTree>
    <p:extLst>
      <p:ext uri="{BB962C8B-B14F-4D97-AF65-F5344CB8AC3E}">
        <p14:creationId xmlns:p14="http://schemas.microsoft.com/office/powerpoint/2010/main" val="21993214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a:t>Population og stikprøve</a:t>
            </a:r>
          </a:p>
        </p:txBody>
      </p:sp>
      <p:sp>
        <p:nvSpPr>
          <p:cNvPr id="3" name="Content Placeholder 2"/>
          <p:cNvSpPr>
            <a:spLocks noGrp="1"/>
          </p:cNvSpPr>
          <p:nvPr>
            <p:ph idx="1"/>
          </p:nvPr>
        </p:nvSpPr>
        <p:spPr/>
        <p:txBody>
          <a:bodyPr/>
          <a:lstStyle/>
          <a:p>
            <a:r>
              <a:rPr lang="da-DK" smtClean="0"/>
              <a:t>Det er ikke ligetil at udtage </a:t>
            </a:r>
            <a:br>
              <a:rPr lang="da-DK" smtClean="0"/>
            </a:br>
            <a:r>
              <a:rPr lang="da-DK" smtClean="0"/>
              <a:t>en repræsentativ stikprøve</a:t>
            </a:r>
          </a:p>
          <a:p>
            <a:r>
              <a:rPr lang="da-DK" smtClean="0"/>
              <a:t>Hvis jeg f.eks. skal udtale mig om</a:t>
            </a:r>
            <a:br>
              <a:rPr lang="da-DK" smtClean="0"/>
            </a:br>
            <a:r>
              <a:rPr lang="da-DK" smtClean="0"/>
              <a:t>holdningen til flygtninge i Tysk-</a:t>
            </a:r>
            <a:br>
              <a:rPr lang="da-DK" smtClean="0"/>
            </a:br>
            <a:r>
              <a:rPr lang="da-DK" smtClean="0"/>
              <a:t>land skal jeg lave en tilfældig </a:t>
            </a:r>
            <a:br>
              <a:rPr lang="da-DK" smtClean="0"/>
            </a:br>
            <a:r>
              <a:rPr lang="da-DK" smtClean="0"/>
              <a:t>stikprøve, der er repræsentativ </a:t>
            </a:r>
            <a:br>
              <a:rPr lang="da-DK" smtClean="0"/>
            </a:br>
            <a:r>
              <a:rPr lang="da-DK" smtClean="0"/>
              <a:t>på tværs af geografi, alder, køn, </a:t>
            </a:r>
            <a:br>
              <a:rPr lang="da-DK" smtClean="0"/>
            </a:br>
            <a:r>
              <a:rPr lang="da-DK" smtClean="0"/>
              <a:t>indtægt, politisk holdning, </a:t>
            </a:r>
            <a:br>
              <a:rPr lang="da-DK" smtClean="0"/>
            </a:br>
            <a:r>
              <a:rPr lang="da-DK" smtClean="0"/>
              <a:t>etnicitet, uddannelse, ...</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4</a:t>
            </a:fld>
            <a:endParaRPr lang="da-DK"/>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6016" y="908720"/>
            <a:ext cx="4182761" cy="56166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0372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Estimeringsfejl, når </a:t>
                </a:r>
                <a14:m>
                  <m:oMathPara>
                    <m:oMathParaPr>
                      <m:jc/>
                    </m:oMathParaPr>
                    <m:oMath>
                      <m:r>
                        <a:rPr lang="en-US" i="1" smtClean="0">
                          <a:latin typeface="Cambria Math" panose="02040503050406030204" pitchFamily="18" charset="0"/>
                          <a:ea typeface="Cambria Math" panose="02040503050406030204" pitchFamily="18" charset="0"/>
                        </a:rPr>
                        <m:t>𝜎</m:t>
                      </m:r>
                    </m:oMath>
                  </m:oMathPara>
                </a14:m>
                <a:r>
                  <a:rPr lang="en-GB" smtClean="0"/>
                  <a:t> er ukendt</a:t>
                </a:r>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en-US" smtClean="0"/>
                  <a:t>N</a:t>
                </a:r>
                <a:r>
                  <a:rPr lang="en-US"/>
                  <a:t>år </a:t>
                </a:r>
                <a14:m>
                  <m:oMathPara>
                    <m:oMathParaPr>
                      <m:jc/>
                    </m:oMathParaPr>
                    <m:oMath>
                      <m:r>
                        <a:rPr lang="en-US" i="1" smtClean="0">
                          <a:latin typeface="Cambria Math" panose="02040503050406030204" pitchFamily="18" charset="0"/>
                          <a:ea typeface="Cambria Math" panose="02040503050406030204" pitchFamily="18" charset="0"/>
                        </a:rPr>
                        <m:t>𝜎</m:t>
                      </m:r>
                    </m:oMath>
                  </m:oMathPara>
                </a14:m>
                <a:r>
                  <a:rPr lang="en-GB" smtClean="0"/>
                  <a:t> </a:t>
                </a:r>
                <a:r>
                  <a:rPr lang="en-GB"/>
                  <a:t>er </a:t>
                </a:r>
                <a:r>
                  <a:rPr lang="en-GB" smtClean="0"/>
                  <a:t>ukendt kan vi estimere den med </a:t>
                </a:r>
                <a14:m>
                  <m:oMathPara>
                    <m:oMathParaPr>
                      <m:jc/>
                    </m:oMathParaPr>
                    <m:oMath>
                      <m:r>
                        <a:rPr lang="en-GB" i="1" smtClean="0">
                          <a:latin typeface="Cambria Math" panose="02040503050406030204" pitchFamily="18" charset="0"/>
                        </a:rPr>
                        <m:t>𝑠</m:t>
                      </m:r>
                    </m:oMath>
                  </m:oMathPara>
                </a14:m>
                <a:r>
                  <a:rPr lang="en-GB" smtClean="0"/>
                  <a:t> og udnytte, at </a:t>
                </a:r>
                <a:br>
                  <a:rPr lang="en-GB" smtClean="0"/>
                </a:br>
                <a:r>
                  <a:rPr lang="en-GB" smtClean="0"/>
                  <a:t> 	</a:t>
                </a:r>
                <a14:m>
                  <m:oMathPara>
                    <m:oMathParaPr>
                      <m:jc/>
                    </m:oMathParaPr>
                    <m:oMath>
                      <m:sSub>
                        <m:sSubPr>
                          <m:ctrlPr>
                            <a:rPr lang="da-DK"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𝑋</m:t>
                              </m:r>
                            </m:e>
                          </m:acc>
                          <m:r>
                            <a:rPr lang="da-DK" i="1">
                              <a:latin typeface="Cambria Math"/>
                            </a:rPr>
                            <m:t>−</m:t>
                          </m:r>
                          <m:r>
                            <a:rPr lang="da-DK" i="1">
                              <a:latin typeface="Cambria Math"/>
                              <a:ea typeface="Cambria Math"/>
                            </a:rPr>
                            <m:t>𝜇</m:t>
                          </m:r>
                        </m:num>
                        <m:den>
                          <m:f>
                            <m:fPr>
                              <m:type m:val="lin"/>
                              <m:ctrlPr>
                                <a:rPr lang="da-DK" i="1">
                                  <a:latin typeface="Cambria Math" panose="02040503050406030204" pitchFamily="18" charset="0"/>
                                  <a:ea typeface="Cambria Math"/>
                                </a:rPr>
                              </m:ctrlPr>
                            </m:fPr>
                            <m:num>
                              <m:r>
                                <a:rPr lang="da-DK" i="1">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en-GB" smtClean="0"/>
                  <a:t> er </a:t>
                </a:r>
                <a14:m>
                  <m:oMathPara>
                    <m:oMathParaPr>
                      <m:jc/>
                    </m:oMathParaPr>
                    <m:oMath>
                      <m:r>
                        <a:rPr lang="en-GB" i="1" smtClean="0">
                          <a:latin typeface="Cambria Math" panose="02040503050406030204" pitchFamily="18" charset="0"/>
                        </a:rPr>
                        <m:t>𝑡</m:t>
                      </m:r>
                    </m:oMath>
                  </m:oMathPara>
                </a14:m>
                <a:r>
                  <a:rPr lang="en-GB" smtClean="0"/>
                  <a:t>-fordelt med </a:t>
                </a:r>
                <a14:m>
                  <m:oMathPara>
                    <m:oMathParaPr>
                      <m:jc/>
                    </m:oMathParaPr>
                    <m:oMath>
                      <m:r>
                        <a:rPr lang="en-GB" i="1" smtClean="0">
                          <a:latin typeface="Cambria Math" panose="02040503050406030204" pitchFamily="18" charset="0"/>
                        </a:rPr>
                        <m:t>𝑛</m:t>
                      </m:r>
                      <m:r>
                        <a:rPr lang="en-GB" i="1" smtClean="0">
                          <a:latin typeface="Cambria Math" panose="02040503050406030204" pitchFamily="18" charset="0"/>
                        </a:rPr>
                        <m:t>−1</m:t>
                      </m:r>
                    </m:oMath>
                  </m:oMathPara>
                </a14:m>
                <a:r>
                  <a:rPr lang="en-GB" smtClean="0"/>
                  <a:t> frihedsgrader, når</a:t>
                </a:r>
                <a14:m>
                  <m:oMathPara>
                    <m:oMathParaPr>
                      <m:jc/>
                    </m:oMathParaPr>
                    <m:oMath>
                      <m:r>
                        <a:rPr lang="en-GB" i="1" smtClean="0">
                          <a:latin typeface="Cambria Math" panose="02040503050406030204" pitchFamily="18" charset="0"/>
                        </a:rPr>
                        <m:t> </m:t>
                      </m:r>
                      <m:r>
                        <a:rPr lang="en-GB" i="1" smtClean="0">
                          <a:latin typeface="Cambria Math" panose="02040503050406030204" pitchFamily="18" charset="0"/>
                        </a:rPr>
                        <m:t>𝑛</m:t>
                      </m:r>
                    </m:oMath>
                  </m:oMathPara>
                </a14:m>
                <a:r>
                  <a:rPr lang="en-GB" smtClean="0"/>
                  <a:t> er stor</a:t>
                </a:r>
              </a:p>
              <a:p>
                <a:r>
                  <a:rPr lang="en-US" smtClean="0"/>
                  <a:t>Analogt til situationen med kendt </a:t>
                </a:r>
                <a14:m>
                  <m:oMathPara>
                    <m:oMathParaPr>
                      <m:jc/>
                    </m:oMathParaPr>
                    <m:oMath>
                      <m:r>
                        <a:rPr lang="en-US" i="1">
                          <a:latin typeface="Cambria Math" panose="02040503050406030204" pitchFamily="18" charset="0"/>
                          <a:ea typeface="Cambria Math" panose="02040503050406030204" pitchFamily="18" charset="0"/>
                        </a:rPr>
                        <m:t>𝜎</m:t>
                      </m:r>
                    </m:oMath>
                  </m:oMathPara>
                </a14:m>
                <a:r>
                  <a:rPr lang="en-GB" smtClean="0"/>
                  <a:t> får vi:</a:t>
                </a:r>
                <a:br>
                  <a:rPr lang="en-GB" smtClean="0"/>
                </a:br>
                <a:r>
                  <a:rPr lang="en-US"/>
                  <a:t>Den </a:t>
                </a:r>
                <a:r>
                  <a:rPr lang="en-US" b="1">
                    <a:solidFill>
                      <a:schemeClr val="accent1">
                        <a:lumMod val="75000"/>
                      </a:schemeClr>
                    </a:solidFill>
                  </a:rPr>
                  <a:t>maksimale fejl på estimatet</a:t>
                </a:r>
                <a:r>
                  <a:rPr lang="en-US"/>
                  <a:t> er med sandsynlighed </a:t>
                </a:r>
                <a14:m>
                  <m:oMathPara>
                    <m:oMathParaPr>
                      <m:jc/>
                    </m:oMathParaPr>
                    <m:oMath>
                      <m:r>
                        <a:rPr lang="en-US" i="1">
                          <a:latin typeface="Cambria Math" panose="02040503050406030204" pitchFamily="18" charset="0"/>
                          <a:ea typeface="Cambria Math"/>
                        </a:rPr>
                        <m:t>1−</m:t>
                      </m:r>
                      <m:r>
                        <a:rPr lang="en-US" i="1">
                          <a:latin typeface="Cambria Math" panose="02040503050406030204" pitchFamily="18" charset="0"/>
                          <a:ea typeface="Cambria Math" panose="02040503050406030204" pitchFamily="18" charset="0"/>
                        </a:rPr>
                        <m:t>𝛼</m:t>
                      </m:r>
                    </m:oMath>
                  </m:oMathPara>
                </a14:m>
                <a:r>
                  <a:rPr lang="en-US"/>
                  <a:t>: </a:t>
                </a:r>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smtClean="0">
                              <a:latin typeface="Cambria Math" panose="02040503050406030204" pitchFamily="18" charset="0"/>
                              <a:ea typeface="Cambria Math"/>
                            </a:rPr>
                          </m:ctrlPr>
                        </m:fPr>
                        <m:num>
                          <m:r>
                            <a:rPr lang="en-US" b="0" i="1" smtClean="0">
                              <a:latin typeface="Cambria Math" panose="02040503050406030204" pitchFamily="18" charset="0"/>
                              <a:ea typeface="Cambria Math"/>
                            </a:rPr>
                            <m:t>𝑠</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40</a:t>
            </a:fld>
            <a:endParaRPr lang="da-DK">
              <a:solidFill>
                <a:prstClr val="black">
                  <a:tint val="75000"/>
                </a:prstClr>
              </a:solidFill>
            </a:endParaRPr>
          </a:p>
        </p:txBody>
      </p:sp>
    </p:spTree>
    <p:extLst>
      <p:ext uri="{BB962C8B-B14F-4D97-AF65-F5344CB8AC3E}">
        <p14:creationId xmlns:p14="http://schemas.microsoft.com/office/powerpoint/2010/main" val="13839055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Eksempel 7.1-2: Punktestimering af </a:t>
                </a:r>
                <a14:m>
                  <m:oMathPara>
                    <m:oMathParaPr>
                      <m:jc/>
                    </m:oMathParaPr>
                    <m:oMath>
                      <m:r>
                        <a:rPr lang="da-DK" i="1">
                          <a:latin typeface="Cambria Math"/>
                          <a:ea typeface="Cambria Math"/>
                        </a:rPr>
                        <m:t>𝜇</m:t>
                      </m:r>
                    </m:oMath>
                  </m:oMathPara>
                </a14:m>
                <a:r>
                  <a:rPr lang="en-US" smtClean="0"/>
                  <a:t> </a:t>
                </a:r>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96752"/>
                <a:ext cx="8496944" cy="5544616"/>
              </a:xfrm>
            </p:spPr>
            <p:txBody>
              <a:bodyPr/>
              <a:lstStyle/>
              <a:p>
                <a:r>
                  <a:rPr lang="en-US" smtClean="0"/>
                  <a:t>Punktestimat af </a:t>
                </a:r>
                <a14:m>
                  <m:oMathPara>
                    <m:oMathParaPr>
                      <m:jc/>
                    </m:oMathParaPr>
                    <m:oMath>
                      <m:r>
                        <a:rPr lang="da-DK" i="1">
                          <a:latin typeface="Cambria Math"/>
                          <a:ea typeface="Cambria Math"/>
                        </a:rPr>
                        <m:t>𝜇</m:t>
                      </m:r>
                    </m:oMath>
                  </m:oMathPara>
                </a14:m>
                <a:r>
                  <a:rPr lang="en-GB" smtClean="0"/>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r>
                        <m:rPr>
                          <m:sty m:val="bi"/>
                        </m:rPr>
                        <a:rPr lang="en-US" b="1" i="1" smtClean="0">
                          <a:latin typeface="Cambria Math" panose="02040503050406030204" pitchFamily="18" charset="0"/>
                        </a:rPr>
                        <m:t>𝟏𝟔𝟖</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m:t>
                      </m:r>
                    </m:oMath>
                  </m:oMathPara>
                </a14:m>
                <a:endParaRPr lang="en-GB" b="1" smtClean="0"/>
              </a:p>
              <a:p>
                <a:r>
                  <a:rPr lang="en-US" smtClean="0"/>
                  <a:t>Estimeret standardfejl: 	</a:t>
                </a:r>
                <a14:m>
                  <m:oMathPara>
                    <m:oMathParaPr>
                      <m:jc/>
                    </m:oMathParaPr>
                    <m:oMath>
                      <m:f>
                        <m:fPr>
                          <m:type m:val="bar"/>
                          <m:ctrlPr>
                            <a:rPr lang="en-US" i="1" smtClean="0">
                              <a:latin typeface="Cambria Math" panose="02040503050406030204" pitchFamily="18" charset="0"/>
                            </a:rPr>
                          </m:ctrlPr>
                        </m:fPr>
                        <m:num>
                          <m:r>
                            <a:rPr lang="en-US" b="0" i="1" smtClean="0">
                              <a:latin typeface="Cambria Math" panose="02040503050406030204" pitchFamily="18" charset="0"/>
                            </a:rPr>
                            <m:t>𝑠</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18.10</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18</m:t>
                              </m:r>
                            </m:e>
                          </m:rad>
                        </m:den>
                      </m:f>
                      <m:r>
                        <a:rPr lang="en-US" b="0" i="1" smtClean="0">
                          <a:latin typeface="Cambria Math" panose="02040503050406030204" pitchFamily="18" charset="0"/>
                        </a:rPr>
                        <m:t>=</m:t>
                      </m:r>
                      <m:r>
                        <m:rPr>
                          <m:sty m:val="bi"/>
                        </m:rPr>
                        <a:rPr lang="en-US" b="1" i="1" smtClean="0">
                          <a:latin typeface="Cambria Math" panose="02040503050406030204" pitchFamily="18" charset="0"/>
                        </a:rPr>
                        <m:t>𝟒</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𝟐𝟕</m:t>
                      </m:r>
                    </m:oMath>
                  </m:oMathPara>
                </a14:m>
                <a:br>
                  <a:rPr lang="en-US" b="1" smtClean="0"/>
                </a:br>
                <a:endParaRPr lang="en-GB" b="1" smtClean="0"/>
              </a:p>
              <a:p>
                <a:r>
                  <a:rPr lang="en-US" smtClean="0"/>
                  <a:t>Maksimal fejl af punktestimatet:</a:t>
                </a:r>
                <a:br>
                  <a:rPr lang="en-US" smtClean="0"/>
                </a:br>
                <a:r>
                  <a:rPr lang="en-US" smtClean="0"/>
                  <a:t>Vi vælger </a:t>
                </a:r>
                <a14:m>
                  <m:oMathPara>
                    <m:oMathParaPr>
                      <m:jc/>
                    </m:oMathParaPr>
                    <m:o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=0.05</m:t>
                      </m:r>
                    </m:oMath>
                  </m:oMathPara>
                </a14:m>
                <a:r>
                  <a:rPr lang="en-GB" smtClean="0"/>
                  <a:t>. Så er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0.025</m:t>
                          </m:r>
                        </m:sub>
                      </m:sSub>
                      <m:r>
                        <m:rPr>
                          <m:sty m:val="p"/>
                        </m:rP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qt</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1−0.025, 17</m:t>
                          </m:r>
                        </m:e>
                      </m:d>
                      <m:r>
                        <m:rPr>
                          <m:sty m:val="p"/>
                        </m:rPr>
                        <a:rPr lang="en-US" b="0" i="0" smtClean="0">
                          <a:latin typeface="Cambria Math" panose="02040503050406030204" pitchFamily="18" charset="0"/>
                          <a:ea typeface="Cambria Math" panose="02040503050406030204" pitchFamily="18" charset="0"/>
                        </a:rPr>
                        <m:t>=2.11 </m:t>
                      </m:r>
                    </m:oMath>
                  </m:oMathPara>
                </a14:m>
                <a:br>
                  <a:rPr lang="en-US" b="0" smtClean="0">
                    <a:ea typeface="Cambria Math" panose="02040503050406030204" pitchFamily="18" charset="0"/>
                  </a:rPr>
                </a:br>
                <a:r>
                  <a:rPr lang="en-US" b="0" smtClean="0">
                    <a:ea typeface="Cambria Math" panose="02040503050406030204" pitchFamily="18" charset="0"/>
                  </a:rPr>
                  <a:t> 	</a:t>
                </a:r>
                <a14:m>
                  <m:oMathPara>
                    <m:oMathParaPr>
                      <m:jc/>
                    </m:oMathParaPr>
                    <m:oMath>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en-US" b="0" i="1" smtClean="0">
                              <a:latin typeface="Cambria Math" panose="02040503050406030204" pitchFamily="18" charset="0"/>
                              <a:ea typeface="Cambria Math"/>
                            </a:rPr>
                            <m:t>𝑠</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m:rPr>
                          <m:sty m:val="p"/>
                        </m:rPr>
                        <a:rPr lang="en-US" b="0" i="0" smtClean="0">
                          <a:latin typeface="Cambria Math" panose="02040503050406030204" pitchFamily="18" charset="0"/>
                          <a:ea typeface="Cambria Math"/>
                        </a:rPr>
                        <m:t>=2.11</m:t>
                      </m:r>
                      <m:r>
                        <a:rPr lang="en-US" b="0" i="1" smtClean="0">
                          <a:latin typeface="Cambria Math" panose="02040503050406030204" pitchFamily="18" charset="0"/>
                          <a:ea typeface="Cambria Math" panose="02040503050406030204" pitchFamily="18" charset="0"/>
                        </a:rPr>
                        <m:t>∙4.27=</m:t>
                      </m:r>
                      <m:r>
                        <m:rPr>
                          <m:sty m:val="bi"/>
                        </m:rPr>
                        <a:rPr lang="en-US" b="1" i="1" smtClean="0">
                          <a:latin typeface="Cambria Math" panose="02040503050406030204" pitchFamily="18" charset="0"/>
                          <a:ea typeface="Cambria Math" panose="02040503050406030204" pitchFamily="18" charset="0"/>
                        </a:rPr>
                        <m:t>𝟗</m:t>
                      </m:r>
                      <m:r>
                        <m:rPr>
                          <m:sty m:val="bi"/>
                        </m:rPr>
                        <a:rPr lang="en-US" b="1" i="1" smtClean="0">
                          <a:latin typeface="Cambria Math" panose="02040503050406030204" pitchFamily="18" charset="0"/>
                          <a:ea typeface="Cambria Math" panose="02040503050406030204" pitchFamily="18" charset="0"/>
                        </a:rPr>
                        <m:t>.</m:t>
                      </m:r>
                      <m:r>
                        <m:rPr>
                          <m:sty m:val="bi"/>
                        </m:rPr>
                        <a:rPr lang="en-US" b="1" i="1" smtClean="0">
                          <a:latin typeface="Cambria Math" panose="02040503050406030204" pitchFamily="18" charset="0"/>
                          <a:ea typeface="Cambria Math" panose="02040503050406030204" pitchFamily="18" charset="0"/>
                        </a:rPr>
                        <m:t>𝟎</m:t>
                      </m:r>
                    </m:oMath>
                  </m:oMathPara>
                </a14:m>
                <a:r>
                  <a:rPr lang="en-GB"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3"/>
                <a:stretch>
                  <a:fillRect l="-86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41</a:t>
            </a:fld>
            <a:endParaRPr lang="da-DK">
              <a:solidFill>
                <a:prstClr val="black">
                  <a:tint val="75000"/>
                </a:prstClr>
              </a:solidFill>
            </a:endParaRPr>
          </a:p>
        </p:txBody>
      </p:sp>
    </p:spTree>
    <p:extLst>
      <p:ext uri="{BB962C8B-B14F-4D97-AF65-F5344CB8AC3E}">
        <p14:creationId xmlns:p14="http://schemas.microsoft.com/office/powerpoint/2010/main" val="3111345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Interval-estimater</a:t>
            </a:r>
            <a:endParaRPr lang="da-DK"/>
          </a:p>
        </p:txBody>
      </p:sp>
      <mc:AlternateContent>
        <mc:Choice Requires="a14">
          <p:sp>
            <p:nvSpPr>
              <p:cNvPr id="3" name="Content Placeholder 2"/>
              <p:cNvSpPr>
                <a:spLocks noGrp="1"/>
              </p:cNvSpPr>
              <p:nvPr>
                <p:ph idx="1"/>
              </p:nvPr>
            </p:nvSpPr>
            <p:spPr/>
            <p:txBody>
              <a:bodyPr/>
              <a:lstStyle/>
              <a:p>
                <a:r>
                  <a:rPr lang="da-DK" smtClean="0"/>
                  <a:t>Vi er interesserede i at kunne angive et interval, hvor </a:t>
                </a:r>
                <a14:m>
                  <m:oMathPara>
                    <m:oMathParaPr>
                      <m:jc/>
                    </m:oMathParaPr>
                    <m:oMath>
                      <m:r>
                        <a:rPr lang="da-DK" i="1">
                          <a:latin typeface="Cambria Math"/>
                          <a:ea typeface="Cambria Math"/>
                        </a:rPr>
                        <m:t>𝜇</m:t>
                      </m:r>
                    </m:oMath>
                  </m:oMathPara>
                </a14:m>
                <a:r>
                  <a:rPr lang="da-DK" smtClean="0"/>
                  <a:t> ligger indenfor med en vis sandsynlighed</a:t>
                </a:r>
              </a:p>
              <a:p>
                <a:r>
                  <a:rPr lang="da-DK" smtClean="0"/>
                  <a:t>F.eks. ‘</a:t>
                </a:r>
                <a14:m>
                  <m:oMathPara>
                    <m:oMathParaPr>
                      <m:jc/>
                    </m:oMathParaPr>
                    <m:oMath>
                      <m:r>
                        <a:rPr lang="da-DK" i="1">
                          <a:latin typeface="Cambria Math"/>
                          <a:ea typeface="Cambria Math"/>
                        </a:rPr>
                        <m:t>𝜇</m:t>
                      </m:r>
                    </m:oMath>
                  </m:oMathPara>
                </a14:m>
                <a:r>
                  <a:rPr lang="da-DK" smtClean="0"/>
                  <a:t> ligger imellem </a:t>
                </a:r>
                <a14:m>
                  <m:oMathPara>
                    <m:oMathParaPr>
                      <m:jc/>
                    </m:oMathParaPr>
                    <m:oMath>
                      <m:r>
                        <a:rPr lang="da-DK" i="1" smtClean="0">
                          <a:latin typeface="Cambria Math" panose="02040503050406030204" pitchFamily="18" charset="0"/>
                        </a:rPr>
                        <m:t>120</m:t>
                      </m:r>
                    </m:oMath>
                  </m:oMathPara>
                </a14:m>
                <a:r>
                  <a:rPr lang="da-DK" smtClean="0"/>
                  <a:t> og </a:t>
                </a:r>
                <a14:m>
                  <m:oMathPara>
                    <m:oMathParaPr>
                      <m:jc/>
                    </m:oMathParaPr>
                    <m:oMath>
                      <m:r>
                        <a:rPr lang="da-DK" i="1" smtClean="0">
                          <a:latin typeface="Cambria Math" panose="02040503050406030204" pitchFamily="18" charset="0"/>
                        </a:rPr>
                        <m:t>140</m:t>
                      </m:r>
                    </m:oMath>
                  </m:oMathPara>
                </a14:m>
                <a:r>
                  <a:rPr lang="da-DK" smtClean="0"/>
                  <a:t> med </a:t>
                </a:r>
                <a14:m>
                  <m:oMathPara>
                    <m:oMathParaPr>
                      <m:jc/>
                    </m:oMathParaPr>
                    <m:oMath>
                      <m:r>
                        <a:rPr lang="da-DK" i="1" smtClean="0">
                          <a:latin typeface="Cambria Math" panose="02040503050406030204" pitchFamily="18" charset="0"/>
                        </a:rPr>
                        <m:t>95 %</m:t>
                      </m:r>
                    </m:oMath>
                  </m:oMathPara>
                </a14:m>
                <a:r>
                  <a:rPr lang="da-DK" smtClean="0"/>
                  <a:t> sikkerhed’</a:t>
                </a:r>
                <a:br>
                  <a:rPr lang="da-DK" smtClean="0"/>
                </a:br>
                <a:r>
                  <a:rPr lang="da-DK" smtClean="0"/>
                  <a:t>D.v.s.: </a:t>
                </a: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120&lt;</m:t>
                          </m:r>
                          <m:r>
                            <a:rPr lang="da-DK" b="0" i="1" smtClean="0">
                              <a:latin typeface="Cambria Math"/>
                              <a:ea typeface="Cambria Math"/>
                            </a:rPr>
                            <m:t>𝜇</m:t>
                          </m:r>
                          <m:r>
                            <a:rPr lang="da-DK" b="0" i="1" smtClean="0">
                              <a:latin typeface="Cambria Math"/>
                              <a:ea typeface="Cambria Math"/>
                            </a:rPr>
                            <m:t>&lt;140</m:t>
                          </m:r>
                        </m:e>
                      </m:d>
                      <m:r>
                        <a:rPr lang="da-DK" b="0" i="1" smtClean="0">
                          <a:latin typeface="Cambria Math"/>
                          <a:ea typeface="Cambria Math"/>
                        </a:rPr>
                        <m:t>=0.95</m:t>
                      </m:r>
                    </m:oMath>
                  </m:oMathPara>
                </a14:m>
                <a:endParaRPr lang="da-DK" smtClean="0"/>
              </a:p>
              <a:p>
                <a:r>
                  <a:rPr lang="da-DK" smtClean="0"/>
                  <a:t>Sådan et interval kaldes et </a:t>
                </a:r>
                <a:r>
                  <a:rPr lang="da-DK" smtClean="0">
                    <a:solidFill>
                      <a:schemeClr val="tx2"/>
                    </a:solidFill>
                  </a:rPr>
                  <a:t>interval-estimat</a:t>
                </a:r>
              </a:p>
              <a:p>
                <a:r>
                  <a:rPr lang="da-DK" smtClean="0">
                    <a:solidFill>
                      <a:schemeClr val="tx1"/>
                    </a:solidFill>
                  </a:rPr>
                  <a:t>I eksemplet kaldes intervallet mellem </a:t>
                </a:r>
                <a14:m>
                  <m:oMathPara>
                    <m:oMathParaPr>
                      <m:jc/>
                    </m:oMathParaPr>
                    <m:oMath>
                      <m:r>
                        <a:rPr lang="da-DK" i="1" smtClean="0">
                          <a:solidFill>
                            <a:schemeClr val="tx1"/>
                          </a:solidFill>
                          <a:latin typeface="Cambria Math" panose="02040503050406030204" pitchFamily="18" charset="0"/>
                        </a:rPr>
                        <m:t>120</m:t>
                      </m:r>
                    </m:oMath>
                  </m:oMathPara>
                </a14:m>
                <a:r>
                  <a:rPr lang="da-DK" smtClean="0">
                    <a:solidFill>
                      <a:schemeClr val="tx1"/>
                    </a:solidFill>
                  </a:rPr>
                  <a:t> og </a:t>
                </a:r>
                <a14:m>
                  <m:oMathPara>
                    <m:oMathParaPr>
                      <m:jc/>
                    </m:oMathParaPr>
                    <m:oMath>
                      <m:r>
                        <a:rPr lang="da-DK" i="1" smtClean="0">
                          <a:solidFill>
                            <a:schemeClr val="tx1"/>
                          </a:solidFill>
                          <a:latin typeface="Cambria Math" panose="02040503050406030204" pitchFamily="18" charset="0"/>
                        </a:rPr>
                        <m:t>140</m:t>
                      </m:r>
                    </m:oMath>
                  </m:oMathPara>
                </a14:m>
                <a:r>
                  <a:rPr lang="da-DK" smtClean="0">
                    <a:solidFill>
                      <a:schemeClr val="tx1"/>
                    </a:solidFill>
                  </a:rPr>
                  <a:t> for </a:t>
                </a:r>
                <a:br>
                  <a:rPr lang="da-DK" smtClean="0">
                    <a:solidFill>
                      <a:schemeClr val="tx1"/>
                    </a:solidFill>
                  </a:rPr>
                </a:br>
                <a14:m>
                  <m:oMathPara>
                    <m:oMathParaPr>
                      <m:jc/>
                    </m:oMathParaPr>
                    <m:oMath>
                      <m:r>
                        <a:rPr lang="da-DK" i="1" smtClean="0">
                          <a:solidFill>
                            <a:schemeClr val="tx2"/>
                          </a:solidFill>
                          <a:latin typeface="Cambria Math" panose="02040503050406030204" pitchFamily="18" charset="0"/>
                        </a:rPr>
                        <m:t>95 %</m:t>
                      </m:r>
                    </m:oMath>
                  </m:oMathPara>
                </a14:m>
                <a:r>
                  <a:rPr lang="da-DK" smtClean="0">
                    <a:solidFill>
                      <a:schemeClr val="tx2"/>
                    </a:solidFill>
                  </a:rPr>
                  <a:t> konfidensintervallet </a:t>
                </a:r>
                <a:r>
                  <a:rPr lang="da-DK" smtClean="0">
                    <a:solidFill>
                      <a:schemeClr val="tx1"/>
                    </a:solidFill>
                  </a:rPr>
                  <a:t>for </a:t>
                </a:r>
                <a14:m>
                  <m:oMathPara>
                    <m:oMathParaPr>
                      <m:jc/>
                    </m:oMathParaPr>
                    <m:oMath>
                      <m:r>
                        <a:rPr lang="da-DK" i="1">
                          <a:solidFill>
                            <a:schemeClr val="tx1"/>
                          </a:solidFill>
                          <a:latin typeface="Cambria Math"/>
                          <a:ea typeface="Cambria Math"/>
                        </a:rPr>
                        <m:t>𝜇</m:t>
                      </m:r>
                    </m:oMath>
                  </m:oMathPara>
                </a14:m>
                <a:r>
                  <a:rPr lang="da-DK" smtClean="0">
                    <a:solidFill>
                      <a:schemeClr val="tx1"/>
                    </a:solidFill>
                  </a:rPr>
                  <a:t> </a:t>
                </a:r>
                <a:br>
                  <a:rPr lang="da-DK" smtClean="0">
                    <a:solidFill>
                      <a:schemeClr val="tx1"/>
                    </a:solidFill>
                  </a:rPr>
                </a:br>
                <a:r>
                  <a:rPr lang="da-DK" smtClean="0">
                    <a:solidFill>
                      <a:schemeClr val="tx1"/>
                    </a:solidFill>
                  </a:rPr>
                  <a:t>(confidence ~ tillid)</a:t>
                </a:r>
              </a:p>
              <a:p>
                <a:r>
                  <a:rPr lang="da-DK" smtClean="0"/>
                  <a:t>Generelt kan vi vælge </a:t>
                </a:r>
                <a14:m>
                  <m:oMathPara>
                    <m:oMathParaPr>
                      <m:jc/>
                    </m:oMathParaPr>
                    <m:oMath>
                      <m:r>
                        <a:rPr lang="da-DK" i="1">
                          <a:latin typeface="Cambria Math"/>
                          <a:ea typeface="Cambria Math"/>
                        </a:rPr>
                        <m:t>𝛼</m:t>
                      </m:r>
                    </m:oMath>
                  </m:oMathPara>
                </a14:m>
                <a:r>
                  <a:rPr lang="da-DK" smtClean="0"/>
                  <a:t> mellem 0 og 1 og tale om </a:t>
                </a:r>
                <a:br>
                  <a:rPr lang="da-DK" smtClean="0"/>
                </a:br>
                <a14:m>
                  <m:oMathPara>
                    <m:oMathParaPr>
                      <m:jc/>
                    </m:oMathParaPr>
                    <m:oMath>
                      <m:d>
                        <m:dPr>
                          <m:begChr m:val="("/>
                          <m:sepChr m:val="|"/>
                          <m:endChr m:val=")"/>
                          <m:grow m:val="on"/>
                          <m:shp m:val="centered"/>
                          <m:ctrlPr>
                            <a:rPr lang="da-DK" i="1" smtClean="0">
                              <a:solidFill>
                                <a:schemeClr val="tx2"/>
                              </a:solidFill>
                              <a:latin typeface="Cambria Math" panose="02040503050406030204" pitchFamily="18" charset="0"/>
                            </a:rPr>
                          </m:ctrlPr>
                        </m:dPr>
                        <m:e>
                          <m:r>
                            <a:rPr lang="da-DK" i="1">
                              <a:solidFill>
                                <a:schemeClr val="tx2"/>
                              </a:solidFill>
                              <a:latin typeface="Cambria Math"/>
                            </a:rPr>
                            <m:t>1−</m:t>
                          </m:r>
                          <m:r>
                            <a:rPr lang="da-DK" i="1">
                              <a:solidFill>
                                <a:schemeClr val="tx2"/>
                              </a:solidFill>
                              <a:latin typeface="Cambria Math"/>
                              <a:ea typeface="Cambria Math"/>
                            </a:rPr>
                            <m:t>𝛼</m:t>
                          </m:r>
                        </m:e>
                      </m:d>
                      <m:r>
                        <a:rPr lang="da-DK" i="1">
                          <a:solidFill>
                            <a:schemeClr val="tx2"/>
                          </a:solidFill>
                          <a:latin typeface="Cambria Math"/>
                          <a:ea typeface="Cambria Math"/>
                        </a:rPr>
                        <m:t>∙100</m:t>
                      </m:r>
                      <m:r>
                        <a:rPr lang="en-US" b="0" i="1" smtClean="0">
                          <a:solidFill>
                            <a:schemeClr val="tx2"/>
                          </a:solidFill>
                          <a:latin typeface="Cambria Math" panose="02040503050406030204" pitchFamily="18" charset="0"/>
                          <a:ea typeface="Cambria Math"/>
                        </a:rPr>
                        <m:t> </m:t>
                      </m:r>
                      <m:r>
                        <a:rPr lang="da-DK" i="1">
                          <a:solidFill>
                            <a:schemeClr val="tx2"/>
                          </a:solidFill>
                          <a:latin typeface="Cambria Math"/>
                          <a:ea typeface="Cambria Math"/>
                        </a:rPr>
                        <m:t>%</m:t>
                      </m:r>
                    </m:oMath>
                  </m:oMathPara>
                </a14:m>
                <a:r>
                  <a:rPr lang="da-DK" smtClean="0">
                    <a:solidFill>
                      <a:schemeClr val="tx2"/>
                    </a:solidFill>
                  </a:rPr>
                  <a:t> konfidensintervallet</a:t>
                </a:r>
                <a:r>
                  <a:rPr lang="da-DK" smtClean="0">
                    <a:solidFill>
                      <a:schemeClr val="tx1"/>
                    </a:solidFill>
                  </a:rPr>
                  <a:t>. For </a:t>
                </a:r>
                <a14:m>
                  <m:oMathPara>
                    <m:oMathParaPr>
                      <m:jc/>
                    </m:oMathParaPr>
                    <m:oMath>
                      <m:r>
                        <a:rPr lang="da-DK" i="1">
                          <a:latin typeface="Cambria Math"/>
                          <a:ea typeface="Cambria Math"/>
                        </a:rPr>
                        <m:t>𝛼</m:t>
                      </m:r>
                      <m:r>
                        <a:rPr lang="da-DK" b="0" i="1" smtClean="0">
                          <a:latin typeface="Cambria Math"/>
                          <a:ea typeface="Cambria Math"/>
                        </a:rPr>
                        <m:t>=0.05</m:t>
                      </m:r>
                    </m:oMath>
                  </m:oMathPara>
                </a14:m>
                <a:r>
                  <a:rPr lang="da-DK" smtClean="0">
                    <a:solidFill>
                      <a:schemeClr val="tx1"/>
                    </a:solidFill>
                  </a:rPr>
                  <a:t> får vi </a:t>
                </a:r>
                <a14:m>
                  <m:oMathPara>
                    <m:oMathParaPr>
                      <m:jc/>
                    </m:oMathParaPr>
                    <m:oMath>
                      <m:r>
                        <a:rPr lang="da-DK" i="1" smtClean="0">
                          <a:solidFill>
                            <a:schemeClr val="tx1"/>
                          </a:solidFill>
                          <a:latin typeface="Cambria Math" panose="02040503050406030204" pitchFamily="18" charset="0"/>
                        </a:rPr>
                        <m:t>95 %</m:t>
                      </m:r>
                    </m:oMath>
                  </m:oMathPara>
                </a14:m>
                <a:r>
                  <a:rPr lang="da-DK" smtClean="0">
                    <a:solidFill>
                      <a:schemeClr val="tx1"/>
                    </a:solidFill>
                  </a:rPr>
                  <a:t> konfidensintervallet. </a:t>
                </a:r>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42</a:t>
            </a:fld>
            <a:endParaRPr lang="da-DK"/>
          </a:p>
        </p:txBody>
      </p:sp>
    </p:spTree>
    <p:extLst>
      <p:ext uri="{BB962C8B-B14F-4D97-AF65-F5344CB8AC3E}">
        <p14:creationId xmlns:p14="http://schemas.microsoft.com/office/powerpoint/2010/main" val="4017370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smtClean="0"/>
                  <a:t>Beregning </a:t>
                </a:r>
                <a:r>
                  <a:rPr lang="da-DK"/>
                  <a:t>af </a:t>
                </a:r>
                <a:r>
                  <a:rPr lang="da-DK" smtClean="0"/>
                  <a:t>konfidensinterval, kendt </a:t>
                </a:r>
                <a14:m>
                  <m:oMathPara>
                    <m:oMathParaPr>
                      <m:jc/>
                    </m:oMathParaPr>
                    <m:oMath>
                      <m:r>
                        <a:rPr lang="da-DK" i="1" smtClean="0">
                          <a:latin typeface="Cambria Math" panose="02040503050406030204" pitchFamily="18" charset="0"/>
                          <a:ea typeface="Cambria Math" panose="02040503050406030204" pitchFamily="18" charset="0"/>
                        </a:rPr>
                        <m:t>𝜎</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da-DK" b="0" smtClean="0"/>
                  <a:t> 	   </a:t>
                </a:r>
                <a14:m>
                  <m:oMathPara>
                    <m:oMathParaPr>
                      <m:jc/>
                    </m:oMathParaPr>
                    <m:oMath>
                      <m:r>
                        <a:rPr lang="da-DK" b="0" i="1" smtClean="0">
                          <a:latin typeface="Cambria Math"/>
                        </a:rPr>
                        <m:t>1−</m:t>
                      </m:r>
                      <m:r>
                        <a:rPr lang="da-DK" b="0" i="1" smtClean="0">
                          <a:latin typeface="Cambria Math"/>
                          <a:ea typeface="Cambria Math"/>
                        </a:rPr>
                        <m:t>𝛼</m:t>
                      </m:r>
                      <m:r>
                        <a:rPr lang="da-DK" b="0" i="1" smtClean="0">
                          <a:latin typeface="Cambria Math"/>
                          <a:ea typeface="Cambria Math"/>
                        </a:rPr>
                        <m:t>=</m:t>
                      </m:r>
                      <m:r>
                        <a:rPr lang="da-DK" b="0" i="1" smtClean="0">
                          <a:latin typeface="Cambria Math"/>
                          <a:ea typeface="Cambria Math"/>
                        </a:rPr>
                        <m:t>𝑃</m:t>
                      </m:r>
                      <m:d>
                        <m:dPr>
                          <m:begChr m:val="("/>
                          <m:sepChr m:val="|"/>
                          <m:endChr m:val=")"/>
                          <m:grow m:val="on"/>
                          <m:shp m:val="centered"/>
                          <m:ctrlPr>
                            <a:rPr lang="da-DK" b="0" i="1" smtClean="0">
                              <a:latin typeface="Cambria Math" panose="02040503050406030204" pitchFamily="18" charset="0"/>
                              <a:ea typeface="Cambria Math"/>
                            </a:rPr>
                          </m:ctrlPr>
                        </m:dPr>
                        <m:e>
                          <m:r>
                            <a:rPr lang="da-DK" b="0" i="1" smtClean="0">
                              <a:latin typeface="Cambria Math"/>
                              <a:ea typeface="Cambria Math"/>
                            </a:rPr>
                            <m:t>−</m:t>
                          </m:r>
                          <m:sSub>
                            <m:sSubPr>
                              <m:ctrlPr>
                                <a:rPr lang="da-DK" b="0" i="1" smtClean="0">
                                  <a:latin typeface="Cambria Math" panose="02040503050406030204" pitchFamily="18" charset="0"/>
                                  <a:ea typeface="Cambria Math"/>
                                </a:rPr>
                              </m:ctrlPr>
                            </m:sSubPr>
                            <m:e>
                              <m:r>
                                <a:rPr lang="da-DK" b="0" i="1" smtClean="0">
                                  <a:latin typeface="Cambria Math"/>
                                  <a:ea typeface="Cambria Math"/>
                                </a:rPr>
                                <m:t>𝑧</m:t>
                              </m:r>
                            </m:e>
                            <m:sub>
                              <m:f>
                                <m:fPr>
                                  <m:type m:val="lin"/>
                                  <m:ctrlPr>
                                    <a:rPr lang="da-DK" b="0" i="1" smtClean="0">
                                      <a:latin typeface="Cambria Math" panose="02040503050406030204" pitchFamily="18" charset="0"/>
                                      <a:ea typeface="Cambria Math"/>
                                    </a:rPr>
                                  </m:ctrlPr>
                                </m:fPr>
                                <m:num>
                                  <m:r>
                                    <a:rPr lang="da-DK" b="0" i="1" smtClean="0">
                                      <a:latin typeface="Cambria Math"/>
                                      <a:ea typeface="Cambria Math"/>
                                    </a:rPr>
                                    <m:t>𝛼</m:t>
                                  </m:r>
                                </m:num>
                                <m:den>
                                  <m:r>
                                    <a:rPr lang="da-DK" b="0" i="1" smtClean="0">
                                      <a:latin typeface="Cambria Math"/>
                                      <a:ea typeface="Cambria Math"/>
                                    </a:rPr>
                                    <m:t>2</m:t>
                                  </m:r>
                                </m:den>
                              </m:f>
                            </m:sub>
                          </m:sSub>
                          <m:r>
                            <a:rPr lang="da-DK" b="0" i="1" smtClean="0">
                              <a:latin typeface="Cambria Math"/>
                              <a:ea typeface="Cambria Math"/>
                            </a:rPr>
                            <m:t>  ≤  </m:t>
                          </m:r>
                          <m:f>
                            <m:fPr>
                              <m:type m:val="bar"/>
                              <m:ctrlPr>
                                <a:rPr lang="da-DK" b="0" i="1" smtClean="0">
                                  <a:latin typeface="Cambria Math" panose="02040503050406030204" pitchFamily="18" charset="0"/>
                                  <a:ea typeface="Cambria Math"/>
                                </a:rPr>
                              </m:ctrlPr>
                            </m:fPr>
                            <m:num>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r>
                                <a:rPr lang="da-DK" b="0" i="1" smtClean="0">
                                  <a:latin typeface="Cambria Math"/>
                                  <a:ea typeface="Cambria Math"/>
                                </a:rPr>
                                <m:t>𝜇</m:t>
                              </m:r>
                            </m:num>
                            <m:den>
                              <m:f>
                                <m:fPr>
                                  <m:type m:val="lin"/>
                                  <m:ctrlPr>
                                    <a:rPr lang="da-DK" b="0" i="1" smtClean="0">
                                      <a:latin typeface="Cambria Math" panose="02040503050406030204" pitchFamily="18" charset="0"/>
                                      <a:ea typeface="Cambria Math"/>
                                    </a:rPr>
                                  </m:ctrlPr>
                                </m:fPr>
                                <m:num>
                                  <m:r>
                                    <a:rPr lang="da-DK" b="0" i="1" smtClean="0">
                                      <a:latin typeface="Cambria Math"/>
                                      <a:ea typeface="Cambria Math"/>
                                    </a:rPr>
                                    <m:t>𝜎</m:t>
                                  </m:r>
                                </m:num>
                                <m:den>
                                  <m:rad>
                                    <m:radPr>
                                      <m:degHide m:val="on"/>
                                      <m:ctrlPr>
                                        <a:rPr lang="da-DK" b="0" i="1" smtClean="0">
                                          <a:latin typeface="Cambria Math" panose="02040503050406030204" pitchFamily="18" charset="0"/>
                                          <a:ea typeface="Cambria Math"/>
                                        </a:rPr>
                                      </m:ctrlPr>
                                    </m:radPr>
                                    <m:deg/>
                                    <m:e>
                                      <m:r>
                                        <a:rPr lang="da-DK" b="0" i="1" smtClean="0">
                                          <a:latin typeface="Cambria Math"/>
                                          <a:ea typeface="Cambria Math"/>
                                        </a:rPr>
                                        <m:t>𝑛</m:t>
                                      </m:r>
                                    </m:e>
                                  </m:rad>
                                </m:den>
                              </m:f>
                            </m:den>
                          </m:f>
                          <m:r>
                            <a:rPr lang="da-DK" b="0" i="1" smtClean="0">
                              <a:latin typeface="Cambria Math"/>
                              <a:ea typeface="Cambria Math"/>
                            </a:rPr>
                            <m:t>  ≤  </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e>
                      </m:d>
                    </m:oMath>
                  </m:oMathPara>
                </a14:m>
                <a:r>
                  <a:rPr lang="da-DK" i="1" smtClean="0">
                    <a:latin typeface="Cambria Math"/>
                    <a:ea typeface="Cambria Math"/>
                  </a:rPr>
                  <a:t> </a:t>
                </a:r>
              </a:p>
              <a:p>
                <a:pPr marL="0" indent="0">
                  <a:buNone/>
                </a:pPr>
                <a:r>
                  <a:rPr lang="da-DK" b="0" smtClean="0"/>
                  <a:t> 		</a:t>
                </a:r>
                <a14:m>
                  <m:oMathPara>
                    <m:oMathParaPr>
                      <m:jc/>
                    </m:oMathParaPr>
                    <m:oMath>
                      <m:r>
                        <a:rPr lang="da-DK" b="0" i="1" smtClean="0">
                          <a:latin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smtClean="0">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da-DK" b="0" i="1" smtClean="0">
                              <a:latin typeface="Cambria Math"/>
                              <a:ea typeface="Cambria Math"/>
                            </a:rPr>
                            <m:t>  </m:t>
                          </m:r>
                          <m:r>
                            <a:rPr lang="da-DK" i="1">
                              <a:latin typeface="Cambria Math"/>
                              <a:ea typeface="Cambria Math"/>
                            </a:rPr>
                            <m:t>≤</m:t>
                          </m:r>
                          <m:r>
                            <a:rPr lang="da-DK" b="0" i="1" smtClean="0">
                              <a:latin typeface="Cambria Math"/>
                              <a:ea typeface="Cambria Math"/>
                            </a:rPr>
                            <m:t>  </m:t>
                          </m:r>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i="1">
                              <a:latin typeface="Cambria Math"/>
                              <a:ea typeface="Cambria Math"/>
                            </a:rPr>
                            <m:t>−</m:t>
                          </m:r>
                          <m:r>
                            <a:rPr lang="da-DK" i="1">
                              <a:latin typeface="Cambria Math"/>
                              <a:ea typeface="Cambria Math"/>
                            </a:rPr>
                            <m:t>𝜇</m:t>
                          </m:r>
                          <m:r>
                            <a:rPr lang="da-DK" b="0" i="1" smtClean="0">
                              <a:latin typeface="Cambria Math"/>
                              <a:ea typeface="Cambria Math"/>
                            </a:rPr>
                            <m:t>  </m:t>
                          </m:r>
                          <m:r>
                            <a:rPr lang="da-DK" i="1">
                              <a:latin typeface="Cambria Math"/>
                              <a:ea typeface="Cambria Math"/>
                            </a:rPr>
                            <m:t>≤</m:t>
                          </m:r>
                          <m:r>
                            <a:rPr lang="da-DK" b="0" i="1" smtClean="0">
                              <a:latin typeface="Cambria Math"/>
                              <a:ea typeface="Cambria Math"/>
                            </a:rPr>
                            <m:t>  </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smtClean="0">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oMath>
                  </m:oMathPara>
                </a14:m>
                <a:r>
                  <a:rPr lang="da-DK" i="1" smtClean="0">
                    <a:latin typeface="Cambria Math"/>
                    <a:ea typeface="Cambria Math"/>
                  </a:rPr>
                  <a:t> </a:t>
                </a:r>
              </a:p>
              <a:p>
                <a:pPr marL="0" indent="0">
                  <a:buNone/>
                </a:pPr>
                <a:r>
                  <a:rPr lang="da-DK" smtClean="0"/>
                  <a:t> 		</a:t>
                </a:r>
                <a14:m>
                  <m:oMathPara>
                    <m:oMathParaPr>
                      <m:jc/>
                    </m:oMathParaPr>
                    <m:oMath>
                      <m:r>
                        <a:rPr lang="da-DK" i="1">
                          <a:latin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r>
                            <a:rPr lang="da-DK" b="0" i="1" smtClean="0">
                              <a:latin typeface="Cambria Math"/>
                              <a:ea typeface="Cambria Math"/>
                            </a:rPr>
                            <m:t>−</m:t>
                          </m:r>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da-DK" b="0" i="1" smtClean="0">
                              <a:latin typeface="Cambria Math"/>
                              <a:ea typeface="Cambria Math"/>
                            </a:rPr>
                            <m:t>  </m:t>
                          </m:r>
                          <m:r>
                            <a:rPr lang="da-DK" i="1">
                              <a:latin typeface="Cambria Math"/>
                              <a:ea typeface="Cambria Math"/>
                            </a:rPr>
                            <m:t>≤</m:t>
                          </m:r>
                          <m:r>
                            <a:rPr lang="da-DK" b="0" i="1" smtClean="0">
                              <a:latin typeface="Cambria Math"/>
                              <a:ea typeface="Cambria Math"/>
                            </a:rPr>
                            <m:t>  </m:t>
                          </m:r>
                          <m:r>
                            <a:rPr lang="da-DK" i="1">
                              <a:latin typeface="Cambria Math"/>
                              <a:ea typeface="Cambria Math"/>
                            </a:rPr>
                            <m:t>−</m:t>
                          </m:r>
                          <m:r>
                            <a:rPr lang="da-DK" i="1">
                              <a:latin typeface="Cambria Math"/>
                              <a:ea typeface="Cambria Math"/>
                            </a:rPr>
                            <m:t>𝜇</m:t>
                          </m:r>
                          <m:r>
                            <a:rPr lang="da-DK" b="0" i="1" smtClean="0">
                              <a:latin typeface="Cambria Math"/>
                              <a:ea typeface="Cambria Math"/>
                            </a:rPr>
                            <m:t>  </m:t>
                          </m:r>
                          <m:r>
                            <a:rPr lang="da-DK" i="1">
                              <a:latin typeface="Cambria Math"/>
                              <a:ea typeface="Cambria Math"/>
                            </a:rPr>
                            <m:t>≤</m:t>
                          </m:r>
                          <m:r>
                            <a:rPr lang="da-DK" b="0" i="1" smtClean="0">
                              <a:latin typeface="Cambria Math"/>
                              <a:ea typeface="Cambria Math"/>
                            </a:rPr>
                            <m:t>  </m:t>
                          </m:r>
                          <m:sSub>
                            <m:sSubPr>
                              <m:ctrlPr>
                                <a:rPr lang="da-DK" i="1">
                                  <a:latin typeface="Cambria Math" panose="02040503050406030204" pitchFamily="18" charset="0"/>
                                  <a:ea typeface="Cambria Math"/>
                                </a:rPr>
                              </m:ctrlPr>
                            </m:sSubPr>
                            <m:e>
                              <m:r>
                                <a:rPr lang="da-DK" b="0" i="1" smtClean="0">
                                  <a:latin typeface="Cambria Math"/>
                                  <a:ea typeface="Cambria Math"/>
                                </a:rPr>
                                <m:t>−</m:t>
                              </m:r>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oMath>
                  </m:oMathPara>
                </a14:m>
                <a:r>
                  <a:rPr lang="da-DK" i="1" smtClean="0">
                    <a:latin typeface="Cambria Math"/>
                    <a:ea typeface="Cambria Math"/>
                  </a:rPr>
                  <a:t> </a:t>
                </a:r>
              </a:p>
              <a:p>
                <a:pPr marL="0" indent="0">
                  <a:buNone/>
                </a:pPr>
                <a:r>
                  <a:rPr lang="da-DK" smtClean="0"/>
                  <a:t> 		</a:t>
                </a:r>
                <a14:m>
                  <m:oMathPara>
                    <m:oMathParaPr>
                      <m:jc/>
                    </m:oMathParaPr>
                    <m:oMath>
                      <m:r>
                        <a:rPr lang="da-DK" i="1">
                          <a:latin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da-DK" b="0" i="1" smtClean="0">
                              <a:latin typeface="Cambria Math"/>
                              <a:ea typeface="Cambria Math"/>
                            </a:rPr>
                            <m:t>  </m:t>
                          </m:r>
                          <m:r>
                            <a:rPr lang="da-DK" i="1" smtClean="0">
                              <a:latin typeface="Cambria Math"/>
                              <a:ea typeface="Cambria Math"/>
                            </a:rPr>
                            <m:t>≥</m:t>
                          </m:r>
                          <m:r>
                            <a:rPr lang="da-DK" b="0" i="1" smtClean="0">
                              <a:latin typeface="Cambria Math"/>
                              <a:ea typeface="Cambria Math"/>
                            </a:rPr>
                            <m:t>  </m:t>
                          </m:r>
                          <m:r>
                            <a:rPr lang="da-DK" i="1">
                              <a:latin typeface="Cambria Math"/>
                              <a:ea typeface="Cambria Math"/>
                            </a:rPr>
                            <m:t>𝜇</m:t>
                          </m:r>
                          <m:r>
                            <a:rPr lang="da-DK" b="0" i="1" smtClean="0">
                              <a:latin typeface="Cambria Math"/>
                              <a:ea typeface="Cambria Math"/>
                            </a:rPr>
                            <m:t>  </m:t>
                          </m:r>
                          <m:r>
                            <a:rPr lang="da-DK" i="1" smtClean="0">
                              <a:latin typeface="Cambria Math"/>
                              <a:ea typeface="Cambria Math"/>
                            </a:rPr>
                            <m:t>≥</m:t>
                          </m:r>
                          <m:r>
                            <a:rPr lang="da-DK" b="0" i="1" smtClean="0">
                              <a:latin typeface="Cambria Math"/>
                              <a:ea typeface="Cambria Math"/>
                            </a:rPr>
                            <m:t>  </m:t>
                          </m:r>
                          <m:sSub>
                            <m:sSubPr>
                              <m:ctrlPr>
                                <a:rPr lang="da-DK" i="1">
                                  <a:latin typeface="Cambria Math" panose="02040503050406030204" pitchFamily="18" charset="0"/>
                                  <a:ea typeface="Cambria Math"/>
                                </a:rPr>
                              </m:ctrlPr>
                            </m:sSub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oMath>
                  </m:oMathPara>
                </a14:m>
                <a:r>
                  <a:rPr lang="da-DK" i="1" smtClean="0">
                    <a:latin typeface="Cambria Math"/>
                    <a:ea typeface="Cambria Math"/>
                  </a:rPr>
                  <a:t> </a:t>
                </a:r>
              </a:p>
              <a:p>
                <a:pPr marL="0" indent="0">
                  <a:buNone/>
                </a:pPr>
                <a:r>
                  <a:rPr lang="da-DK" smtClean="0"/>
                  <a:t> 		</a:t>
                </a:r>
                <a14:m>
                  <m:oMathPara>
                    <m:oMathParaPr>
                      <m:jc/>
                    </m:oMathParaPr>
                    <m:oMath>
                      <m:r>
                        <a:rPr lang="da-DK" i="1">
                          <a:latin typeface="Cambria Math"/>
                        </a:rPr>
                        <m:t>=</m:t>
                      </m:r>
                      <m:r>
                        <a:rPr lang="da-DK" i="1">
                          <a:latin typeface="Cambria Math"/>
                          <a:ea typeface="Cambria Math"/>
                        </a:rPr>
                        <m:t>𝑃</m:t>
                      </m:r>
                      <m:d>
                        <m:dPr>
                          <m:begChr m:val="("/>
                          <m:sepChr m:val="|"/>
                          <m:endChr m:val=")"/>
                          <m:grow m:val="on"/>
                          <m:shp m:val="centered"/>
                          <m:ctrlPr>
                            <a:rPr lang="da-DK" i="1">
                              <a:latin typeface="Cambria Math" panose="02040503050406030204" pitchFamily="18" charset="0"/>
                              <a:ea typeface="Cambria Math"/>
                            </a:rPr>
                          </m:ctrlPr>
                        </m:d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da-DK" b="0" i="1" smtClean="0">
                              <a:latin typeface="Cambria Math"/>
                              <a:ea typeface="Cambria Math"/>
                            </a:rPr>
                            <m:t>  </m:t>
                          </m:r>
                          <m:r>
                            <a:rPr lang="da-DK" i="1" smtClean="0">
                              <a:latin typeface="Cambria Math"/>
                              <a:ea typeface="Cambria Math"/>
                            </a:rPr>
                            <m:t>≤</m:t>
                          </m:r>
                          <m:r>
                            <a:rPr lang="da-DK" b="0" i="1" smtClean="0">
                              <a:latin typeface="Cambria Math"/>
                              <a:ea typeface="Cambria Math"/>
                            </a:rPr>
                            <m:t>  </m:t>
                          </m:r>
                          <m:r>
                            <a:rPr lang="da-DK" i="1">
                              <a:latin typeface="Cambria Math"/>
                              <a:ea typeface="Cambria Math"/>
                            </a:rPr>
                            <m:t>𝜇</m:t>
                          </m:r>
                          <m:r>
                            <a:rPr lang="da-DK" b="0" i="1" smtClean="0">
                              <a:latin typeface="Cambria Math"/>
                              <a:ea typeface="Cambria Math"/>
                            </a:rPr>
                            <m:t>  </m:t>
                          </m:r>
                          <m:r>
                            <a:rPr lang="da-DK" i="1" smtClean="0">
                              <a:latin typeface="Cambria Math"/>
                              <a:ea typeface="Cambria Math"/>
                            </a:rPr>
                            <m:t>≤</m:t>
                          </m:r>
                          <m:r>
                            <a:rPr lang="da-DK" b="0" i="1" smtClean="0">
                              <a:latin typeface="Cambria Math"/>
                              <a:ea typeface="Cambria Math"/>
                            </a:rPr>
                            <m:t>  </m:t>
                          </m:r>
                          <m:sSub>
                            <m:sSubPr>
                              <m:ctrlPr>
                                <a:rPr lang="da-DK" i="1">
                                  <a:latin typeface="Cambria Math" panose="02040503050406030204" pitchFamily="18" charset="0"/>
                                  <a:ea typeface="Cambria Math"/>
                                </a:rPr>
                              </m:ctrlPr>
                            </m:sSub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b="0" i="1" smtClean="0">
                                  <a:latin typeface="Cambria Math"/>
                                  <a:ea typeface="Cambria Math"/>
                                </a:rPr>
                                <m:t>+</m:t>
                              </m:r>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e>
                      </m:d>
                    </m:oMath>
                  </m:oMathPara>
                </a14:m>
                <a:r>
                  <a:rPr lang="da-DK" smtClean="0"/>
                  <a:t> </a:t>
                </a:r>
                <a:br>
                  <a:rPr lang="da-DK" smtClean="0"/>
                </a:br>
                <a:r>
                  <a:rPr lang="da-DK" sz="1050" smtClean="0"/>
                  <a:t> </a:t>
                </a:r>
                <a:endParaRPr lang="da-DK" smtClean="0"/>
              </a:p>
              <a:p>
                <a:r>
                  <a:rPr lang="da-DK" smtClean="0"/>
                  <a:t>Med andre ord: </a:t>
                </a:r>
                <a14:m>
                  <m:oMathPara>
                    <m:oMathParaPr>
                      <m:jc/>
                    </m:oMathParaPr>
                    <m:oMath>
                      <m:d>
                        <m:dPr>
                          <m:begChr m:val="("/>
                          <m:sepChr m:val="|"/>
                          <m:endChr m:val=")"/>
                          <m:grow m:val="on"/>
                          <m:shp m:val="centered"/>
                          <m:ctrlPr>
                            <a:rPr lang="da-DK" sz="2400" i="1">
                              <a:latin typeface="Cambria Math" panose="02040503050406030204" pitchFamily="18" charset="0"/>
                            </a:rPr>
                          </m:ctrlPr>
                        </m:dPr>
                        <m:e>
                          <m:r>
                            <a:rPr lang="da-DK" sz="2400" i="1">
                              <a:latin typeface="Cambria Math"/>
                            </a:rPr>
                            <m:t>1−</m:t>
                          </m:r>
                          <m:r>
                            <a:rPr lang="da-DK" sz="2400" i="1">
                              <a:latin typeface="Cambria Math"/>
                              <a:ea typeface="Cambria Math"/>
                            </a:rPr>
                            <m:t>𝛼</m:t>
                          </m:r>
                        </m:e>
                      </m:d>
                      <m:r>
                        <a:rPr lang="da-DK" sz="2400" i="1">
                          <a:latin typeface="Cambria Math"/>
                          <a:ea typeface="Cambria Math"/>
                        </a:rPr>
                        <m:t>∙100</m:t>
                      </m:r>
                      <m:r>
                        <a:rPr lang="en-US" sz="2400" b="0" i="1" smtClean="0">
                          <a:latin typeface="Cambria Math" panose="02040503050406030204" pitchFamily="18" charset="0"/>
                          <a:ea typeface="Cambria Math"/>
                        </a:rPr>
                        <m:t> </m:t>
                      </m:r>
                      <m:r>
                        <a:rPr lang="da-DK" sz="2400" i="1">
                          <a:latin typeface="Cambria Math"/>
                          <a:ea typeface="Cambria Math"/>
                        </a:rPr>
                        <m:t>%</m:t>
                      </m:r>
                    </m:oMath>
                  </m:oMathPara>
                </a14:m>
                <a:r>
                  <a:rPr lang="da-DK" smtClean="0"/>
                  <a:t> konfidensintervallet for </a:t>
                </a:r>
                <a14:m>
                  <m:oMathPara>
                    <m:oMathParaPr>
                      <m:jc/>
                    </m:oMathParaPr>
                    <m:oMath>
                      <m:r>
                        <a:rPr lang="da-DK" sz="2000" i="1" smtClean="0">
                          <a:latin typeface="Cambria Math"/>
                          <a:ea typeface="Cambria Math"/>
                        </a:rPr>
                        <m:t>𝜇</m:t>
                      </m:r>
                    </m:oMath>
                  </m:oMathPara>
                </a14:m>
                <a:r>
                  <a:rPr lang="da-DK" smtClean="0"/>
                  <a:t> er </a:t>
                </a:r>
                <a:br>
                  <a:rPr lang="da-DK" smtClean="0"/>
                </a:br>
                <a:r>
                  <a:rPr lang="da-DK" sz="1050" smtClean="0"/>
                  <a:t> </a:t>
                </a:r>
                <a:br>
                  <a:rPr lang="da-DK" smtClean="0"/>
                </a:br>
                <a14:m>
                  <m:oMathPara>
                    <m:oMathParaPr>
                      <m:jc/>
                    </m:oMathParaPr>
                    <m:oMath>
                      <m:sSub>
                        <m:sSubPr>
                          <m:ctrlPr>
                            <a:rPr lang="da-DK" i="1">
                              <a:latin typeface="Cambria Math" panose="02040503050406030204" pitchFamily="18" charset="0"/>
                              <a:ea typeface="Cambria Math"/>
                            </a:rPr>
                          </m:ctrlPr>
                        </m:sSubPr>
                        <m:e>
                          <m:acc>
                            <m:accPr>
                              <m:chr m:val="̅"/>
                              <m:ctrlPr>
                                <a:rPr lang="da-DK" i="1">
                                  <a:latin typeface="Cambria Math" panose="02040503050406030204" pitchFamily="18" charset="0"/>
                                  <a:ea typeface="Cambria Math"/>
                                </a:rPr>
                              </m:ctrlPr>
                            </m:accPr>
                            <m:e>
                              <m:r>
                                <a:rPr lang="en-US" b="0" i="1" smtClean="0">
                                  <a:latin typeface="Cambria Math" panose="02040503050406030204" pitchFamily="18" charset="0"/>
                                  <a:ea typeface="Cambria Math"/>
                                </a:rPr>
                                <m:t>𝑥</m:t>
                              </m:r>
                            </m:e>
                          </m:acc>
                          <m:r>
                            <a:rPr lang="da-DK" i="1" smtClean="0">
                              <a:latin typeface="Cambria Math"/>
                              <a:ea typeface="Cambria Math"/>
                            </a:rPr>
                            <m:t>±</m:t>
                          </m:r>
                          <m:r>
                            <a:rPr lang="da-DK" i="1">
                              <a:latin typeface="Cambria Math"/>
                              <a:ea typeface="Cambria Math"/>
                            </a:rPr>
                            <m:t>𝑧</m:t>
                          </m:r>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r>
                        <a:rPr lang="da-DK" i="1">
                          <a:latin typeface="Cambria Math"/>
                          <a:ea typeface="Cambria Math"/>
                        </a:rPr>
                        <m:t>∙</m:t>
                      </m:r>
                      <m:f>
                        <m:fPr>
                          <m:type m:val="bar"/>
                          <m:ctrlPr>
                            <a:rPr lang="da-DK" i="1">
                              <a:latin typeface="Cambria Math" panose="02040503050406030204" pitchFamily="18" charset="0"/>
                              <a:ea typeface="Cambria Math"/>
                            </a:rPr>
                          </m:ctrlPr>
                        </m:fPr>
                        <m:num>
                          <m:r>
                            <a:rPr lang="da-DK" i="1">
                              <a:latin typeface="Cambria Math"/>
                              <a:ea typeface="Cambria Math"/>
                            </a:rPr>
                            <m:t>𝜎</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endParaRPr lang="da-DK" smtClean="0"/>
              </a:p>
              <a:p>
                <a:r>
                  <a:rPr lang="da-DK" smtClean="0"/>
                  <a:t>Bemærk: </a:t>
                </a:r>
                <a14:m>
                  <m:oMathPara>
                    <m:oMathParaPr>
                      <m:jc/>
                    </m:oMathParaPr>
                    <m:oMath>
                      <m:d>
                        <m:dPr>
                          <m:begChr m:val="("/>
                          <m:sepChr m:val="|"/>
                          <m:endChr m:val=")"/>
                          <m:grow m:val="on"/>
                          <m:shp m:val="centered"/>
                          <m:ctrlPr>
                            <a:rPr lang="da-DK" sz="2400" i="1">
                              <a:latin typeface="Cambria Math" panose="02040503050406030204" pitchFamily="18" charset="0"/>
                            </a:rPr>
                          </m:ctrlPr>
                        </m:dPr>
                        <m:e>
                          <m:r>
                            <a:rPr lang="da-DK" sz="2400" i="1">
                              <a:latin typeface="Cambria Math"/>
                            </a:rPr>
                            <m:t>1−</m:t>
                          </m:r>
                          <m:r>
                            <a:rPr lang="da-DK" sz="2400" i="1">
                              <a:latin typeface="Cambria Math"/>
                              <a:ea typeface="Cambria Math"/>
                            </a:rPr>
                            <m:t>𝛼</m:t>
                          </m:r>
                        </m:e>
                      </m:d>
                      <m:r>
                        <a:rPr lang="da-DK" sz="2400" i="1">
                          <a:latin typeface="Cambria Math"/>
                          <a:ea typeface="Cambria Math"/>
                        </a:rPr>
                        <m:t>∙100</m:t>
                      </m:r>
                      <m:r>
                        <a:rPr lang="en-US" sz="2400" b="0" i="1" smtClean="0">
                          <a:latin typeface="Cambria Math" panose="02040503050406030204" pitchFamily="18" charset="0"/>
                          <a:ea typeface="Cambria Math"/>
                        </a:rPr>
                        <m:t> </m:t>
                      </m:r>
                      <m:r>
                        <a:rPr lang="da-DK" sz="2400" i="1">
                          <a:latin typeface="Cambria Math"/>
                          <a:ea typeface="Cambria Math"/>
                        </a:rPr>
                        <m:t>%</m:t>
                      </m:r>
                    </m:oMath>
                  </m:oMathPara>
                </a14:m>
                <a:r>
                  <a:rPr lang="da-DK"/>
                  <a:t> </a:t>
                </a:r>
                <a:r>
                  <a:rPr lang="da-DK" smtClean="0"/>
                  <a:t>konfidensintervallet </a:t>
                </a:r>
                <a:r>
                  <a:rPr lang="da-DK"/>
                  <a:t>for </a:t>
                </a:r>
                <a14:m>
                  <m:oMathPara>
                    <m:oMathParaPr>
                      <m:jc/>
                    </m:oMathParaPr>
                    <m:oMath>
                      <m:r>
                        <a:rPr lang="da-DK" sz="2000" i="1">
                          <a:latin typeface="Cambria Math"/>
                          <a:ea typeface="Cambria Math"/>
                        </a:rPr>
                        <m:t>𝜇</m:t>
                      </m:r>
                    </m:oMath>
                  </m:oMathPara>
                </a14:m>
                <a:r>
                  <a:rPr lang="da-DK"/>
                  <a:t> </a:t>
                </a:r>
                <a:r>
                  <a:rPr lang="da-DK" smtClean="0"/>
                  <a:t>er </a:t>
                </a:r>
                <a:br>
                  <a:rPr lang="da-DK" smtClean="0"/>
                </a:br>
                <a14:m>
                  <m:oMathPara>
                    <m:oMathParaPr>
                      <m:jc/>
                    </m:oMathParaPr>
                    <m:oMath>
                      <m:acc>
                        <m:accPr>
                          <m:chr m:val="̅"/>
                          <m:ctrlPr>
                            <a:rPr lang="da-DK" i="1">
                              <a:latin typeface="Cambria Math" panose="02040503050406030204" pitchFamily="18" charset="0"/>
                              <a:ea typeface="Cambria Math"/>
                            </a:rPr>
                          </m:ctrlPr>
                        </m:accPr>
                        <m:e>
                          <m:r>
                            <a:rPr lang="en-US" i="1">
                              <a:latin typeface="Cambria Math" panose="02040503050406030204" pitchFamily="18" charset="0"/>
                              <a:ea typeface="Cambria Math"/>
                            </a:rPr>
                            <m:t>𝑥</m:t>
                          </m:r>
                        </m:e>
                      </m:acc>
                      <m:r>
                        <a:rPr lang="da-DK" i="1" smtClean="0">
                          <a:latin typeface="Cambria Math"/>
                          <a:ea typeface="Cambria Math"/>
                        </a:rPr>
                        <m:t>±</m:t>
                      </m:r>
                      <m:r>
                        <a:rPr lang="en-US" b="0" i="1" smtClean="0">
                          <a:latin typeface="Cambria Math" panose="02040503050406030204" pitchFamily="18" charset="0"/>
                          <a:ea typeface="Cambria Math" panose="02040503050406030204" pitchFamily="18" charset="0"/>
                        </a:rPr>
                        <m:t>𝐸</m:t>
                      </m:r>
                    </m:oMath>
                  </m:oMathPara>
                </a14:m>
                <a:br>
                  <a:rPr lang="en-US" smtClean="0"/>
                </a:br>
                <a:r>
                  <a:rPr lang="en-US" smtClean="0"/>
                  <a:t>hvor </a:t>
                </a:r>
                <a14:m>
                  <m:oMathPara>
                    <m:oMathParaPr>
                      <m:jc/>
                    </m:oMathParaPr>
                    <m:oMath>
                      <m:r>
                        <a:rPr lang="en-US" i="1" smtClean="0">
                          <a:latin typeface="Cambria Math" panose="02040503050406030204" pitchFamily="18" charset="0"/>
                        </a:rPr>
                        <m:t>𝐸</m:t>
                      </m:r>
                    </m:oMath>
                  </m:oMathPara>
                </a14:m>
                <a:r>
                  <a:rPr lang="en-US" smtClean="0"/>
                  <a:t> er den maksimale estimeringsfejl.</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4"/>
                <a:stretch>
                  <a:fillRect l="-868" b="-238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43</a:t>
            </a:fld>
            <a:endParaRPr lang="da-DK"/>
          </a:p>
        </p:txBody>
      </p:sp>
    </p:spTree>
    <p:extLst>
      <p:ext uri="{BB962C8B-B14F-4D97-AF65-F5344CB8AC3E}">
        <p14:creationId xmlns:p14="http://schemas.microsoft.com/office/powerpoint/2010/main" val="4155969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stikprøvestørrelse</a:t>
            </a:r>
            <a:endParaRPr lang="da-DK"/>
          </a:p>
        </p:txBody>
      </p:sp>
      <mc:AlternateContent>
        <mc:Choice Requires="a14">
          <p:sp>
            <p:nvSpPr>
              <p:cNvPr id="3" name="Content Placeholder 2"/>
              <p:cNvSpPr>
                <a:spLocks noGrp="1"/>
              </p:cNvSpPr>
              <p:nvPr>
                <p:ph idx="1"/>
              </p:nvPr>
            </p:nvSpPr>
            <p:spPr>
              <a:xfrm>
                <a:off x="467544" y="1052736"/>
                <a:ext cx="8424936" cy="5688632"/>
              </a:xfrm>
            </p:spPr>
            <p:txBody>
              <a:bodyPr/>
              <a:lstStyle/>
              <a:p>
                <a14:m>
                  <m:oMathPara>
                    <m:oMathParaPr>
                      <m:jc/>
                    </m:oMathParaPr>
                    <m:oMath>
                      <m:d>
                        <m:dPr>
                          <m:begChr m:val="("/>
                          <m:sepChr m:val="|"/>
                          <m:endChr m:val=")"/>
                          <m:grow m:val="on"/>
                          <m:shp m:val="centered"/>
                          <m:ctrlPr>
                            <a:rPr lang="da-DK" sz="2000" i="1" smtClean="0">
                              <a:latin typeface="Cambria Math" panose="02040503050406030204" pitchFamily="18" charset="0"/>
                            </a:rPr>
                          </m:ctrlPr>
                        </m:dPr>
                        <m:e>
                          <m:r>
                            <a:rPr lang="da-DK" sz="2000" i="1">
                              <a:latin typeface="Cambria Math"/>
                            </a:rPr>
                            <m:t>1−</m:t>
                          </m:r>
                          <m:r>
                            <a:rPr lang="da-DK" sz="2000" i="1">
                              <a:latin typeface="Cambria Math"/>
                              <a:ea typeface="Cambria Math"/>
                            </a:rPr>
                            <m:t>𝛼</m:t>
                          </m:r>
                        </m:e>
                      </m:d>
                      <m:r>
                        <a:rPr lang="da-DK" sz="2000" i="1">
                          <a:latin typeface="Cambria Math"/>
                          <a:ea typeface="Cambria Math"/>
                        </a:rPr>
                        <m:t>∙100</m:t>
                      </m:r>
                      <m:r>
                        <a:rPr lang="en-US" sz="2000" b="0" i="1" smtClean="0">
                          <a:latin typeface="Cambria Math" panose="02040503050406030204" pitchFamily="18" charset="0"/>
                          <a:ea typeface="Cambria Math"/>
                        </a:rPr>
                        <m:t> </m:t>
                      </m:r>
                      <m:r>
                        <a:rPr lang="da-DK" sz="2000" i="1">
                          <a:latin typeface="Cambria Math"/>
                          <a:ea typeface="Cambria Math"/>
                        </a:rPr>
                        <m:t>%</m:t>
                      </m:r>
                    </m:oMath>
                  </m:oMathPara>
                </a14:m>
                <a:r>
                  <a:rPr lang="da-DK" sz="2000"/>
                  <a:t> </a:t>
                </a:r>
                <a:r>
                  <a:rPr lang="da-DK" sz="2000" smtClean="0"/>
                  <a:t>konfidensinterval:</a:t>
                </a:r>
                <a:br>
                  <a:rPr lang="da-DK" sz="2000"/>
                </a:br>
                <a:r>
                  <a:rPr lang="da-DK" sz="2000"/>
                  <a:t>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𝜎</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r>
                        <m:rPr>
                          <m:sty m:val="p"/>
                        </m:rPr>
                        <a:rPr lang="en-US" sz="2000" b="0" i="0" smtClean="0">
                          <a:latin typeface="Cambria Math" panose="02040503050406030204" pitchFamily="18" charset="0"/>
                          <a:ea typeface="Cambria Math"/>
                        </a:rPr>
                        <m:t>  =</m:t>
                      </m:r>
                      <m:r>
                        <a:rPr lang="en-US" sz="2000" b="0" i="1" smtClean="0">
                          <a:latin typeface="Cambria Math" panose="02040503050406030204" pitchFamily="18" charset="0"/>
                          <a:ea typeface="Cambria Math"/>
                        </a:rPr>
                        <m:t>  </m:t>
                      </m:r>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da-DK" sz="2000" i="1">
                          <a:latin typeface="Cambria Math"/>
                          <a:ea typeface="Cambria Math"/>
                        </a:rPr>
                        <m:t>±</m:t>
                      </m:r>
                      <m:r>
                        <a:rPr lang="en-US" sz="2000" b="0" i="1" smtClean="0">
                          <a:latin typeface="Cambria Math" panose="02040503050406030204" pitchFamily="18" charset="0"/>
                          <a:ea typeface="Cambria Math"/>
                        </a:rPr>
                        <m:t>𝐸</m:t>
                      </m:r>
                    </m:oMath>
                  </m:oMathPara>
                </a14:m>
                <a:endParaRPr lang="da-DK" sz="2000" smtClean="0"/>
              </a:p>
              <a:p>
                <a:r>
                  <a:rPr lang="da-DK" sz="2000" smtClean="0"/>
                  <a:t>Vi kan reducere </a:t>
                </a:r>
                <a14:m>
                  <m:oMathPara>
                    <m:oMathParaPr>
                      <m:jc/>
                    </m:oMathParaPr>
                    <m:oMath>
                      <m:r>
                        <a:rPr lang="da-DK" sz="2000" i="1" smtClean="0">
                          <a:latin typeface="Cambria Math" panose="02040503050406030204" pitchFamily="18" charset="0"/>
                        </a:rPr>
                        <m:t>𝐸</m:t>
                      </m:r>
                    </m:oMath>
                  </m:oMathPara>
                </a14:m>
                <a:r>
                  <a:rPr lang="da-DK" sz="2000" smtClean="0"/>
                  <a:t> og gøre konfidensintervallet smallere ved at øge stikprøvestørrelsen </a:t>
                </a:r>
                <a14:m>
                  <m:oMathPara>
                    <m:oMathParaPr>
                      <m:jc/>
                    </m:oMathParaPr>
                    <m:oMath>
                      <m:r>
                        <a:rPr lang="da-DK" sz="2000" b="0" i="1" smtClean="0">
                          <a:latin typeface="Cambria Math"/>
                        </a:rPr>
                        <m:t>𝑛</m:t>
                      </m:r>
                    </m:oMath>
                  </m:oMathPara>
                </a14:m>
                <a:endParaRPr lang="da-DK" sz="2000" smtClean="0"/>
              </a:p>
              <a:p>
                <a:r>
                  <a:rPr lang="da-DK" sz="2000" smtClean="0"/>
                  <a:t>For at reducere </a:t>
                </a:r>
                <a14:m>
                  <m:oMathPara>
                    <m:oMathParaPr>
                      <m:jc/>
                    </m:oMathParaPr>
                    <m:oMath>
                      <m:r>
                        <a:rPr lang="da-DK" sz="2000" i="1" smtClean="0">
                          <a:latin typeface="Cambria Math" panose="02040503050406030204" pitchFamily="18" charset="0"/>
                        </a:rPr>
                        <m:t>𝐸</m:t>
                      </m:r>
                    </m:oMath>
                  </m:oMathPara>
                </a14:m>
                <a:r>
                  <a:rPr lang="da-DK" sz="2000" smtClean="0"/>
                  <a:t> med en faktor </a:t>
                </a:r>
                <a14:m>
                  <m:oMathPara>
                    <m:oMathParaPr>
                      <m:jc/>
                    </m:oMathParaPr>
                    <m:oMath>
                      <m:r>
                        <a:rPr lang="da-DK" sz="2000" i="1" smtClean="0">
                          <a:latin typeface="Cambria Math" panose="02040503050406030204" pitchFamily="18" charset="0"/>
                        </a:rPr>
                        <m:t>10</m:t>
                      </m:r>
                    </m:oMath>
                  </m:oMathPara>
                </a14:m>
                <a:r>
                  <a:rPr lang="da-DK" sz="2000" smtClean="0"/>
                  <a:t> skal vil øge </a:t>
                </a:r>
                <a14:m>
                  <m:oMathPara>
                    <m:oMathParaPr>
                      <m:jc/>
                    </m:oMathParaPr>
                    <m:oMath>
                      <m:r>
                        <a:rPr lang="da-DK" sz="2000" i="1" smtClean="0">
                          <a:latin typeface="Cambria Math" panose="02040503050406030204" pitchFamily="18" charset="0"/>
                        </a:rPr>
                        <m:t>𝑛</m:t>
                      </m:r>
                    </m:oMath>
                  </m:oMathPara>
                </a14:m>
                <a:r>
                  <a:rPr lang="da-DK" sz="2000" smtClean="0"/>
                  <a:t> med en faktor </a:t>
                </a:r>
                <a14:m>
                  <m:oMathPara>
                    <m:oMathParaPr>
                      <m:jc/>
                    </m:oMathParaPr>
                    <m:oMath>
                      <m:r>
                        <a:rPr lang="da-DK" sz="2000" i="1" smtClean="0">
                          <a:latin typeface="Cambria Math" panose="02040503050406030204" pitchFamily="18" charset="0"/>
                        </a:rPr>
                        <m:t>100</m:t>
                      </m:r>
                    </m:oMath>
                  </m:oMathPara>
                </a14:m>
                <a:r>
                  <a:rPr lang="da-DK" sz="2000" smtClean="0"/>
                  <a:t> </a:t>
                </a:r>
                <a:br>
                  <a:rPr lang="da-DK" sz="2000" smtClean="0"/>
                </a:br>
                <a:r>
                  <a:rPr lang="da-DK" sz="2000" smtClean="0"/>
                  <a:t>(pga. kvadratroden)</a:t>
                </a:r>
                <a:endParaRPr lang="da-DK" sz="2000" smtClean="0"/>
              </a:p>
              <a:p>
                <a:r>
                  <a:rPr lang="da-DK" sz="2000" smtClean="0"/>
                  <a:t>Vi kan beregne hvor stor </a:t>
                </a:r>
                <a14:m>
                  <m:oMathPara>
                    <m:oMathParaPr>
                      <m:jc/>
                    </m:oMathParaPr>
                    <m:oMath>
                      <m:r>
                        <a:rPr lang="da-DK" sz="2000" i="1">
                          <a:latin typeface="Cambria Math"/>
                        </a:rPr>
                        <m:t>𝑛</m:t>
                      </m:r>
                      <m:r>
                        <a:rPr lang="da-DK" sz="2000" i="1">
                          <a:latin typeface="Cambria Math"/>
                        </a:rPr>
                        <m:t> </m:t>
                      </m:r>
                    </m:oMath>
                  </m:oMathPara>
                </a14:m>
                <a:r>
                  <a:rPr lang="da-DK" sz="2000" smtClean="0"/>
                  <a:t>skal være for at få en bestemt værdi af </a:t>
                </a:r>
                <a14:m>
                  <m:oMathPara>
                    <m:oMathParaPr>
                      <m:jc/>
                    </m:oMathParaPr>
                    <m:oMath>
                      <m:r>
                        <a:rPr lang="da-DK" sz="2000" i="1" smtClean="0">
                          <a:latin typeface="Cambria Math" panose="02040503050406030204" pitchFamily="18" charset="0"/>
                        </a:rPr>
                        <m:t>𝐸</m:t>
                      </m:r>
                    </m:oMath>
                  </m:oMathPara>
                </a14:m>
                <a:endParaRPr lang="da-DK" sz="2000" smtClean="0"/>
              </a:p>
              <a:p>
                <a:r>
                  <a:rPr lang="da-DK" sz="2000" smtClean="0"/>
                  <a:t>Hvad skal stikprøvestørrelsen være, for at </a:t>
                </a:r>
                <a14:m>
                  <m:oMathPara>
                    <m:oMathParaPr>
                      <m:jc/>
                    </m:oMathParaPr>
                    <m:oMath>
                      <m:r>
                        <a:rPr lang="da-DK" sz="2000" i="1" smtClean="0">
                          <a:latin typeface="Cambria Math" panose="02040503050406030204" pitchFamily="18" charset="0"/>
                        </a:rPr>
                        <m:t>95</m:t>
                      </m:r>
                    </m:oMath>
                  </m:oMathPara>
                </a14:m>
                <a:r>
                  <a:rPr lang="da-DK" sz="2000" smtClean="0"/>
                  <a:t> % konfidensintervallet er  </a:t>
                </a:r>
                <a:br>
                  <a:rPr lang="da-DK" sz="2000" smtClean="0"/>
                </a:b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r>
                        <a:rPr lang="da-DK" sz="2000" i="1">
                          <a:latin typeface="Cambria Math"/>
                          <a:ea typeface="Cambria Math"/>
                        </a:rPr>
                        <m:t>±</m:t>
                      </m:r>
                      <m:r>
                        <a:rPr lang="da-DK" sz="2000" b="0" i="1" smtClean="0">
                          <a:latin typeface="Cambria Math"/>
                          <a:ea typeface="Cambria Math"/>
                        </a:rPr>
                        <m:t>𝐵</m:t>
                      </m:r>
                    </m:oMath>
                  </m:oMathPara>
                </a14:m>
                <a:r>
                  <a:rPr lang="da-DK" sz="2000" smtClean="0"/>
                  <a:t> for en vilkårligt valgt værdi af </a:t>
                </a:r>
                <a14:m>
                  <m:oMathPara>
                    <m:oMathParaPr>
                      <m:jc/>
                    </m:oMathParaPr>
                    <m:oMath>
                      <m:r>
                        <a:rPr lang="da-DK" sz="2000" i="1" smtClean="0">
                          <a:latin typeface="Cambria Math" panose="02040503050406030204" pitchFamily="18" charset="0"/>
                        </a:rPr>
                        <m:t>𝐵</m:t>
                      </m:r>
                    </m:oMath>
                  </m:oMathPara>
                </a14:m>
                <a:r>
                  <a:rPr lang="da-DK" sz="2000" smtClean="0"/>
                  <a:t> ? </a:t>
                </a:r>
                <a:endParaRPr lang="da-DK" sz="2000" smtClean="0"/>
              </a:p>
              <a:p>
                <a:pPr marL="0" indent="0">
                  <a:buNone/>
                </a:pP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𝜎</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r>
                        <a:rPr lang="da-DK" sz="2000" b="0" i="1" smtClean="0">
                          <a:latin typeface="Cambria Math"/>
                          <a:ea typeface="Cambria Math"/>
                        </a:rPr>
                        <m:t>  </m:t>
                      </m:r>
                      <m:r>
                        <a:rPr lang="da-DK" sz="2000" i="1" smtClean="0">
                          <a:latin typeface="Cambria Math"/>
                          <a:ea typeface="Cambria Math"/>
                        </a:rPr>
                        <m:t>≤</m:t>
                      </m:r>
                      <m:r>
                        <a:rPr lang="da-DK" sz="2000" b="0" i="1" smtClean="0">
                          <a:latin typeface="Cambria Math"/>
                          <a:ea typeface="Cambria Math"/>
                        </a:rPr>
                        <m:t>  </m:t>
                      </m:r>
                      <m:r>
                        <a:rPr lang="da-DK" sz="2000" b="0" i="1" smtClean="0">
                          <a:latin typeface="Cambria Math"/>
                          <a:ea typeface="Cambria Math"/>
                        </a:rPr>
                        <m:t>𝐵</m:t>
                      </m:r>
                      <m:r>
                        <a:rPr lang="da-DK" sz="2000" b="0" i="1" smtClean="0">
                          <a:latin typeface="Cambria Math"/>
                          <a:ea typeface="Cambria Math"/>
                        </a:rPr>
                        <m:t>  </m:t>
                      </m:r>
                      <m:groupChr>
                        <m:groupChrPr>
                          <m:chr m:val="⇒"/>
                          <m:pos m:val="bot"/>
                          <m:vertJc m:val="bot"/>
                          <m:ctrlPr>
                            <a:rPr lang="da-DK" sz="2000" b="0" i="1" smtClean="0">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endParaRPr lang="da-DK" sz="2000" smtClean="0"/>
              </a:p>
              <a:p>
                <a:pPr marL="0" indent="0">
                  <a:buNone/>
                </a:pP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r>
                        <a:rPr lang="da-DK" sz="2000" i="1">
                          <a:latin typeface="Cambria Math"/>
                          <a:ea typeface="Cambria Math"/>
                        </a:rPr>
                        <m:t>∙</m:t>
                      </m:r>
                      <m:r>
                        <a:rPr lang="da-DK" sz="2000" i="1">
                          <a:latin typeface="Cambria Math"/>
                          <a:ea typeface="Cambria Math"/>
                        </a:rPr>
                        <m:t>𝜎</m:t>
                      </m:r>
                      <m:r>
                        <a:rPr lang="da-DK" sz="2000" b="0" i="1" smtClean="0">
                          <a:latin typeface="Cambria Math"/>
                          <a:ea typeface="Cambria Math"/>
                        </a:rPr>
                        <m:t>  </m:t>
                      </m:r>
                      <m:r>
                        <a:rPr lang="da-DK" sz="2000" i="1" smtClean="0">
                          <a:latin typeface="Cambria Math"/>
                          <a:ea typeface="Cambria Math"/>
                        </a:rPr>
                        <m:t>≤</m:t>
                      </m:r>
                      <m:r>
                        <a:rPr lang="da-DK" sz="2000" b="0" i="1" smtClean="0">
                          <a:latin typeface="Cambria Math"/>
                          <a:ea typeface="Cambria Math"/>
                        </a:rPr>
                        <m:t>  </m:t>
                      </m:r>
                      <m:r>
                        <a:rPr lang="da-DK" sz="2000" b="0" i="1" smtClean="0">
                          <a:latin typeface="Cambria Math"/>
                          <a:ea typeface="Cambria Math"/>
                        </a:rPr>
                        <m:t>𝐵</m:t>
                      </m:r>
                      <m:r>
                        <a:rPr lang="da-DK" sz="2000" b="0" i="1" smtClean="0">
                          <a:latin typeface="Cambria Math"/>
                          <a:ea typeface="Cambria Math"/>
                        </a:rPr>
                        <m:t>∙</m:t>
                      </m:r>
                      <m:rad>
                        <m:radPr>
                          <m:degHide m:val="on"/>
                          <m:ctrlPr>
                            <a:rPr lang="da-DK" sz="2000" b="0" i="1" smtClean="0">
                              <a:latin typeface="Cambria Math" panose="02040503050406030204" pitchFamily="18" charset="0"/>
                              <a:ea typeface="Cambria Math"/>
                            </a:rPr>
                          </m:ctrlPr>
                        </m:radPr>
                        <m:deg/>
                        <m:e>
                          <m:r>
                            <a:rPr lang="da-DK" sz="2000" b="0" i="1" smtClean="0">
                              <a:latin typeface="Cambria Math"/>
                              <a:ea typeface="Cambria Math"/>
                            </a:rPr>
                            <m:t>𝑛</m:t>
                          </m:r>
                        </m:e>
                      </m:rad>
                      <m:r>
                        <a:rPr lang="da-DK" sz="2000" b="0" i="1" smtClean="0">
                          <a:latin typeface="Cambria Math"/>
                          <a:ea typeface="Cambria Math"/>
                        </a:rPr>
                        <m:t>  </m:t>
                      </m:r>
                      <m:groupChr>
                        <m:groupChrPr>
                          <m:chr m:val="⇒"/>
                          <m:pos m:val="bot"/>
                          <m:vertJc m:val="bot"/>
                          <m:ctrlPr>
                            <a:rPr lang="da-DK" sz="2000" b="0" i="1" smtClean="0">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endParaRPr lang="en-US" sz="2000" b="0" i="1" smtClean="0">
                  <a:latin typeface="Cambria Math" panose="02040503050406030204" pitchFamily="18" charset="0"/>
                  <a:ea typeface="Cambria Math"/>
                </a:endParaRPr>
              </a:p>
              <a:p>
                <a:pPr marL="0" indent="0">
                  <a:buNone/>
                </a:pPr>
                <a14:m>
                  <m:oMathPara>
                    <m:oMathParaPr>
                      <m:jc/>
                    </m:oMathParaPr>
                    <m:oMath>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r>
                        <a:rPr lang="da-DK" sz="2000" b="0" i="1" smtClean="0">
                          <a:latin typeface="Cambria Math"/>
                          <a:ea typeface="Cambria Math"/>
                        </a:rPr>
                        <m:t>  ≥  </m:t>
                      </m:r>
                      <m:f>
                        <m:fPr>
                          <m:type m:val="bar"/>
                          <m:ctrlPr>
                            <a:rPr lang="da-DK" sz="2000" b="0" i="1" smtClean="0">
                              <a:latin typeface="Cambria Math" panose="02040503050406030204" pitchFamily="18" charset="0"/>
                              <a:ea typeface="Cambria Math"/>
                            </a:rPr>
                          </m:ctrlPr>
                        </m:fPr>
                        <m:num>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r>
                            <a:rPr lang="da-DK" sz="2000" i="1">
                              <a:latin typeface="Cambria Math"/>
                              <a:ea typeface="Cambria Math"/>
                            </a:rPr>
                            <m:t>∙</m:t>
                          </m:r>
                          <m:r>
                            <a:rPr lang="da-DK" sz="2000" i="1">
                              <a:latin typeface="Cambria Math"/>
                              <a:ea typeface="Cambria Math"/>
                            </a:rPr>
                            <m:t>𝜎</m:t>
                          </m:r>
                        </m:num>
                        <m:den>
                          <m:r>
                            <a:rPr lang="da-DK" sz="2000" b="0" i="1" smtClean="0">
                              <a:latin typeface="Cambria Math"/>
                              <a:ea typeface="Cambria Math"/>
                            </a:rPr>
                            <m:t>𝐵</m:t>
                          </m:r>
                        </m:den>
                      </m:f>
                      <m:r>
                        <a:rPr lang="da-DK" sz="2000" b="0" i="1" smtClean="0">
                          <a:latin typeface="Cambria Math"/>
                          <a:ea typeface="Cambria Math"/>
                        </a:rPr>
                        <m:t>  </m:t>
                      </m:r>
                      <m:groupChr>
                        <m:groupChrPr>
                          <m:chr m:val="⇒"/>
                          <m:pos m:val="bot"/>
                          <m:vertJc m:val="bot"/>
                          <m:ctrlPr>
                            <a:rPr lang="da-DK" sz="2000" b="0" i="1" smtClean="0">
                              <a:latin typeface="Cambria Math" panose="02040503050406030204" pitchFamily="18" charset="0"/>
                              <a:ea typeface="Cambria Math"/>
                            </a:rPr>
                          </m:ctrlPr>
                        </m:groupChrPr>
                        <m:e>
                          <m:r>
                            <a:rPr lang="en-US" sz="2000" b="0" i="1" smtClean="0">
                              <a:latin typeface="Cambria Math" panose="02040503050406030204" pitchFamily="18" charset="0"/>
                              <a:ea typeface="Cambria Math"/>
                            </a:rPr>
                            <m:t> </m:t>
                          </m:r>
                        </m:e>
                      </m:groupChr>
                    </m:oMath>
                  </m:oMathPara>
                </a14:m>
                <a:endParaRPr lang="en-US" sz="2000" b="0" i="1" smtClean="0">
                  <a:latin typeface="Cambria Math" panose="02040503050406030204" pitchFamily="18" charset="0"/>
                  <a:ea typeface="Cambria Math"/>
                </a:endParaRPr>
              </a:p>
              <a:p>
                <a:pPr marL="0" indent="0">
                  <a:buNone/>
                </a:pPr>
                <a14:m>
                  <m:oMathPara>
                    <m:oMathParaPr>
                      <m:jc/>
                    </m:oMathParaPr>
                    <m:oMath>
                      <m:r>
                        <a:rPr lang="da-DK" sz="2000" b="0" i="1" smtClean="0">
                          <a:latin typeface="Cambria Math"/>
                          <a:ea typeface="Cambria Math"/>
                        </a:rPr>
                        <m:t>𝑛</m:t>
                      </m:r>
                      <m:r>
                        <a:rPr lang="da-DK" sz="2000" i="1">
                          <a:latin typeface="Cambria Math"/>
                          <a:ea typeface="Cambria Math"/>
                        </a:rPr>
                        <m:t>  ≥  </m:t>
                      </m:r>
                      <m:sSup>
                        <m:sSupPr>
                          <m:ctrlPr>
                            <a:rPr lang="da-DK" sz="2000" i="1" smtClean="0">
                              <a:latin typeface="Cambria Math" panose="02040503050406030204" pitchFamily="18" charset="0"/>
                              <a:ea typeface="Cambria Math"/>
                            </a:rPr>
                          </m:ctrlPr>
                        </m:sSupPr>
                        <m:e>
                          <m:d>
                            <m:dPr>
                              <m:begChr m:val="("/>
                              <m:sepChr m:val="|"/>
                              <m:endChr m:val=")"/>
                              <m:grow m:val="on"/>
                              <m:shp m:val="centered"/>
                              <m:ctrlPr>
                                <a:rPr lang="da-DK" sz="2000" i="1" smtClean="0">
                                  <a:latin typeface="Cambria Math" panose="02040503050406030204" pitchFamily="18" charset="0"/>
                                  <a:ea typeface="Cambria Math"/>
                                </a:rPr>
                              </m:ctrlPr>
                            </m:dPr>
                            <m:e>
                              <m:f>
                                <m:fPr>
                                  <m:type m:val="bar"/>
                                  <m:ctrlPr>
                                    <a:rPr lang="da-DK" sz="2000" i="1">
                                      <a:latin typeface="Cambria Math" panose="02040503050406030204" pitchFamily="18" charset="0"/>
                                      <a:ea typeface="Cambria Math"/>
                                    </a:rPr>
                                  </m:ctrlPr>
                                </m:fPr>
                                <m:num>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r>
                                    <a:rPr lang="da-DK" sz="2000" i="1">
                                      <a:latin typeface="Cambria Math"/>
                                      <a:ea typeface="Cambria Math"/>
                                    </a:rPr>
                                    <m:t>∙</m:t>
                                  </m:r>
                                  <m:r>
                                    <a:rPr lang="da-DK" sz="2000" i="1">
                                      <a:latin typeface="Cambria Math"/>
                                      <a:ea typeface="Cambria Math"/>
                                    </a:rPr>
                                    <m:t>𝜎</m:t>
                                  </m:r>
                                </m:num>
                                <m:den>
                                  <m:r>
                                    <a:rPr lang="da-DK" sz="2000" i="1">
                                      <a:latin typeface="Cambria Math"/>
                                      <a:ea typeface="Cambria Math"/>
                                    </a:rPr>
                                    <m:t>𝐵</m:t>
                                  </m:r>
                                </m:den>
                              </m:f>
                            </m:e>
                          </m:d>
                        </m:e>
                        <m:sup>
                          <m:r>
                            <a:rPr lang="da-DK" sz="2000" b="0" i="1" smtClean="0">
                              <a:latin typeface="Cambria Math"/>
                              <a:ea typeface="Cambria Math"/>
                            </a:rPr>
                            <m:t>2</m:t>
                          </m:r>
                        </m:sup>
                      </m:sSup>
                    </m:oMath>
                  </m:oMathPara>
                </a14:m>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3"/>
                <a:stretch>
                  <a:fillRect l="-651" t="-64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44</a:t>
            </a:fld>
            <a:endParaRPr lang="da-DK"/>
          </a:p>
        </p:txBody>
      </p:sp>
    </p:spTree>
    <p:extLst>
      <p:ext uri="{BB962C8B-B14F-4D97-AF65-F5344CB8AC3E}">
        <p14:creationId xmlns:p14="http://schemas.microsoft.com/office/powerpoint/2010/main" val="383116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 7.3, s. 226: Stikprøvestørrelse</a:t>
            </a:r>
            <a:endParaRPr lang="en-GB"/>
          </a:p>
        </p:txBody>
      </p:sp>
      <mc:AlternateContent>
        <mc:Choice Requires="a14">
          <p:sp>
            <p:nvSpPr>
              <p:cNvPr id="6" name="Content Placeholder 5"/>
              <p:cNvSpPr>
                <a:spLocks noGrp="1"/>
              </p:cNvSpPr>
              <p:nvPr>
                <p:ph idx="1"/>
              </p:nvPr>
            </p:nvSpPr>
            <p:spPr/>
            <p:txBody>
              <a:bodyPr/>
              <a:lstStyle/>
              <a:p>
                <a:pPr marL="0" indent="0">
                  <a:buNone/>
                </a:pPr>
                <a:r>
                  <a:rPr lang="en-US" smtClean="0">
                    <a:solidFill>
                      <a:schemeClr val="accent1">
                        <a:lumMod val="75000"/>
                      </a:schemeClr>
                    </a:solidFill>
                  </a:rPr>
                  <a:t>Tidligere</a:t>
                </a:r>
                <a:r>
                  <a:rPr lang="en-US" smtClean="0"/>
                  <a:t>: En ingeniør vil punktestimere middelværdien for en population med standardafvigelse </a:t>
                </a: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=6.2</m:t>
                      </m:r>
                    </m:oMath>
                  </m:oMathPara>
                </a14:m>
                <a:r>
                  <a:rPr lang="en-GB" smtClean="0"/>
                  <a:t>. Han vil bruge en stikprøve med størrelse </a:t>
                </a:r>
                <a:br>
                  <a:rPr lang="en-GB" smtClean="0"/>
                </a:b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=150</m:t>
                      </m:r>
                    </m:oMath>
                  </m:oMathPara>
                </a14:m>
                <a:r>
                  <a:rPr lang="en-GB" smtClean="0"/>
                  <a:t> og beregne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r>
                  <a:rPr lang="en-GB" smtClean="0"/>
                  <a:t>. Hvad er den maksimale estimeringsfejl med sandsynlighed </a:t>
                </a:r>
                <a14:m>
                  <m:oMathPara>
                    <m:oMathParaPr>
                      <m:jc/>
                    </m:oMathParaPr>
                    <m:oMath>
                      <m:r>
                        <a:rPr lang="en-GB" i="1" smtClean="0">
                          <a:latin typeface="Cambria Math" panose="02040503050406030204" pitchFamily="18" charset="0"/>
                        </a:rPr>
                        <m:t>0.99</m:t>
                      </m:r>
                    </m:oMath>
                  </m:oMathPara>
                </a14:m>
                <a:r>
                  <a:rPr lang="en-GB" smtClean="0"/>
                  <a:t>? </a:t>
                </a:r>
                <a:br>
                  <a:rPr lang="en-GB" smtClean="0"/>
                </a:br>
                <a14:m>
                  <m:oMathPara>
                    <m:oMathParaPr>
                      <m:jc/>
                    </m:oMathParaPr>
                    <m:oMath>
                      <m:r>
                        <a:rPr lang="en-US" i="1" smtClean="0">
                          <a:solidFill>
                            <a:schemeClr val="accent1">
                              <a:lumMod val="75000"/>
                            </a:schemeClr>
                          </a:solidFill>
                          <a:latin typeface="Cambria Math" panose="02040503050406030204" pitchFamily="18" charset="0"/>
                          <a:ea typeface="Cambria Math" panose="02040503050406030204" pitchFamily="18" charset="0"/>
                        </a:rPr>
                        <m:t>𝐸</m:t>
                      </m:r>
                      <m:r>
                        <a:rPr lang="en-US"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𝑧</m:t>
                          </m:r>
                        </m:e>
                        <m:sub>
                          <m:r>
                            <a:rPr lang="en-US" i="1">
                              <a:solidFill>
                                <a:schemeClr val="accent1">
                                  <a:lumMod val="75000"/>
                                </a:schemeClr>
                              </a:solidFill>
                              <a:latin typeface="Cambria Math" panose="02040503050406030204" pitchFamily="18" charset="0"/>
                              <a:ea typeface="Cambria Math" panose="02040503050406030204" pitchFamily="18" charset="0"/>
                            </a:rPr>
                            <m:t>𝛼</m:t>
                          </m:r>
                          <m:r>
                            <a:rPr lang="en-US" i="1">
                              <a:solidFill>
                                <a:schemeClr val="accent1">
                                  <a:lumMod val="75000"/>
                                </a:schemeClr>
                              </a:solidFill>
                              <a:latin typeface="Cambria Math" panose="02040503050406030204" pitchFamily="18" charset="0"/>
                              <a:ea typeface="Cambria Math" panose="02040503050406030204" pitchFamily="18" charset="0"/>
                            </a:rPr>
                            <m:t>/2</m:t>
                          </m:r>
                        </m:sub>
                      </m:sSub>
                      <m:r>
                        <a:rPr lang="en-US" i="1">
                          <a:solidFill>
                            <a:schemeClr val="accent1">
                              <a:lumMod val="75000"/>
                            </a:schemeClr>
                          </a:solidFill>
                          <a:latin typeface="Cambria Math" panose="02040503050406030204" pitchFamily="18" charset="0"/>
                          <a:ea typeface="Cambria Math" panose="02040503050406030204" pitchFamily="18" charset="0"/>
                        </a:rPr>
                        <m:t>∙</m:t>
                      </m:r>
                      <m:f>
                        <m:fPr>
                          <m:type m:val="lin"/>
                          <m:ctrlPr>
                            <a:rPr lang="da-DK" i="1">
                              <a:solidFill>
                                <a:schemeClr val="accent1">
                                  <a:lumMod val="75000"/>
                                </a:schemeClr>
                              </a:solidFill>
                              <a:latin typeface="Cambria Math" panose="02040503050406030204" pitchFamily="18" charset="0"/>
                              <a:ea typeface="Cambria Math"/>
                            </a:rPr>
                          </m:ctrlPr>
                        </m:fPr>
                        <m:num>
                          <m:r>
                            <a:rPr lang="da-DK" i="1">
                              <a:solidFill>
                                <a:schemeClr val="accent1">
                                  <a:lumMod val="75000"/>
                                </a:schemeClr>
                              </a:solidFill>
                              <a:latin typeface="Cambria Math"/>
                              <a:ea typeface="Cambria Math"/>
                            </a:rPr>
                            <m:t>𝜎</m:t>
                          </m:r>
                        </m:num>
                        <m:den>
                          <m:rad>
                            <m:radPr>
                              <m:degHide m:val="on"/>
                              <m:ctrlPr>
                                <a:rPr lang="da-DK" i="1">
                                  <a:solidFill>
                                    <a:schemeClr val="accent1">
                                      <a:lumMod val="75000"/>
                                    </a:schemeClr>
                                  </a:solidFill>
                                  <a:latin typeface="Cambria Math" panose="02040503050406030204" pitchFamily="18" charset="0"/>
                                  <a:ea typeface="Cambria Math"/>
                                </a:rPr>
                              </m:ctrlPr>
                            </m:radPr>
                            <m:deg/>
                            <m:e>
                              <m:r>
                                <a:rPr lang="da-DK" i="1">
                                  <a:solidFill>
                                    <a:schemeClr val="accent1">
                                      <a:lumMod val="75000"/>
                                    </a:schemeClr>
                                  </a:solidFill>
                                  <a:latin typeface="Cambria Math"/>
                                  <a:ea typeface="Cambria Math"/>
                                </a:rPr>
                                <m:t>𝑛</m:t>
                              </m:r>
                            </m:e>
                          </m:rad>
                        </m:den>
                      </m:f>
                      <m:r>
                        <m:rPr>
                          <m:sty m:val="p"/>
                        </m:rPr>
                        <a:rPr lang="en-US">
                          <a:solidFill>
                            <a:schemeClr val="accent1">
                              <a:lumMod val="75000"/>
                            </a:schemeClr>
                          </a:solidFill>
                          <a:latin typeface="Cambria Math" panose="02040503050406030204" pitchFamily="18" charset="0"/>
                          <a:ea typeface="Cambria Math"/>
                        </a:rPr>
                        <m:t>=2.576</m:t>
                      </m:r>
                      <m:r>
                        <a:rPr lang="en-US" i="1">
                          <a:solidFill>
                            <a:schemeClr val="accent1">
                              <a:lumMod val="75000"/>
                            </a:schemeClr>
                          </a:solidFill>
                          <a:latin typeface="Cambria Math" panose="02040503050406030204" pitchFamily="18" charset="0"/>
                          <a:ea typeface="Cambria Math" panose="02040503050406030204" pitchFamily="18" charset="0"/>
                        </a:rPr>
                        <m:t>∙</m:t>
                      </m:r>
                      <m:f>
                        <m:fPr>
                          <m:type m:val="lin"/>
                          <m:ctrlPr>
                            <a:rPr lang="en-US" i="1">
                              <a:solidFill>
                                <a:schemeClr val="accent1">
                                  <a:lumMod val="75000"/>
                                </a:schemeClr>
                              </a:solidFill>
                              <a:latin typeface="Cambria Math" panose="02040503050406030204" pitchFamily="18" charset="0"/>
                              <a:ea typeface="Cambria Math" panose="02040503050406030204" pitchFamily="18" charset="0"/>
                            </a:rPr>
                          </m:ctrlPr>
                        </m:fPr>
                        <m:num>
                          <m:r>
                            <a:rPr lang="en-US" i="1">
                              <a:solidFill>
                                <a:schemeClr val="accent1">
                                  <a:lumMod val="75000"/>
                                </a:schemeClr>
                              </a:solidFill>
                              <a:latin typeface="Cambria Math" panose="02040503050406030204" pitchFamily="18" charset="0"/>
                              <a:ea typeface="Cambria Math" panose="02040503050406030204" pitchFamily="18" charset="0"/>
                            </a:rPr>
                            <m:t>6.2</m:t>
                          </m:r>
                        </m:num>
                        <m:den>
                          <m:rad>
                            <m:radPr>
                              <m:degHide m:val="on"/>
                              <m:ctrlPr>
                                <a:rPr lang="en-US" i="1">
                                  <a:solidFill>
                                    <a:schemeClr val="accent1">
                                      <a:lumMod val="75000"/>
                                    </a:schemeClr>
                                  </a:solidFill>
                                  <a:latin typeface="Cambria Math" panose="02040503050406030204" pitchFamily="18" charset="0"/>
                                  <a:ea typeface="Cambria Math" panose="02040503050406030204" pitchFamily="18" charset="0"/>
                                </a:rPr>
                              </m:ctrlPr>
                            </m:radPr>
                            <m:deg/>
                            <m:e>
                              <m:r>
                                <a:rPr lang="en-US" i="1">
                                  <a:solidFill>
                                    <a:schemeClr val="accent1">
                                      <a:lumMod val="75000"/>
                                    </a:schemeClr>
                                  </a:solidFill>
                                  <a:latin typeface="Cambria Math" panose="02040503050406030204" pitchFamily="18" charset="0"/>
                                  <a:ea typeface="Cambria Math" panose="02040503050406030204" pitchFamily="18" charset="0"/>
                                </a:rPr>
                                <m:t>150</m:t>
                              </m:r>
                            </m:e>
                          </m:rad>
                        </m:den>
                      </m:f>
                      <m:r>
                        <a:rPr lang="en-US" i="1">
                          <a:solidFill>
                            <a:schemeClr val="accent1">
                              <a:lumMod val="75000"/>
                            </a:schemeClr>
                          </a:solidFill>
                          <a:latin typeface="Cambria Math" panose="02040503050406030204" pitchFamily="18" charset="0"/>
                          <a:ea typeface="Cambria Math" panose="02040503050406030204" pitchFamily="18" charset="0"/>
                        </a:rPr>
                        <m:t>=1.30</m:t>
                      </m:r>
                    </m:oMath>
                  </m:oMathPara>
                </a14:m>
                <a:endParaRPr lang="en-GB" smtClean="0"/>
              </a:p>
              <a:p>
                <a:pPr marL="0" indent="0">
                  <a:buNone/>
                </a:pPr>
                <a:r>
                  <a:rPr lang="en-GB" smtClean="0">
                    <a:solidFill>
                      <a:schemeClr val="accent1">
                        <a:lumMod val="75000"/>
                      </a:schemeClr>
                    </a:solidFill>
                  </a:rPr>
                  <a:t>Nu</a:t>
                </a:r>
                <a:r>
                  <a:rPr lang="en-GB" smtClean="0"/>
                  <a:t>: Ingeniøren vil beregne stikprøvestørrelsen, der er nødvendig for at opnå en maksimal estimeringsfejl på </a:t>
                </a:r>
                <a14:m>
                  <m:oMathPara>
                    <m:oMathParaPr>
                      <m:jc/>
                    </m:oMathParaPr>
                    <m:oMath>
                      <m:r>
                        <a:rPr lang="en-GB" i="1" smtClean="0">
                          <a:latin typeface="Cambria Math" panose="02040503050406030204" pitchFamily="18" charset="0"/>
                        </a:rPr>
                        <m:t>1.0</m:t>
                      </m:r>
                    </m:oMath>
                  </m:oMathPara>
                </a14:m>
                <a:r>
                  <a:rPr lang="en-GB"/>
                  <a:t>, d.v.s. så </a:t>
                </a:r>
                <a:r>
                  <a:rPr lang="en-GB" smtClean="0"/>
                  <a:t>99 </a:t>
                </a:r>
                <a:r>
                  <a:rPr lang="en-GB"/>
                  <a:t>% </a:t>
                </a:r>
                <a:r>
                  <a:rPr lang="en-GB" smtClean="0"/>
                  <a:t>konfidens-intervallet </a:t>
                </a:r>
                <a:r>
                  <a:rPr lang="en-GB"/>
                  <a:t>er </a:t>
                </a:r>
                <a14:m>
                  <m:oMathPara>
                    <m:oMathParaPr>
                      <m:jc/>
                    </m:oMathParaPr>
                    <m:o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GB"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r>
                  <a:rPr lang="en-GB" smtClean="0"/>
                  <a:t> med </a:t>
                </a:r>
                <a14:m>
                  <m:oMathPara>
                    <m:oMathParaPr>
                      <m:jc/>
                    </m:oMathParaPr>
                    <m:oMath>
                      <m:r>
                        <a:rPr lang="en-US" b="0" i="1" smtClean="0">
                          <a:latin typeface="Cambria Math" panose="02040503050406030204" pitchFamily="18" charset="0"/>
                        </a:rPr>
                        <m:t>𝐵</m:t>
                      </m:r>
                      <m:r>
                        <a:rPr lang="en-US" b="0" i="1" smtClean="0">
                          <a:latin typeface="Cambria Math" panose="02040503050406030204" pitchFamily="18" charset="0"/>
                        </a:rPr>
                        <m:t>=1.0</m:t>
                      </m:r>
                    </m:oMath>
                  </m:oMathPara>
                </a14:m>
                <a:r>
                  <a:rPr lang="en-GB" smtClean="0"/>
                  <a:t> </a:t>
                </a:r>
              </a:p>
              <a:p>
                <a:pPr marL="0" indent="0">
                  <a:buNone/>
                </a:pPr>
                <a:r>
                  <a:rPr lang="en-US" b="1" smtClean="0"/>
                  <a:t>Løsning: 		</a:t>
                </a:r>
                <a14:m>
                  <m:oMathPara>
                    <m:oMathParaPr>
                      <m:jc/>
                    </m:oMathParaPr>
                    <m:oMath>
                      <m:r>
                        <a:rPr lang="da-DK" sz="2000" i="1">
                          <a:latin typeface="Cambria Math"/>
                          <a:ea typeface="Cambria Math"/>
                        </a:rPr>
                        <m:t>𝑛</m:t>
                      </m:r>
                      <m:r>
                        <a:rPr lang="da-DK" sz="2000" i="1">
                          <a:latin typeface="Cambria Math"/>
                          <a:ea typeface="Cambria Math"/>
                        </a:rPr>
                        <m:t>  ≥  </m:t>
                      </m:r>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f>
                                <m:fPr>
                                  <m:type m:val="bar"/>
                                  <m:ctrlPr>
                                    <a:rPr lang="da-DK" sz="2000" i="1">
                                      <a:latin typeface="Cambria Math" panose="02040503050406030204" pitchFamily="18" charset="0"/>
                                      <a:ea typeface="Cambria Math"/>
                                    </a:rPr>
                                  </m:ctrlPr>
                                </m:fPr>
                                <m:num>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r>
                                        <a:rPr lang="en-US" sz="2000" b="0" i="1" smtClean="0">
                                          <a:latin typeface="Cambria Math" panose="02040503050406030204" pitchFamily="18" charset="0"/>
                                          <a:ea typeface="Cambria Math"/>
                                        </a:rPr>
                                        <m:t> </m:t>
                                      </m:r>
                                    </m:sub>
                                  </m:sSub>
                                  <m:r>
                                    <a:rPr lang="da-DK" sz="2000" i="1">
                                      <a:latin typeface="Cambria Math"/>
                                      <a:ea typeface="Cambria Math"/>
                                    </a:rPr>
                                    <m:t>∙</m:t>
                                  </m:r>
                                  <m:r>
                                    <a:rPr lang="en-US" sz="2000" b="0" i="1" smtClean="0">
                                      <a:latin typeface="Cambria Math" panose="02040503050406030204" pitchFamily="18" charset="0"/>
                                      <a:ea typeface="Cambria Math"/>
                                    </a:rPr>
                                    <m:t> </m:t>
                                  </m:r>
                                  <m:r>
                                    <a:rPr lang="da-DK" sz="2000" i="1">
                                      <a:latin typeface="Cambria Math"/>
                                      <a:ea typeface="Cambria Math"/>
                                    </a:rPr>
                                    <m:t>𝜎</m:t>
                                  </m:r>
                                </m:num>
                                <m:den>
                                  <m:r>
                                    <a:rPr lang="da-DK" sz="2000" i="1">
                                      <a:latin typeface="Cambria Math"/>
                                      <a:ea typeface="Cambria Math"/>
                                    </a:rPr>
                                    <m:t>𝐵</m:t>
                                  </m:r>
                                </m:den>
                              </m:f>
                            </m:e>
                          </m:d>
                        </m:e>
                        <m:sup>
                          <m:r>
                            <a:rPr lang="da-DK" sz="2000" i="1">
                              <a:latin typeface="Cambria Math"/>
                              <a:ea typeface="Cambria Math"/>
                            </a:rPr>
                            <m:t>2</m:t>
                          </m:r>
                        </m:sup>
                      </m:sSup>
                      <m:r>
                        <a:rPr lang="da-DK" sz="2000" i="1">
                          <a:latin typeface="Cambria Math"/>
                          <a:ea typeface="Cambria Math"/>
                        </a:rPr>
                        <m:t>  </m:t>
                      </m:r>
                      <m:groupChr>
                        <m:groupChrPr>
                          <m:chr m:val="⇒"/>
                          <m:pos m:val="bot"/>
                          <m:vertJc m:val="bot"/>
                          <m:ctrlPr>
                            <a:rPr lang="da-DK" sz="2000" i="1">
                              <a:latin typeface="Cambria Math" panose="02040503050406030204" pitchFamily="18" charset="0"/>
                              <a:ea typeface="Cambria Math"/>
                            </a:rPr>
                          </m:ctrlPr>
                        </m:groupChrPr>
                        <m:e>
                          <m:r>
                            <a:rPr lang="en-US" sz="2000" i="1">
                              <a:latin typeface="Cambria Math" panose="02040503050406030204" pitchFamily="18" charset="0"/>
                              <a:ea typeface="Cambria Math"/>
                            </a:rPr>
                            <m:t> </m:t>
                          </m:r>
                        </m:e>
                      </m:groupChr>
                    </m:oMath>
                  </m:oMathPara>
                </a14:m>
                <a:br>
                  <a:rPr lang="en-US" sz="2000" i="1">
                    <a:latin typeface="Cambria Math" panose="02040503050406030204" pitchFamily="18" charset="0"/>
                    <a:ea typeface="Cambria Math"/>
                  </a:rPr>
                </a:br>
                <a:r>
                  <a:rPr lang="en-US" sz="2000" i="1" smtClean="0">
                    <a:latin typeface="Cambria Math" panose="02040503050406030204" pitchFamily="18" charset="0"/>
                    <a:ea typeface="Cambria Math"/>
                  </a:rPr>
                  <a:t> 			</a:t>
                </a:r>
                <a14:m>
                  <m:oMathPara>
                    <m:oMathParaPr>
                      <m:jc/>
                    </m:oMathParaPr>
                    <m:oMath>
                      <m:r>
                        <a:rPr lang="da-DK" sz="2000" i="1">
                          <a:latin typeface="Cambria Math"/>
                          <a:ea typeface="Cambria Math"/>
                        </a:rPr>
                        <m:t>𝑛</m:t>
                      </m:r>
                      <m:r>
                        <a:rPr lang="da-DK" sz="2000" i="1">
                          <a:latin typeface="Cambria Math"/>
                          <a:ea typeface="Cambria Math"/>
                        </a:rPr>
                        <m:t>  ≥  </m:t>
                      </m:r>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f>
                                <m:fPr>
                                  <m:type m:val="bar"/>
                                  <m:ctrlPr>
                                    <a:rPr lang="da-DK" sz="2000" i="1">
                                      <a:latin typeface="Cambria Math" panose="02040503050406030204" pitchFamily="18" charset="0"/>
                                      <a:ea typeface="Cambria Math"/>
                                    </a:rPr>
                                  </m:ctrlPr>
                                </m:fPr>
                                <m:num>
                                  <m:r>
                                    <a:rPr lang="en-US" sz="2000" b="0" i="1" smtClean="0">
                                      <a:latin typeface="Cambria Math" panose="02040503050406030204" pitchFamily="18" charset="0"/>
                                      <a:ea typeface="Cambria Math"/>
                                    </a:rPr>
                                    <m:t>2.576 </m:t>
                                  </m:r>
                                  <m:r>
                                    <a:rPr lang="da-DK" sz="2000" i="1">
                                      <a:latin typeface="Cambria Math"/>
                                      <a:ea typeface="Cambria Math"/>
                                    </a:rPr>
                                    <m:t>∙</m:t>
                                  </m:r>
                                  <m:r>
                                    <a:rPr lang="en-US" sz="2000" b="0" i="1" smtClean="0">
                                      <a:latin typeface="Cambria Math" panose="02040503050406030204" pitchFamily="18" charset="0"/>
                                      <a:ea typeface="Cambria Math"/>
                                    </a:rPr>
                                    <m:t> 6.2</m:t>
                                  </m:r>
                                </m:num>
                                <m:den>
                                  <m:r>
                                    <a:rPr lang="en-US" sz="2000" b="0" i="1" smtClean="0">
                                      <a:latin typeface="Cambria Math" panose="02040503050406030204" pitchFamily="18" charset="0"/>
                                      <a:ea typeface="Cambria Math"/>
                                    </a:rPr>
                                    <m:t>1</m:t>
                                  </m:r>
                                  <m:r>
                                    <a:rPr lang="en-US" sz="2000" i="1">
                                      <a:latin typeface="Cambria Math" panose="02040503050406030204" pitchFamily="18" charset="0"/>
                                      <a:ea typeface="Cambria Math"/>
                                    </a:rPr>
                                    <m:t>.0</m:t>
                                  </m:r>
                                </m:den>
                              </m:f>
                            </m:e>
                          </m:d>
                        </m:e>
                        <m:sup>
                          <m:r>
                            <a:rPr lang="da-DK" sz="2000" i="1">
                              <a:latin typeface="Cambria Math"/>
                              <a:ea typeface="Cambria Math"/>
                            </a:rPr>
                            <m:t>2</m:t>
                          </m:r>
                        </m:sup>
                      </m:sSup>
                      <m:r>
                        <a:rPr lang="da-DK" sz="2000" i="1">
                          <a:latin typeface="Cambria Math"/>
                          <a:ea typeface="Cambria Math"/>
                        </a:rPr>
                        <m:t>  </m:t>
                      </m:r>
                      <m:groupChr>
                        <m:groupChrPr>
                          <m:chr m:val="⇒"/>
                          <m:pos m:val="bot"/>
                          <m:vertJc m:val="bot"/>
                          <m:ctrlPr>
                            <a:rPr lang="da-DK" sz="2000" i="1">
                              <a:latin typeface="Cambria Math" panose="02040503050406030204" pitchFamily="18" charset="0"/>
                              <a:ea typeface="Cambria Math"/>
                            </a:rPr>
                          </m:ctrlPr>
                        </m:groupChrPr>
                        <m:e>
                          <m:r>
                            <a:rPr lang="en-US" sz="2000" i="1">
                              <a:latin typeface="Cambria Math" panose="02040503050406030204" pitchFamily="18" charset="0"/>
                              <a:ea typeface="Cambria Math"/>
                            </a:rPr>
                            <m:t> </m:t>
                          </m:r>
                        </m:e>
                      </m:groupChr>
                    </m:oMath>
                  </m:oMathPara>
                </a14:m>
                <a:r>
                  <a:rPr lang="en-US" sz="2000" i="1" smtClean="0">
                    <a:latin typeface="Cambria Math" panose="02040503050406030204" pitchFamily="18" charset="0"/>
                    <a:ea typeface="Cambria Math"/>
                  </a:rPr>
                  <a:t>  </a:t>
                </a:r>
                <a:br>
                  <a:rPr lang="en-US" sz="2000" i="1">
                    <a:latin typeface="Cambria Math" panose="02040503050406030204" pitchFamily="18" charset="0"/>
                    <a:ea typeface="Cambria Math"/>
                  </a:rPr>
                </a:br>
                <a:r>
                  <a:rPr lang="en-US" sz="2000" i="1" smtClean="0">
                    <a:latin typeface="Cambria Math" panose="02040503050406030204" pitchFamily="18" charset="0"/>
                    <a:ea typeface="Cambria Math"/>
                  </a:rPr>
                  <a:t> 			</a:t>
                </a:r>
                <a14:m>
                  <m:oMathPara>
                    <m:oMathParaPr>
                      <m:jc/>
                    </m:oMathParaPr>
                    <m:oMath>
                      <m:r>
                        <a:rPr lang="da-DK" sz="2000" i="1">
                          <a:latin typeface="Cambria Math"/>
                        </a:rPr>
                        <m:t>𝑛</m:t>
                      </m:r>
                      <m:r>
                        <a:rPr lang="da-DK" sz="2000" i="1">
                          <a:latin typeface="Cambria Math"/>
                          <a:ea typeface="Cambria Math"/>
                        </a:rPr>
                        <m:t>≥</m:t>
                      </m:r>
                      <m:r>
                        <a:rPr lang="en-US" sz="2000" i="1">
                          <a:latin typeface="Cambria Math" panose="02040503050406030204" pitchFamily="18" charset="0"/>
                          <a:ea typeface="Cambria Math"/>
                        </a:rPr>
                        <m:t>255.0</m:t>
                      </m:r>
                      <m:r>
                        <a:rPr lang="en-US" sz="2000" b="0" i="1" smtClean="0">
                          <a:latin typeface="Cambria Math" panose="02040503050406030204" pitchFamily="18" charset="0"/>
                          <a:ea typeface="Cambria Math"/>
                        </a:rPr>
                        <m:t>5</m:t>
                      </m:r>
                      <m:r>
                        <a:rPr lang="da-DK" sz="2000" i="1">
                          <a:latin typeface="Cambria Math"/>
                          <a:ea typeface="Cambria Math"/>
                        </a:rPr>
                        <m:t>  </m:t>
                      </m:r>
                      <m:groupChr>
                        <m:groupChrPr>
                          <m:chr m:val="⇒"/>
                          <m:pos m:val="bot"/>
                          <m:vertJc m:val="bot"/>
                          <m:ctrlPr>
                            <a:rPr lang="da-DK" sz="2000" i="1">
                              <a:latin typeface="Cambria Math" panose="02040503050406030204" pitchFamily="18" charset="0"/>
                              <a:ea typeface="Cambria Math"/>
                            </a:rPr>
                          </m:ctrlPr>
                        </m:groupChrPr>
                        <m:e>
                          <m:r>
                            <a:rPr lang="en-US" sz="2000" i="1">
                              <a:latin typeface="Cambria Math" panose="02040503050406030204" pitchFamily="18" charset="0"/>
                              <a:ea typeface="Cambria Math"/>
                            </a:rPr>
                            <m:t> </m:t>
                          </m:r>
                        </m:e>
                      </m:groupChr>
                    </m:oMath>
                  </m:oMathPara>
                </a14:m>
                <a:r>
                  <a:rPr lang="en-US" sz="2000" i="1" smtClean="0">
                    <a:latin typeface="Cambria Math" panose="02040503050406030204" pitchFamily="18" charset="0"/>
                    <a:ea typeface="Cambria Math"/>
                  </a:rPr>
                  <a:t> </a:t>
                </a:r>
                <a:br>
                  <a:rPr lang="en-US" sz="2000" i="1">
                    <a:latin typeface="Cambria Math" panose="02040503050406030204" pitchFamily="18" charset="0"/>
                    <a:ea typeface="Cambria Math"/>
                  </a:rPr>
                </a:br>
                <a:r>
                  <a:rPr lang="en-US" sz="2000" i="1" smtClean="0">
                    <a:latin typeface="Cambria Math" panose="02040503050406030204" pitchFamily="18" charset="0"/>
                    <a:ea typeface="Cambria Math"/>
                  </a:rPr>
                  <a:t> 			</a:t>
                </a:r>
                <a14:m>
                  <m:oMathPara>
                    <m:oMathParaPr>
                      <m:jc/>
                    </m:oMathParaPr>
                    <m:oMath>
                      <m:r>
                        <a:rPr lang="da-DK" sz="2000" i="1">
                          <a:latin typeface="Cambria Math"/>
                          <a:ea typeface="Cambria Math"/>
                        </a:rPr>
                        <m:t>𝑛</m:t>
                      </m:r>
                      <m:r>
                        <a:rPr lang="da-DK" sz="2000" i="1">
                          <a:latin typeface="Cambria Math"/>
                          <a:ea typeface="Cambria Math"/>
                        </a:rPr>
                        <m:t>≥256</m:t>
                      </m:r>
                    </m:oMath>
                  </m:oMathPara>
                </a14:m>
                <a:r>
                  <a:rPr lang="da-DK" smtClean="0"/>
                  <a:t> </a:t>
                </a:r>
                <a:endParaRPr lang="da-DK"/>
              </a:p>
              <a:p>
                <a:r>
                  <a:rPr lang="da-DK"/>
                  <a:t>Husk at runde </a:t>
                </a:r>
                <a:r>
                  <a:rPr lang="da-DK" u="sng"/>
                  <a:t>op</a:t>
                </a:r>
                <a:r>
                  <a:rPr lang="da-DK"/>
                  <a:t> til nærmeste heltal.</a:t>
                </a:r>
                <a:endParaRPr lang="en-US" b="1" smtClean="0"/>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41" t="-659" r="-152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45</a:t>
            </a:fld>
            <a:endParaRPr lang="da-DK">
              <a:solidFill>
                <a:prstClr val="black">
                  <a:tint val="75000"/>
                </a:prstClr>
              </a:solidFill>
            </a:endParaRPr>
          </a:p>
        </p:txBody>
      </p:sp>
    </p:spTree>
    <p:extLst>
      <p:ext uri="{BB962C8B-B14F-4D97-AF65-F5344CB8AC3E}">
        <p14:creationId xmlns:p14="http://schemas.microsoft.com/office/powerpoint/2010/main" val="10771101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da-DK"/>
                  <a:t>Beregning af </a:t>
                </a:r>
                <a:r>
                  <a:rPr lang="da-DK" err="1" smtClean="0"/>
                  <a:t>konfidensinterval, ukendt </a:t>
                </a:r>
                <a14:m>
                  <m:oMathPara>
                    <m:oMathParaPr>
                      <m:jc/>
                    </m:oMathParaPr>
                    <m:oMath>
                      <m:r>
                        <a:rPr lang="da-DK" i="1">
                          <a:latin typeface="Cambria Math"/>
                          <a:ea typeface="Cambria Math"/>
                        </a:rPr>
                        <m:t>𝜎</m:t>
                      </m:r>
                    </m:oMath>
                  </m:oMathPara>
                </a14:m>
                <a:r>
                  <a:rPr lang="da-DK" smtClean="0"/>
                  <a:t> </a:t>
                </a:r>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3125" b="-20313"/>
                </a:stretch>
              </a:blipFill>
            </p:spPr>
            <p:txBody>
              <a:bodyPr/>
              <a:lstStyle/>
              <a:p>
                <a:r>
                  <a:rPr lang="en-GB">
                    <a:noFill/>
                  </a:rPr>
                  <a:t> </a:t>
                </a:r>
              </a:p>
            </p:txBody>
          </p:sp>
        </mc:Fallback>
      </mc:AlternateContent>
      <p:grpSp>
        <p:nvGrpSpPr>
          <p:cNvPr id="8" name="Group 7"/>
          <p:cNvGrpSpPr/>
          <p:nvPr/>
        </p:nvGrpSpPr>
        <p:grpSpPr>
          <a:xfrm>
            <a:off x="7270948" y="1268760"/>
            <a:ext cx="1909564" cy="2482433"/>
            <a:chOff x="7342956" y="2320077"/>
            <a:chExt cx="1909564" cy="2482433"/>
          </a:xfrm>
        </p:grpSpPr>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42956" y="2320077"/>
              <a:ext cx="1909564" cy="2482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mc:Choice Requires="a14">
            <p:sp>
              <p:nvSpPr>
                <p:cNvPr id="7" name="TextBox 6"/>
                <p:cNvSpPr txBox="1"/>
                <p:nvPr/>
              </p:nvSpPr>
              <p:spPr>
                <a:xfrm>
                  <a:off x="7359994" y="3961522"/>
                  <a:ext cx="881652" cy="394210"/>
                </a:xfrm>
                <a:prstGeom prst="rect">
                  <a:avLst/>
                </a:prstGeom>
                <a:solidFill>
                  <a:schemeClr val="bg1"/>
                </a:solid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𝑑𝑓</m:t>
                            </m:r>
                            <m:r>
                              <a:rPr lang="da-DK" i="1">
                                <a:latin typeface="Cambria Math"/>
                              </a:rPr>
                              <m:t>,</m:t>
                            </m:r>
                            <m:r>
                              <a:rPr lang="da-DK" i="1">
                                <a:latin typeface="Cambria Math"/>
                                <a:ea typeface="Cambria Math"/>
                              </a:rPr>
                              <m:t>𝛼</m:t>
                            </m:r>
                            <m:r>
                              <a:rPr lang="da-DK" i="1">
                                <a:latin typeface="Cambria Math"/>
                                <a:ea typeface="Cambria Math"/>
                              </a:rPr>
                              <m:t>/2</m:t>
                            </m:r>
                          </m:sub>
                        </m:sSub>
                      </m:oMath>
                    </m:oMathPara>
                  </a14:m>
                  <a:endParaRPr lang="da-DK"/>
                </a:p>
              </p:txBody>
            </p:sp>
          </mc:Choice>
          <mc:Fallback>
            <p:sp>
              <p:nvSpPr>
                <p:cNvPr id="7" name="TextBox 6"/>
                <p:cNvSpPr txBox="1">
                  <a:spLocks noRot="1" noChangeAspect="1" noMove="1" noResize="1" noEditPoints="1" noAdjustHandles="1" noChangeArrowheads="1" noChangeShapeType="1" noTextEdit="1"/>
                </p:cNvSpPr>
                <p:nvPr/>
              </p:nvSpPr>
              <p:spPr>
                <a:xfrm>
                  <a:off x="7359994" y="3961522"/>
                  <a:ext cx="881652" cy="394210"/>
                </a:xfrm>
                <a:prstGeom prst="rect">
                  <a:avLst/>
                </a:prstGeom>
                <a:blipFill rotWithShape="1">
                  <a:blip r:embed="rId5"/>
                  <a:stretch>
                    <a:fillRect b="-9231"/>
                  </a:stretch>
                </a:blipFill>
              </p:spPr>
              <p:txBody>
                <a:bodyPr/>
                <a:lstStyle/>
                <a:p>
                  <a:r>
                    <a:rPr lang="da-DK">
                      <a:noFill/>
                    </a:rPr>
                    <a:t> </a:t>
                  </a:r>
                </a:p>
              </p:txBody>
            </p:sp>
          </mc:Fallback>
        </mc:AlternateContent>
        <mc:AlternateContent>
          <mc:Choice Requires="a14">
            <p:sp>
              <p:nvSpPr>
                <p:cNvPr id="9" name="TextBox 8"/>
                <p:cNvSpPr txBox="1"/>
                <p:nvPr/>
              </p:nvSpPr>
              <p:spPr>
                <a:xfrm>
                  <a:off x="8026349" y="3284984"/>
                  <a:ext cx="542777" cy="369332"/>
                </a:xfrm>
                <a:prstGeom prst="rect">
                  <a:avLst/>
                </a:prstGeom>
                <a:solidFill>
                  <a:schemeClr val="bg1"/>
                </a:solidFill>
              </p:spPr>
              <p:txBody>
                <a:bodyPr wrap="none" rtlCol="0">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mtClean="0"/>
                    <a:t> </a:t>
                  </a:r>
                  <a14:m>
                    <m:oMathPara>
                      <m:oMathParaPr>
                        <m:jc/>
                      </m:oMathParaPr>
                      <m:oMath>
                        <m:f>
                          <m:fPr>
                            <m:type m:val="skw"/>
                            <m:ctrlPr>
                              <a:rPr lang="da-DK" i="1" smtClean="0">
                                <a:latin typeface="Cambria Math" panose="02040503050406030204" pitchFamily="18" charset="0"/>
                              </a:rPr>
                            </m:ctrlPr>
                          </m:fPr>
                          <m:num>
                            <m:r>
                              <a:rPr lang="da-DK" i="1" smtClean="0">
                                <a:latin typeface="Cambria Math"/>
                                <a:ea typeface="Cambria Math"/>
                              </a:rPr>
                              <m:t>𝛼</m:t>
                            </m:r>
                          </m:num>
                          <m:den>
                            <m:r>
                              <a:rPr lang="da-DK" b="0" i="1" smtClean="0">
                                <a:latin typeface="Cambria Math"/>
                              </a:rPr>
                              <m:t>2</m:t>
                            </m:r>
                          </m:den>
                        </m:f>
                      </m:oMath>
                    </m:oMathPara>
                  </a14:m>
                  <a:endParaRPr lang="da-DK"/>
                </a:p>
              </p:txBody>
            </p:sp>
          </mc:Choice>
          <mc:Fallback>
            <p:sp>
              <p:nvSpPr>
                <p:cNvPr id="9" name="TextBox 8"/>
                <p:cNvSpPr txBox="1">
                  <a:spLocks noRot="1" noChangeAspect="1" noMove="1" noResize="1" noEditPoints="1" noAdjustHandles="1" noChangeArrowheads="1" noChangeShapeType="1" noTextEdit="1"/>
                </p:cNvSpPr>
                <p:nvPr/>
              </p:nvSpPr>
              <p:spPr>
                <a:xfrm>
                  <a:off x="8026349" y="3284984"/>
                  <a:ext cx="542777" cy="369332"/>
                </a:xfrm>
                <a:prstGeom prst="rect">
                  <a:avLst/>
                </a:prstGeom>
                <a:blipFill rotWithShape="1">
                  <a:blip r:embed="rId6"/>
                  <a:stretch>
                    <a:fillRect l="-32584" t="-115000" r="-87640" b="-183333"/>
                  </a:stretch>
                </a:blipFill>
              </p:spPr>
              <p:txBody>
                <a:bodyPr/>
                <a:lstStyle/>
                <a:p>
                  <a:r>
                    <a:rPr lang="da-DK">
                      <a:noFill/>
                    </a:rPr>
                    <a:t> </a:t>
                  </a:r>
                </a:p>
              </p:txBody>
            </p:sp>
          </mc:Fallback>
        </mc:AlternateContent>
      </p:grpSp>
      <mc:AlternateContent>
        <mc:Choice Requires="a14">
          <p:sp>
            <p:nvSpPr>
              <p:cNvPr id="3" name="Content Placeholder 2"/>
              <p:cNvSpPr>
                <a:spLocks noGrp="1"/>
              </p:cNvSpPr>
              <p:nvPr>
                <p:ph idx="1"/>
              </p:nvPr>
            </p:nvSpPr>
            <p:spPr>
              <a:xfrm>
                <a:off x="467544" y="1052736"/>
                <a:ext cx="8424936" cy="5688632"/>
              </a:xfrm>
            </p:spPr>
            <p:txBody>
              <a:bodyPr/>
              <a:lstStyle/>
              <a:p>
                <a:r>
                  <a:rPr lang="da-DK" sz="2000" smtClean="0"/>
                  <a:t>Hvis vi ikke </a:t>
                </a:r>
                <a:r>
                  <a:rPr lang="da-DK" sz="2000"/>
                  <a:t>kender </a:t>
                </a:r>
                <a:r>
                  <a:rPr lang="da-DK" sz="2000" smtClean="0"/>
                  <a:t>populations-standardafvigelsen </a:t>
                </a:r>
                <a14:m>
                  <m:oMathPara>
                    <m:oMathParaPr>
                      <m:jc/>
                    </m:oMathParaPr>
                    <m:oMath>
                      <m:r>
                        <a:rPr lang="da-DK" sz="2000" i="1">
                          <a:latin typeface="Cambria Math"/>
                          <a:ea typeface="Cambria Math"/>
                        </a:rPr>
                        <m:t>𝜎</m:t>
                      </m:r>
                    </m:oMath>
                  </m:oMathPara>
                </a14:m>
                <a:r>
                  <a:rPr lang="da-DK" sz="2000" smtClean="0"/>
                  <a:t>, </a:t>
                </a:r>
                <a:r>
                  <a:rPr lang="da-DK" sz="2000"/>
                  <a:t>så følger statistikken</a:t>
                </a:r>
                <a:br>
                  <a:rPr lang="da-DK" sz="2000"/>
                </a:br>
                <a:r>
                  <a:rPr lang="da-DK" sz="2000"/>
                  <a:t>	</a:t>
                </a:r>
                <a14:m>
                  <m:oMathPara>
                    <m:oMathParaPr>
                      <m:jc/>
                    </m:oMathParaPr>
                    <m:oMath>
                      <m:sSub>
                        <m:sSubPr>
                          <m:ctrlPr>
                            <a:rPr lang="da-DK" sz="2000" i="1">
                              <a:latin typeface="Cambria Math" panose="02040503050406030204" pitchFamily="18" charset="0"/>
                            </a:rPr>
                          </m:ctrlPr>
                        </m:sSubPr>
                        <m:e>
                          <m:r>
                            <a:rPr lang="da-DK" sz="2000" i="1">
                              <a:latin typeface="Cambria Math"/>
                            </a:rPr>
                            <m:t>𝑡</m:t>
                          </m:r>
                        </m:e>
                        <m:sub>
                          <m:r>
                            <a:rPr lang="da-DK" sz="2000" i="1">
                              <a:latin typeface="Cambria Math"/>
                            </a:rPr>
                            <m:t>0</m:t>
                          </m:r>
                        </m:sub>
                      </m:sSub>
                      <m:r>
                        <a:rPr lang="da-DK" sz="2000" i="1">
                          <a:latin typeface="Cambria Math"/>
                        </a:rPr>
                        <m:t>=</m:t>
                      </m:r>
                      <m:f>
                        <m:fPr>
                          <m:type m:val="bar"/>
                          <m:ctrlPr>
                            <a:rPr lang="da-DK" sz="2000" i="1">
                              <a:latin typeface="Cambria Math" panose="02040503050406030204" pitchFamily="18" charset="0"/>
                            </a:rPr>
                          </m:ctrlPr>
                        </m:fPr>
                        <m:num>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r>
                            <a:rPr lang="da-DK" sz="2000" i="1">
                              <a:latin typeface="Cambria Math"/>
                            </a:rPr>
                            <m:t>−</m:t>
                          </m:r>
                          <m:r>
                            <a:rPr lang="da-DK" sz="2000" i="1">
                              <a:latin typeface="Cambria Math"/>
                              <a:ea typeface="Cambria Math"/>
                            </a:rPr>
                            <m:t>𝜇</m:t>
                          </m:r>
                        </m:num>
                        <m:den>
                          <m:f>
                            <m:fPr>
                              <m:type m:val="lin"/>
                              <m:ctrlPr>
                                <a:rPr lang="da-DK" sz="2000" i="1">
                                  <a:latin typeface="Cambria Math" panose="02040503050406030204" pitchFamily="18" charset="0"/>
                                  <a:ea typeface="Cambria Math"/>
                                </a:rPr>
                              </m:ctrlPr>
                            </m:fPr>
                            <m:num>
                              <m:r>
                                <a:rPr lang="da-DK" sz="2000" i="1">
                                  <a:latin typeface="Cambria Math"/>
                                  <a:ea typeface="Cambria Math"/>
                                </a:rPr>
                                <m:t>𝑠</m:t>
                              </m:r>
                            </m:num>
                            <m:den>
                              <m:rad>
                                <m:radPr>
                                  <m:degHide m:val="on"/>
                                  <m:ctrlPr>
                                    <a:rPr lang="da-DK" sz="2000" i="1">
                                      <a:latin typeface="Cambria Math" panose="02040503050406030204" pitchFamily="18" charset="0"/>
                                    </a:rPr>
                                  </m:ctrlPr>
                                </m:radPr>
                                <m:deg/>
                                <m:e>
                                  <m:r>
                                    <a:rPr lang="da-DK" sz="2000" i="1">
                                      <a:latin typeface="Cambria Math"/>
                                    </a:rPr>
                                    <m:t>𝑛</m:t>
                                  </m:r>
                                </m:e>
                              </m:rad>
                            </m:den>
                          </m:f>
                        </m:den>
                      </m:f>
                    </m:oMath>
                  </m:oMathPara>
                </a14:m>
                <a:r>
                  <a:rPr lang="da-DK" sz="2000"/>
                  <a:t>   </a:t>
                </a:r>
                <a:r>
                  <a:rPr lang="da-DK" sz="2000" i="1"/>
                  <a:t>t</a:t>
                </a:r>
                <a:r>
                  <a:rPr lang="da-DK" sz="2000"/>
                  <a:t>-fordelingen med </a:t>
                </a:r>
                <a14:m>
                  <m:oMathPara>
                    <m:oMathParaPr>
                      <m:jc/>
                    </m:oMathParaPr>
                    <m:oMath>
                      <m:r>
                        <a:rPr lang="en-US" sz="2000" b="0" i="1" smtClean="0">
                          <a:latin typeface="Cambria Math" panose="02040503050406030204" pitchFamily="18" charset="0"/>
                        </a:rPr>
                        <m:t>𝑑𝑓</m:t>
                      </m:r>
                      <m:r>
                        <a:rPr lang="en-US" sz="2000" b="0" i="1" smtClean="0">
                          <a:latin typeface="Cambria Math" panose="02040503050406030204" pitchFamily="18" charset="0"/>
                        </a:rPr>
                        <m:t>=</m:t>
                      </m:r>
                      <m:r>
                        <a:rPr lang="en-US" sz="2000" i="1">
                          <a:latin typeface="Cambria Math" panose="02040503050406030204" pitchFamily="18" charset="0"/>
                        </a:rPr>
                        <m:t>𝑛</m:t>
                      </m:r>
                      <m:r>
                        <a:rPr lang="da-DK" sz="2000" i="1">
                          <a:latin typeface="Cambria Math"/>
                        </a:rPr>
                        <m:t>−1</m:t>
                      </m:r>
                    </m:oMath>
                  </m:oMathPara>
                </a14:m>
                <a:r>
                  <a:rPr lang="da-DK" sz="2000"/>
                  <a:t> frihedsgrader</a:t>
                </a:r>
              </a:p>
              <a:p>
                <a:r>
                  <a:rPr lang="da-DK" sz="2000" smtClean="0"/>
                  <a:t>Helt analogt er</a:t>
                </a:r>
                <a:br>
                  <a:rPr lang="da-DK" sz="2000" smtClean="0"/>
                </a:br>
                <a14:m>
                  <m:oMathPara>
                    <m:oMathParaPr>
                      <m:jc/>
                    </m:oMathParaPr>
                    <m:oMath>
                      <m:r>
                        <a:rPr lang="da-DK" sz="2000" i="1">
                          <a:latin typeface="Cambria Math"/>
                        </a:rPr>
                        <m:t>1−</m:t>
                      </m:r>
                      <m:r>
                        <a:rPr lang="da-DK" sz="2000" i="1">
                          <a:latin typeface="Cambria Math"/>
                          <a:ea typeface="Cambria Math"/>
                        </a:rPr>
                        <m:t>𝛼</m:t>
                      </m:r>
                      <m:r>
                        <a:rPr lang="da-DK" sz="2000" i="1">
                          <a:latin typeface="Cambria Math"/>
                          <a:ea typeface="Cambria Math"/>
                        </a:rPr>
                        <m:t>=</m:t>
                      </m:r>
                    </m:oMath>
                  </m:oMathPara>
                </a14:m>
                <a:br>
                  <a:rPr lang="da-DK" sz="2000" smtClean="0"/>
                </a:br>
                <a14:m>
                  <m:oMathPara>
                    <m:oMathParaPr>
                      <m:jc/>
                    </m:oMathParaPr>
                    <m:oMath>
                      <m:r>
                        <a:rPr lang="da-DK" sz="2000" i="1">
                          <a:latin typeface="Cambria Math"/>
                          <a:ea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  </m:t>
                          </m:r>
                          <m:f>
                            <m:fPr>
                              <m:type m:val="bar"/>
                              <m:ctrlPr>
                                <a:rPr lang="da-DK" sz="2000" i="1">
                                  <a:latin typeface="Cambria Math" panose="02040503050406030204" pitchFamily="18" charset="0"/>
                                  <a:ea typeface="Cambria Math"/>
                                </a:rPr>
                              </m:ctrlPr>
                            </m:fPr>
                            <m:num>
                              <m:acc>
                                <m:accPr>
                                  <m:chr m:val="̅"/>
                                  <m:ctrlPr>
                                    <a:rPr lang="da-DK" sz="2000" i="1">
                                      <a:latin typeface="Cambria Math" panose="02040503050406030204" pitchFamily="18" charset="0"/>
                                      <a:ea typeface="Cambria Math"/>
                                    </a:rPr>
                                  </m:ctrlPr>
                                </m:accPr>
                                <m:e>
                                  <m:r>
                                    <a:rPr lang="en-US" sz="2000" b="0" i="1" smtClean="0">
                                      <a:latin typeface="Cambria Math" panose="02040503050406030204" pitchFamily="18" charset="0"/>
                                      <a:ea typeface="Cambria Math"/>
                                    </a:rPr>
                                    <m:t>𝑥</m:t>
                                  </m:r>
                                </m:e>
                              </m:acc>
                              <m:r>
                                <a:rPr lang="da-DK" sz="2000" i="1">
                                  <a:latin typeface="Cambria Math"/>
                                  <a:ea typeface="Cambria Math"/>
                                </a:rPr>
                                <m:t>−</m:t>
                              </m:r>
                              <m:r>
                                <a:rPr lang="da-DK" sz="2000" i="1">
                                  <a:latin typeface="Cambria Math"/>
                                  <a:ea typeface="Cambria Math"/>
                                </a:rPr>
                                <m:t>𝜇</m:t>
                              </m:r>
                            </m:num>
                            <m:den>
                              <m:f>
                                <m:fPr>
                                  <m:type m:val="lin"/>
                                  <m:ctrlPr>
                                    <a:rPr lang="da-DK" sz="2000" i="1">
                                      <a:latin typeface="Cambria Math" panose="02040503050406030204" pitchFamily="18" charset="0"/>
                                      <a:ea typeface="Cambria Math"/>
                                    </a:rPr>
                                  </m:ctrlPr>
                                </m:fPr>
                                <m:num>
                                  <m:r>
                                    <a:rPr lang="da-DK" sz="2000" b="0" i="1" smtClean="0">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den>
                          </m:f>
                          <m:r>
                            <a:rPr lang="da-DK" sz="2000" i="1">
                              <a:latin typeface="Cambria Math"/>
                              <a:ea typeface="Cambria Math"/>
                            </a:rPr>
                            <m:t>  ≤</m:t>
                          </m:r>
                          <m:sSub>
                            <m:sSubPr>
                              <m:ctrlPr>
                                <a:rPr lang="da-DK" sz="2000" i="1">
                                  <a:latin typeface="Cambria Math" panose="02040503050406030204" pitchFamily="18" charset="0"/>
                                </a:rPr>
                              </m:ctrlPr>
                            </m:sSubPr>
                            <m:e>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e>
                      </m:d>
                    </m:oMath>
                  </m:oMathPara>
                </a14:m>
                <a:br>
                  <a:rPr lang="da-DK" sz="2000" smtClean="0"/>
                </a:br>
                <a14:m>
                  <m:oMathPara>
                    <m:oMathParaPr>
                      <m:jc/>
                    </m:oMathParaPr>
                    <m:oMath>
                      <m:r>
                        <a:rPr lang="da-DK" sz="2000" i="1">
                          <a:latin typeface="Cambria Math"/>
                        </a:rPr>
                        <m:t>=</m:t>
                      </m:r>
                      <m:r>
                        <a:rPr lang="da-DK" sz="2000" i="1">
                          <a:latin typeface="Cambria Math"/>
                          <a:ea typeface="Cambria Math"/>
                        </a:rPr>
                        <m:t>𝑃</m:t>
                      </m:r>
                      <m:d>
                        <m:dPr>
                          <m:begChr m:val="("/>
                          <m:sepChr m:val="|"/>
                          <m:endChr m:val=")"/>
                          <m:grow m:val="on"/>
                          <m:shp m:val="centered"/>
                          <m:ctrlPr>
                            <a:rPr lang="da-DK" sz="2000" i="1">
                              <a:latin typeface="Cambria Math" panose="02040503050406030204" pitchFamily="18" charset="0"/>
                              <a:ea typeface="Cambria Math"/>
                            </a:rPr>
                          </m:ctrlPr>
                        </m:dPr>
                        <m:e>
                          <m:acc>
                            <m:accPr>
                              <m:chr m:val="̅"/>
                              <m:ctrlPr>
                                <a:rPr lang="da-DK" sz="2000" i="1">
                                  <a:latin typeface="Cambria Math" panose="02040503050406030204" pitchFamily="18" charset="0"/>
                                  <a:ea typeface="Cambria Math"/>
                                </a:rPr>
                              </m:ctrlPr>
                            </m:accPr>
                            <m:e>
                              <m:r>
                                <a:rPr lang="en-US" sz="2000" b="0" i="1" smtClean="0">
                                  <a:latin typeface="Cambria Math" panose="02040503050406030204" pitchFamily="18" charset="0"/>
                                  <a:ea typeface="Cambria Math"/>
                                </a:rPr>
                                <m:t>𝑥</m:t>
                              </m:r>
                            </m:e>
                          </m:acc>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r>
                            <a:rPr lang="da-DK" sz="2000" i="1">
                              <a:latin typeface="Cambria Math"/>
                              <a:ea typeface="Cambria Math"/>
                            </a:rPr>
                            <m:t>  ≤  </m:t>
                          </m:r>
                          <m:r>
                            <a:rPr lang="da-DK" sz="2000" i="1">
                              <a:latin typeface="Cambria Math"/>
                              <a:ea typeface="Cambria Math"/>
                            </a:rPr>
                            <m:t>𝜇</m:t>
                          </m:r>
                          <m:r>
                            <a:rPr lang="da-DK" sz="2000" i="1">
                              <a:latin typeface="Cambria Math"/>
                              <a:ea typeface="Cambria Math"/>
                            </a:rPr>
                            <m:t>  ≤</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b="0" i="1" smtClean="0">
                                      <a:latin typeface="Cambria Math" panose="02040503050406030204" pitchFamily="18" charset="0"/>
                                      <a:ea typeface="Cambria Math"/>
                                    </a:rPr>
                                    <m:t>𝑥</m:t>
                                  </m:r>
                                </m:e>
                              </m:acc>
                              <m:r>
                                <a:rPr lang="da-DK" sz="2000" b="0" i="1" smtClean="0">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e>
                      </m:d>
                    </m:oMath>
                  </m:oMathPara>
                </a14:m>
                <a:br>
                  <a:rPr lang="da-DK" sz="2000" smtClean="0"/>
                </a:br>
                <a:br>
                  <a:rPr lang="da-DK" sz="2000" smtClean="0"/>
                </a:br>
                <a:r>
                  <a:rPr lang="da-DK" sz="2000" smtClean="0"/>
                  <a:t>hvor </a:t>
                </a:r>
                <a14:m>
                  <m:oMathPara>
                    <m:oMathParaPr>
                      <m:jc/>
                    </m:oMathParaPr>
                    <m:oMath>
                      <m:sSub>
                        <m:sSubPr>
                          <m:ctrlPr>
                            <a:rPr lang="da-DK" sz="2000" i="1" smtClean="0">
                              <a:latin typeface="Cambria Math" panose="02040503050406030204" pitchFamily="18" charset="0"/>
                            </a:rPr>
                          </m:ctrlPr>
                        </m:sSubPr>
                        <m:e>
                          <m:r>
                            <a:rPr lang="da-DK" sz="2000" b="0" i="1" smtClean="0">
                              <a:latin typeface="Cambria Math"/>
                            </a:rPr>
                            <m:t>𝑡</m:t>
                          </m:r>
                        </m:e>
                        <m:sub>
                          <m:r>
                            <a:rPr lang="da-DK" sz="2000" b="0" i="1" smtClean="0">
                              <a:latin typeface="Cambria Math"/>
                            </a:rPr>
                            <m:t>𝑑𝑓</m:t>
                          </m:r>
                          <m:r>
                            <a:rPr lang="da-DK" sz="2000" b="0" i="1" smtClean="0">
                              <a:latin typeface="Cambria Math"/>
                            </a:rPr>
                            <m:t>,</m:t>
                          </m:r>
                          <m:r>
                            <a:rPr lang="da-DK" sz="2000" b="0" i="1" smtClean="0">
                              <a:latin typeface="Cambria Math"/>
                              <a:ea typeface="Cambria Math"/>
                            </a:rPr>
                            <m:t>𝛼</m:t>
                          </m:r>
                          <m:r>
                            <a:rPr lang="da-DK" sz="2000" b="0" i="1" smtClean="0">
                              <a:latin typeface="Cambria Math"/>
                              <a:ea typeface="Cambria Math"/>
                            </a:rPr>
                            <m:t>/2</m:t>
                          </m:r>
                        </m:sub>
                      </m:sSub>
                    </m:oMath>
                  </m:oMathPara>
                </a14:m>
                <a:r>
                  <a:rPr lang="da-DK" sz="2000" smtClean="0"/>
                  <a:t> er den værdi af </a:t>
                </a:r>
                <a14:m>
                  <m:oMathPara>
                    <m:oMathParaPr>
                      <m:jc/>
                    </m:oMathParaPr>
                    <m:oMath>
                      <m:r>
                        <a:rPr lang="da-DK" sz="2000" b="0" i="1" smtClean="0">
                          <a:latin typeface="Cambria Math"/>
                        </a:rPr>
                        <m:t>𝑡</m:t>
                      </m:r>
                    </m:oMath>
                  </m:oMathPara>
                </a14:m>
                <a:r>
                  <a:rPr lang="da-DK" sz="2000" smtClean="0"/>
                  <a:t>, hvor arealet i halen er </a:t>
                </a:r>
                <a14:m>
                  <m:oMathPara>
                    <m:oMathParaPr>
                      <m:jc/>
                    </m:oMathParaPr>
                    <m:oMath>
                      <m:r>
                        <a:rPr lang="da-DK" sz="2000" i="1" smtClean="0">
                          <a:latin typeface="Cambria Math"/>
                          <a:ea typeface="Cambria Math"/>
                        </a:rPr>
                        <m:t>𝛼</m:t>
                      </m:r>
                      <m:r>
                        <a:rPr lang="da-DK" sz="2000" b="0" i="1" smtClean="0">
                          <a:latin typeface="Cambria Math"/>
                          <a:ea typeface="Cambria Math"/>
                        </a:rPr>
                        <m:t>/2</m:t>
                      </m:r>
                    </m:oMath>
                  </m:oMathPara>
                </a14:m>
                <a:r>
                  <a:rPr lang="da-DK" sz="2000" smtClean="0"/>
                  <a:t> i </a:t>
                </a:r>
                <a:r>
                  <a:rPr lang="da-DK" sz="2000" i="1" smtClean="0"/>
                  <a:t>t</a:t>
                </a:r>
                <a:r>
                  <a:rPr lang="da-DK" sz="2000" smtClean="0"/>
                  <a:t>-fordelingen med </a:t>
                </a:r>
                <a14:m>
                  <m:oMathPara>
                    <m:oMathParaPr>
                      <m:jc/>
                    </m:oMathParaPr>
                    <m:oMath>
                      <m:r>
                        <a:rPr lang="da-DK" sz="2000" b="0" i="1" smtClean="0">
                          <a:latin typeface="Cambria Math"/>
                        </a:rPr>
                        <m:t>𝑑𝑓</m:t>
                      </m:r>
                    </m:oMath>
                  </m:oMathPara>
                </a14:m>
                <a:r>
                  <a:rPr lang="da-DK" sz="2000" smtClean="0"/>
                  <a:t> frihedsgrader</a:t>
                </a:r>
              </a:p>
              <a:p>
                <a14:m>
                  <m:oMathPara>
                    <m:oMathParaPr>
                      <m:jc/>
                    </m:oMathParaPr>
                    <m:oMath>
                      <m:d>
                        <m:dPr>
                          <m:begChr m:val="("/>
                          <m:sepChr m:val="|"/>
                          <m:endChr m:val=")"/>
                          <m:grow m:val="on"/>
                          <m:shp m:val="centered"/>
                          <m:ctrlPr>
                            <a:rPr lang="da-DK" sz="2000" i="1">
                              <a:latin typeface="Cambria Math" panose="02040503050406030204" pitchFamily="18" charset="0"/>
                            </a:rPr>
                          </m:ctrlPr>
                        </m:dPr>
                        <m:e>
                          <m:r>
                            <a:rPr lang="da-DK" sz="2000" i="1">
                              <a:latin typeface="Cambria Math"/>
                            </a:rPr>
                            <m:t>1−</m:t>
                          </m:r>
                          <m:r>
                            <a:rPr lang="da-DK" sz="2000" i="1">
                              <a:latin typeface="Cambria Math"/>
                              <a:ea typeface="Cambria Math"/>
                            </a:rPr>
                            <m:t>𝛼</m:t>
                          </m:r>
                        </m:e>
                      </m:d>
                      <m:r>
                        <a:rPr lang="da-DK" sz="2000" i="1">
                          <a:latin typeface="Cambria Math"/>
                          <a:ea typeface="Cambria Math"/>
                        </a:rPr>
                        <m:t>∙100</m:t>
                      </m:r>
                      <m:r>
                        <a:rPr lang="en-US" sz="2000" b="0" i="1" smtClean="0">
                          <a:latin typeface="Cambria Math" panose="02040503050406030204" pitchFamily="18" charset="0"/>
                          <a:ea typeface="Cambria Math"/>
                        </a:rPr>
                        <m:t> </m:t>
                      </m:r>
                      <m:r>
                        <a:rPr lang="da-DK" sz="2000" i="1">
                          <a:latin typeface="Cambria Math"/>
                          <a:ea typeface="Cambria Math"/>
                        </a:rPr>
                        <m:t>%</m:t>
                      </m:r>
                    </m:oMath>
                  </m:oMathPara>
                </a14:m>
                <a:r>
                  <a:rPr lang="da-DK" sz="2000"/>
                  <a:t> konfidensintervallet for </a:t>
                </a:r>
                <a14:m>
                  <m:oMathPara>
                    <m:oMathParaPr>
                      <m:jc/>
                    </m:oMathParaPr>
                    <m:oMath>
                      <m:r>
                        <a:rPr lang="da-DK" sz="1800" i="1">
                          <a:latin typeface="Cambria Math"/>
                          <a:ea typeface="Cambria Math"/>
                        </a:rPr>
                        <m:t>𝜇</m:t>
                      </m:r>
                    </m:oMath>
                  </m:oMathPara>
                </a14:m>
                <a:r>
                  <a:rPr lang="da-DK" sz="2000"/>
                  <a:t> </a:t>
                </a:r>
                <a:r>
                  <a:rPr lang="da-DK" sz="2000" smtClean="0"/>
                  <a:t>er:  </a:t>
                </a:r>
                <a:br>
                  <a:rPr lang="da-DK" sz="2000" smtClean="0"/>
                </a:b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b="0" i="1" smtClean="0">
                                  <a:latin typeface="Cambria Math" panose="02040503050406030204" pitchFamily="18" charset="0"/>
                                  <a:ea typeface="Cambria Math"/>
                                </a:rPr>
                                <m:t>𝑥</m:t>
                              </m:r>
                            </m:e>
                          </m:acc>
                          <m:r>
                            <a:rPr lang="da-DK" sz="2000" i="1" smtClean="0">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oMath>
                  </m:oMathPara>
                </a14:m>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24936" cy="5688632"/>
              </a:xfrm>
              <a:blipFill>
                <a:blip r:embed="rId7"/>
                <a:stretch>
                  <a:fillRect l="-651" t="-64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46</a:t>
            </a:fld>
            <a:endParaRPr lang="da-DK"/>
          </a:p>
        </p:txBody>
      </p:sp>
    </p:spTree>
    <p:extLst>
      <p:ext uri="{BB962C8B-B14F-4D97-AF65-F5344CB8AC3E}">
        <p14:creationId xmlns:p14="http://schemas.microsoft.com/office/powerpoint/2010/main" val="8112917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4665264" y="1673523"/>
            <a:ext cx="4478736" cy="5067845"/>
          </a:xfrm>
          <a:prstGeom prst="rect">
            <a:avLst/>
          </a:prstGeom>
        </p:spPr>
      </p:pic>
      <p:sp>
        <p:nvSpPr>
          <p:cNvPr id="2" name="Title 1"/>
          <p:cNvSpPr>
            <a:spLocks noGrp="1"/>
          </p:cNvSpPr>
          <p:nvPr>
            <p:ph type="title"/>
          </p:nvPr>
        </p:nvSpPr>
        <p:spPr/>
        <p:txBody>
          <a:bodyPr/>
          <a:lstStyle/>
          <a:p>
            <a:r>
              <a:rPr lang="en-US" smtClean="0"/>
              <a:t>Konfidensintervallet er usikkert </a:t>
            </a:r>
            <a:endParaRPr lang="en-GB"/>
          </a:p>
        </p:txBody>
      </p:sp>
      <mc:AlternateContent>
        <mc:Choice Requires="a14">
          <p:sp>
            <p:nvSpPr>
              <p:cNvPr id="3" name="Content Placeholder 2"/>
              <p:cNvSpPr>
                <a:spLocks noGrp="1"/>
              </p:cNvSpPr>
              <p:nvPr>
                <p:ph idx="1"/>
              </p:nvPr>
            </p:nvSpPr>
            <p:spPr/>
            <p:txBody>
              <a:bodyPr/>
              <a:lstStyle/>
              <a:p>
                <a:r>
                  <a:rPr lang="en-US" smtClean="0"/>
                  <a:t>Et konfidensintervallet afhænger af stikprøven. Vi kender ikke den sande værdi for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US" smtClean="0"/>
                  <a:t>, så måske </a:t>
                </a:r>
                <a:br>
                  <a:rPr lang="en-US" smtClean="0"/>
                </a:br>
                <a:r>
                  <a:rPr lang="en-US" smtClean="0"/>
                  <a:t>indeholder konfidensintervallet </a:t>
                </a:r>
                <a:br>
                  <a:rPr lang="en-US" smtClean="0"/>
                </a:br>
                <a:r>
                  <a:rPr lang="en-US" smtClean="0"/>
                  <a:t>ikke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US" smtClean="0"/>
                  <a:t> </a:t>
                </a:r>
              </a:p>
              <a:p>
                <a:r>
                  <a:rPr lang="en-US" smtClean="0"/>
                  <a:t>Bogen har simuleret </a:t>
                </a:r>
                <a14:m>
                  <m:oMathPara>
                    <m:oMathParaPr>
                      <m:jc/>
                    </m:oMathParaPr>
                    <m:oMath>
                      <m:r>
                        <a:rPr lang="en-US" i="1" smtClean="0">
                          <a:latin typeface="Cambria Math" panose="02040503050406030204" pitchFamily="18" charset="0"/>
                        </a:rPr>
                        <m:t>20</m:t>
                      </m:r>
                    </m:oMath>
                  </m:oMathPara>
                </a14:m>
                <a:r>
                  <a:rPr lang="en-US" smtClean="0"/>
                  <a:t> stikprøver</a:t>
                </a:r>
                <a:br>
                  <a:rPr lang="en-US" smtClean="0"/>
                </a:br>
                <a:r>
                  <a:rPr lang="en-US" smtClean="0"/>
                  <a:t>hver med </a:t>
                </a:r>
                <a14:m>
                  <m:oMathPara>
                    <m:oMathParaPr>
                      <m:jc/>
                    </m:oMathParaPr>
                    <m:oMath>
                      <m:r>
                        <a:rPr lang="en-US" i="1" smtClean="0">
                          <a:latin typeface="Cambria Math" panose="02040503050406030204" pitchFamily="18" charset="0"/>
                        </a:rPr>
                        <m:t>𝑛</m:t>
                      </m:r>
                      <m:r>
                        <a:rPr lang="en-US" i="1" smtClean="0">
                          <a:latin typeface="Cambria Math" panose="02040503050406030204" pitchFamily="18" charset="0"/>
                        </a:rPr>
                        <m:t>=10</m:t>
                      </m:r>
                    </m:oMath>
                  </m:oMathPara>
                </a14:m>
                <a:r>
                  <a:rPr lang="en-US" smtClean="0"/>
                  <a:t> fra </a:t>
                </a:r>
                <a14:m>
                  <m:oMathPara>
                    <m:oMathParaPr>
                      <m:jc/>
                    </m:oMathParaPr>
                    <m:oMath>
                      <m:r>
                        <a:rPr lang="en-US" b="0" i="1" smtClean="0">
                          <a:latin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20,5</m:t>
                          </m:r>
                        </m:e>
                      </m:d>
                    </m:oMath>
                  </m:oMathPara>
                </a14:m>
                <a:endParaRPr lang="en-US" b="0" smtClean="0"/>
              </a:p>
              <a:p>
                <a:r>
                  <a:rPr lang="en-US" smtClean="0"/>
                  <a:t>For hver stikprøve blev der be-</a:t>
                </a:r>
                <a:br>
                  <a:rPr lang="en-US" smtClean="0"/>
                </a:br>
                <a:r>
                  <a:rPr lang="en-US" smtClean="0"/>
                  <a:t>regnet </a:t>
                </a:r>
                <a14:m>
                  <m:oMathPara>
                    <m:oMathParaPr>
                      <m:jc/>
                    </m:oMathParaPr>
                    <m:oMath>
                      <m:r>
                        <a:rPr lang="en-US" i="1">
                          <a:latin typeface="Cambria Math" panose="02040503050406030204" pitchFamily="18" charset="0"/>
                        </a:rPr>
                        <m:t>95 %</m:t>
                      </m:r>
                    </m:oMath>
                  </m:oMathPara>
                </a14:m>
                <a:r>
                  <a:rPr lang="en-US" smtClean="0"/>
                  <a:t> konfidensinterval</a:t>
                </a:r>
                <a:endParaRPr lang="en-US" b="0" smtClean="0"/>
              </a:p>
              <a:p>
                <a:r>
                  <a:rPr lang="en-US" smtClean="0"/>
                  <a:t>Som det ses, var der </a:t>
                </a:r>
                <a14:m>
                  <m:oMathPara>
                    <m:oMathParaPr>
                      <m:jc/>
                    </m:oMathParaPr>
                    <m:oMath>
                      <m:r>
                        <a:rPr lang="en-US" i="1" smtClean="0">
                          <a:latin typeface="Cambria Math" panose="02040503050406030204" pitchFamily="18" charset="0"/>
                        </a:rPr>
                        <m:t>19</m:t>
                      </m:r>
                    </m:oMath>
                  </m:oMathPara>
                </a14:m>
                <a:r>
                  <a:rPr lang="en-US" smtClean="0"/>
                  <a:t> </a:t>
                </a:r>
                <a:br>
                  <a:rPr lang="en-US" smtClean="0"/>
                </a:br>
                <a:r>
                  <a:rPr lang="en-US" smtClean="0"/>
                  <a:t>konfidensintervaller, der inde-</a:t>
                </a:r>
                <a:br>
                  <a:rPr lang="en-US" smtClean="0"/>
                </a:br>
                <a:r>
                  <a:rPr lang="en-US" smtClean="0"/>
                  <a:t>holdt </a:t>
                </a:r>
                <a14:m>
                  <m:oMathPara>
                    <m:oMathParaPr>
                      <m:jc/>
                    </m:oMathParaPr>
                    <m:oMath>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=20</m:t>
                      </m:r>
                    </m:oMath>
                  </m:oMathPara>
                </a14:m>
                <a:r>
                  <a:rPr lang="en-US" smtClean="0"/>
                  <a:t>, og en enkelt, der </a:t>
                </a:r>
                <a:br>
                  <a:rPr lang="en-US" smtClean="0"/>
                </a:br>
                <a:r>
                  <a:rPr lang="en-US" smtClean="0"/>
                  <a:t>ikke gjorde</a:t>
                </a:r>
              </a:p>
              <a:p>
                <a:r>
                  <a:rPr lang="en-US" smtClean="0"/>
                  <a:t>19 ud af </a:t>
                </a:r>
                <a14:m>
                  <m:oMathPara>
                    <m:oMathParaPr>
                      <m:jc/>
                    </m:oMathParaPr>
                    <m:oMath>
                      <m:r>
                        <a:rPr lang="en-US" i="1" smtClean="0">
                          <a:latin typeface="Cambria Math" panose="02040503050406030204" pitchFamily="18" charset="0"/>
                        </a:rPr>
                        <m:t>20</m:t>
                      </m:r>
                    </m:oMath>
                  </m:oMathPara>
                </a14:m>
                <a:r>
                  <a:rPr lang="en-US" smtClean="0"/>
                  <a:t> svarer til </a:t>
                </a:r>
                <a14:m>
                  <m:oMathPara>
                    <m:oMathParaPr>
                      <m:jc/>
                    </m:oMathParaPr>
                    <m:oMath>
                      <m:r>
                        <a:rPr lang="en-US" i="1" smtClean="0">
                          <a:latin typeface="Cambria Math" panose="02040503050406030204" pitchFamily="18" charset="0"/>
                        </a:rPr>
                        <m:t>95 %</m:t>
                      </m:r>
                    </m:oMath>
                  </m:oMathPara>
                </a14:m>
                <a:r>
                  <a:rPr lang="en-US" smtClean="0"/>
                  <a:t>. </a:t>
                </a:r>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47</a:t>
            </a:fld>
            <a:endParaRPr lang="da-DK">
              <a:solidFill>
                <a:prstClr val="black">
                  <a:tint val="75000"/>
                </a:prstClr>
              </a:solidFill>
            </a:endParaRPr>
          </a:p>
        </p:txBody>
      </p:sp>
    </p:spTree>
    <p:extLst>
      <p:ext uri="{BB962C8B-B14F-4D97-AF65-F5344CB8AC3E}">
        <p14:creationId xmlns:p14="http://schemas.microsoft.com/office/powerpoint/2010/main" val="15627254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Prædiktionsinterval</a:t>
            </a:r>
            <a:endParaRPr lang="da-DK"/>
          </a:p>
        </p:txBody>
      </p:sp>
      <mc:AlternateContent>
        <mc:Choice Requires="a14">
          <p:sp>
            <p:nvSpPr>
              <p:cNvPr id="3" name="Content Placeholder 2"/>
              <p:cNvSpPr>
                <a:spLocks noGrp="1"/>
              </p:cNvSpPr>
              <p:nvPr>
                <p:ph idx="1"/>
              </p:nvPr>
            </p:nvSpPr>
            <p:spPr/>
            <p:txBody>
              <a:bodyPr/>
              <a:lstStyle/>
              <a:p>
                <a14:m>
                  <m:oMathPara>
                    <m:oMathParaPr>
                      <m:jc/>
                    </m:oMathParaPr>
                    <m:oMath>
                      <m:r>
                        <a:rPr lang="da-DK" sz="2000" i="1" smtClean="0">
                          <a:latin typeface="Cambria Math" panose="02040503050406030204" pitchFamily="18" charset="0"/>
                        </a:rPr>
                        <m:t>95 %</m:t>
                      </m:r>
                    </m:oMath>
                  </m:oMathPara>
                </a14:m>
                <a:r>
                  <a:rPr lang="da-DK" sz="2000" smtClean="0"/>
                  <a:t> </a:t>
                </a:r>
                <a:r>
                  <a:rPr lang="da-DK" sz="2000" err="1" smtClean="0">
                    <a:solidFill>
                      <a:schemeClr val="accent1">
                        <a:lumMod val="75000"/>
                      </a:schemeClr>
                    </a:solidFill>
                  </a:rPr>
                  <a:t>konfidensintervallet</a:t>
                </a:r>
                <a:r>
                  <a:rPr lang="da-DK" sz="2000" smtClean="0"/>
                  <a:t> giver et interval, hvor </a:t>
                </a:r>
                <a:r>
                  <a:rPr lang="da-DK" sz="2000" smtClean="0">
                    <a:solidFill>
                      <a:schemeClr val="accent1">
                        <a:lumMod val="75000"/>
                      </a:schemeClr>
                    </a:solidFill>
                  </a:rPr>
                  <a:t>populations-middelværdien</a:t>
                </a:r>
                <a:r>
                  <a:rPr lang="da-DK" sz="2000" smtClean="0"/>
                  <a:t> </a:t>
                </a:r>
                <a14:m>
                  <m:oMathPara>
                    <m:oMathParaPr>
                      <m:jc/>
                    </m:oMathParaPr>
                    <m:oMath>
                      <m:r>
                        <a:rPr lang="da-DK" sz="2000" i="1" smtClean="0">
                          <a:latin typeface="Cambria Math"/>
                          <a:ea typeface="Cambria Math"/>
                        </a:rPr>
                        <m:t>𝜇</m:t>
                      </m:r>
                    </m:oMath>
                  </m:oMathPara>
                </a14:m>
                <a:r>
                  <a:rPr lang="da-DK" sz="2000" smtClean="0"/>
                  <a:t> ligger indenfor med </a:t>
                </a:r>
                <a14:m>
                  <m:oMathPara>
                    <m:oMathParaPr>
                      <m:jc/>
                    </m:oMathParaPr>
                    <m:oMath>
                      <m:r>
                        <a:rPr lang="da-DK" sz="2000" i="1" smtClean="0">
                          <a:latin typeface="Cambria Math" panose="02040503050406030204" pitchFamily="18" charset="0"/>
                        </a:rPr>
                        <m:t>95 %</m:t>
                      </m:r>
                    </m:oMath>
                  </m:oMathPara>
                </a14:m>
                <a:r>
                  <a:rPr lang="da-DK" sz="2000" smtClean="0"/>
                  <a:t> sikkerhed: </a:t>
                </a:r>
                <a:br>
                  <a:rPr lang="da-DK" sz="2000"/>
                </a:br>
                <a:r>
                  <a:rPr lang="da-DK" sz="200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i="1">
                                  <a:latin typeface="Cambria Math" panose="02040503050406030204" pitchFamily="18" charset="0"/>
                                  <a:ea typeface="Cambria Math"/>
                                </a:rPr>
                                <m:t>𝑥</m:t>
                              </m:r>
                            </m:e>
                          </m:acc>
                          <m:r>
                            <a:rPr lang="da-DK" sz="2000" i="1">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f>
                        <m:fPr>
                          <m:type m:val="bar"/>
                          <m:ctrlPr>
                            <a:rPr lang="da-DK" sz="2000" i="1">
                              <a:latin typeface="Cambria Math" panose="02040503050406030204" pitchFamily="18" charset="0"/>
                              <a:ea typeface="Cambria Math"/>
                            </a:rPr>
                          </m:ctrlPr>
                        </m:fPr>
                        <m:num>
                          <m:r>
                            <a:rPr lang="da-DK" sz="2000" i="1">
                              <a:latin typeface="Cambria Math"/>
                              <a:ea typeface="Cambria Math"/>
                            </a:rPr>
                            <m:t>𝑠</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oMath>
                  </m:oMathPara>
                </a14:m>
                <a:r>
                  <a:rPr lang="da-DK" sz="2000" smtClean="0"/>
                  <a:t>      =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i="1">
                                  <a:latin typeface="Cambria Math" panose="02040503050406030204" pitchFamily="18" charset="0"/>
                                  <a:ea typeface="Cambria Math"/>
                                </a:rPr>
                                <m:t>𝑥</m:t>
                              </m:r>
                            </m:e>
                          </m:acc>
                          <m:r>
                            <a:rPr lang="da-DK" sz="2000" i="1">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r>
                        <a:rPr lang="en-US" sz="2000" b="0" i="1" smtClean="0">
                          <a:latin typeface="Cambria Math" panose="02040503050406030204" pitchFamily="18" charset="0"/>
                          <a:ea typeface="Cambria Math"/>
                        </a:rPr>
                        <m:t>𝑠</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box>
                            <m:boxPr>
                              <m:noBreak m:val="off"/>
                              <m:ctrlPr>
                                <a:rPr lang="da-DK" sz="2000" i="1">
                                  <a:latin typeface="Cambria Math" panose="02040503050406030204" pitchFamily="18" charset="0"/>
                                  <a:ea typeface="Cambria Math"/>
                                </a:rPr>
                              </m:ctrlPr>
                            </m:boxPr>
                            <m:e>
                              <m:f>
                                <m:fPr>
                                  <m:type m:val="skw"/>
                                  <m:ctrlPr>
                                    <a:rPr lang="da-DK" sz="2000" i="1">
                                      <a:latin typeface="Cambria Math" panose="02040503050406030204" pitchFamily="18" charset="0"/>
                                      <a:ea typeface="Cambria Math"/>
                                    </a:rPr>
                                  </m:ctrlPr>
                                </m:fPr>
                                <m:num>
                                  <m:r>
                                    <a:rPr lang="da-DK" sz="2000" i="1">
                                      <a:latin typeface="Cambria Math"/>
                                      <a:ea typeface="Cambria Math"/>
                                    </a:rPr>
                                    <m:t>1</m:t>
                                  </m:r>
                                </m:num>
                                <m:den>
                                  <m:r>
                                    <a:rPr lang="da-DK" sz="2000" i="1">
                                      <a:latin typeface="Cambria Math"/>
                                      <a:ea typeface="Cambria Math"/>
                                    </a:rPr>
                                    <m:t>𝑛</m:t>
                                  </m:r>
                                </m:den>
                              </m:f>
                            </m:e>
                          </m:box>
                        </m:e>
                      </m:rad>
                    </m:oMath>
                  </m:oMathPara>
                </a14:m>
                <a:endParaRPr lang="da-DK" sz="2000" smtClean="0"/>
              </a:p>
              <a:p>
                <a14:m>
                  <m:oMathPara>
                    <m:oMathParaPr>
                      <m:jc/>
                    </m:oMathParaPr>
                    <m:oMath>
                      <m:r>
                        <a:rPr lang="da-DK" sz="2000" i="1" smtClean="0">
                          <a:latin typeface="Cambria Math" panose="02040503050406030204" pitchFamily="18" charset="0"/>
                        </a:rPr>
                        <m:t>95 %</m:t>
                      </m:r>
                    </m:oMath>
                  </m:oMathPara>
                </a14:m>
                <a:r>
                  <a:rPr lang="da-DK" sz="2000" smtClean="0"/>
                  <a:t> </a:t>
                </a:r>
                <a:r>
                  <a:rPr lang="da-DK" sz="2000" smtClean="0">
                    <a:solidFill>
                      <a:schemeClr val="tx2"/>
                    </a:solidFill>
                  </a:rPr>
                  <a:t>prædiktionsintervallet</a:t>
                </a:r>
                <a:r>
                  <a:rPr lang="da-DK" sz="2000" smtClean="0"/>
                  <a:t> giver et interval, hvor de enkelte observationer (</a:t>
                </a:r>
                <a:r>
                  <a:rPr lang="da-DK" sz="2000" smtClean="0">
                    <a:solidFill>
                      <a:schemeClr val="accent1">
                        <a:lumMod val="75000"/>
                      </a:schemeClr>
                    </a:solidFill>
                  </a:rPr>
                  <a:t>stikprøve-middelværdier</a:t>
                </a:r>
                <a:r>
                  <a:rPr lang="da-DK" sz="2000" smtClean="0"/>
                  <a:t>) ligger indenfor med </a:t>
                </a:r>
                <a14:m>
                  <m:oMathPara>
                    <m:oMathParaPr>
                      <m:jc/>
                    </m:oMathParaPr>
                    <m:oMath>
                      <m:r>
                        <a:rPr lang="da-DK" sz="2000" i="1" smtClean="0">
                          <a:latin typeface="Cambria Math" panose="02040503050406030204" pitchFamily="18" charset="0"/>
                        </a:rPr>
                        <m:t>95 %</m:t>
                      </m:r>
                    </m:oMath>
                  </m:oMathPara>
                </a14:m>
                <a:r>
                  <a:rPr lang="da-DK" sz="2000" smtClean="0"/>
                  <a:t> sikkerhed</a:t>
                </a:r>
              </a:p>
              <a:p>
                <a:r>
                  <a:rPr lang="da-DK" sz="2000" smtClean="0"/>
                  <a:t>Definition på </a:t>
                </a:r>
                <a14:m>
                  <m:oMathPara>
                    <m:oMathParaPr>
                      <m:jc/>
                    </m:oMathParaPr>
                    <m:oMath>
                      <m:d>
                        <m:dPr>
                          <m:begChr m:val="("/>
                          <m:sepChr m:val="|"/>
                          <m:endChr m:val=")"/>
                          <m:grow m:val="on"/>
                          <m:shp m:val="centered"/>
                          <m:ctrlPr>
                            <a:rPr lang="da-DK" sz="2000" b="0" i="1" smtClean="0">
                              <a:solidFill>
                                <a:schemeClr val="tx2"/>
                              </a:solidFill>
                              <a:latin typeface="Cambria Math" panose="02040503050406030204" pitchFamily="18" charset="0"/>
                            </a:rPr>
                          </m:ctrlPr>
                        </m:dPr>
                        <m:e>
                          <m:r>
                            <a:rPr lang="da-DK" sz="2000" b="0" i="1" smtClean="0">
                              <a:solidFill>
                                <a:schemeClr val="tx2"/>
                              </a:solidFill>
                              <a:latin typeface="Cambria Math"/>
                            </a:rPr>
                            <m:t>1−</m:t>
                          </m:r>
                          <m:r>
                            <a:rPr lang="da-DK" sz="2000" b="0" i="1" smtClean="0">
                              <a:solidFill>
                                <a:schemeClr val="tx2"/>
                              </a:solidFill>
                              <a:latin typeface="Cambria Math"/>
                              <a:ea typeface="Cambria Math"/>
                            </a:rPr>
                            <m:t>𝛼</m:t>
                          </m:r>
                        </m:e>
                      </m:d>
                      <m:r>
                        <a:rPr lang="da-DK" sz="2000" b="0" i="1" smtClean="0">
                          <a:solidFill>
                            <a:schemeClr val="tx2"/>
                          </a:solidFill>
                          <a:latin typeface="Cambria Math"/>
                          <a:ea typeface="Cambria Math"/>
                        </a:rPr>
                        <m:t>∙100</m:t>
                      </m:r>
                      <m:r>
                        <a:rPr lang="en-US" sz="2000" b="0" i="1" smtClean="0">
                          <a:solidFill>
                            <a:schemeClr val="tx2"/>
                          </a:solidFill>
                          <a:latin typeface="Cambria Math" panose="02040503050406030204" pitchFamily="18" charset="0"/>
                          <a:ea typeface="Cambria Math"/>
                        </a:rPr>
                        <m:t> </m:t>
                      </m:r>
                      <m:r>
                        <a:rPr lang="da-DK" sz="2000" b="0" i="1" smtClean="0">
                          <a:solidFill>
                            <a:schemeClr val="tx2"/>
                          </a:solidFill>
                          <a:latin typeface="Cambria Math"/>
                          <a:ea typeface="Cambria Math"/>
                        </a:rPr>
                        <m:t>%</m:t>
                      </m:r>
                    </m:oMath>
                  </m:oMathPara>
                </a14:m>
                <a:r>
                  <a:rPr lang="da-DK" sz="2000" smtClean="0">
                    <a:solidFill>
                      <a:schemeClr val="tx2"/>
                    </a:solidFill>
                  </a:rPr>
                  <a:t> prædiktionsinterval</a:t>
                </a:r>
                <a:r>
                  <a:rPr lang="da-DK" sz="2000" smtClean="0"/>
                  <a:t>:</a:t>
                </a:r>
                <a:br>
                  <a:rPr lang="da-DK" sz="2000" smtClean="0"/>
                </a:br>
                <a:r>
                  <a:rPr lang="da-DK" sz="2000" smtClean="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ea typeface="Cambria Math"/>
                                </a:rPr>
                              </m:ctrlPr>
                            </m:accPr>
                            <m:e>
                              <m:r>
                                <a:rPr lang="en-US" sz="2000" i="1">
                                  <a:latin typeface="Cambria Math" panose="02040503050406030204" pitchFamily="18" charset="0"/>
                                  <a:ea typeface="Cambria Math"/>
                                </a:rPr>
                                <m:t>𝑥</m:t>
                              </m:r>
                            </m:e>
                          </m:acc>
                          <m:r>
                            <a:rPr lang="da-DK" sz="2000" i="1">
                              <a:latin typeface="Cambria Math"/>
                              <a:ea typeface="Cambria Math"/>
                            </a:rPr>
                            <m:t>±</m:t>
                          </m:r>
                          <m:r>
                            <a:rPr lang="da-DK" sz="2000" i="1">
                              <a:latin typeface="Cambria Math"/>
                            </a:rPr>
                            <m:t>𝑡</m:t>
                          </m:r>
                        </m:e>
                        <m:sub>
                          <m:r>
                            <a:rPr lang="da-DK" sz="2000" i="1">
                              <a:latin typeface="Cambria Math"/>
                            </a:rPr>
                            <m:t>𝑑𝑓</m:t>
                          </m:r>
                          <m:r>
                            <a:rPr lang="da-DK" sz="2000" i="1">
                              <a:latin typeface="Cambria Math"/>
                            </a:rPr>
                            <m:t>,</m:t>
                          </m:r>
                          <m:r>
                            <a:rPr lang="da-DK" sz="2000" i="1">
                              <a:latin typeface="Cambria Math"/>
                              <a:ea typeface="Cambria Math"/>
                            </a:rPr>
                            <m:t>𝛼</m:t>
                          </m:r>
                          <m:r>
                            <a:rPr lang="da-DK" sz="2000" i="1">
                              <a:latin typeface="Cambria Math"/>
                              <a:ea typeface="Cambria Math"/>
                            </a:rPr>
                            <m:t>/2</m:t>
                          </m:r>
                        </m:sub>
                      </m:sSub>
                      <m:r>
                        <a:rPr lang="da-DK" sz="2000" i="1">
                          <a:latin typeface="Cambria Math"/>
                          <a:ea typeface="Cambria Math"/>
                        </a:rPr>
                        <m:t>∙</m:t>
                      </m:r>
                      <m:r>
                        <a:rPr lang="en-US" sz="2000" i="1">
                          <a:latin typeface="Cambria Math" panose="02040503050406030204" pitchFamily="18" charset="0"/>
                          <a:ea typeface="Cambria Math"/>
                        </a:rPr>
                        <m:t>𝑠</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smtClean="0">
                              <a:solidFill>
                                <a:srgbClr val="C00000"/>
                              </a:solidFill>
                              <a:latin typeface="Cambria Math"/>
                              <a:ea typeface="Cambria Math"/>
                            </a:rPr>
                            <m:t>1+</m:t>
                          </m:r>
                          <m:box>
                            <m:boxPr>
                              <m:noBreak m:val="off"/>
                              <m:ctrlPr>
                                <a:rPr lang="da-DK" sz="2000" i="1">
                                  <a:latin typeface="Cambria Math" panose="02040503050406030204" pitchFamily="18" charset="0"/>
                                  <a:ea typeface="Cambria Math"/>
                                </a:rPr>
                              </m:ctrlPr>
                            </m:boxPr>
                            <m:e>
                              <m:f>
                                <m:fPr>
                                  <m:type m:val="bar"/>
                                  <m:ctrlPr>
                                    <a:rPr lang="da-DK" sz="2000" i="1">
                                      <a:latin typeface="Cambria Math" panose="02040503050406030204" pitchFamily="18" charset="0"/>
                                      <a:ea typeface="Cambria Math"/>
                                    </a:rPr>
                                  </m:ctrlPr>
                                </m:fPr>
                                <m:num>
                                  <m:r>
                                    <a:rPr lang="da-DK" sz="2000" i="1">
                                      <a:latin typeface="Cambria Math"/>
                                      <a:ea typeface="Cambria Math"/>
                                    </a:rPr>
                                    <m:t>1</m:t>
                                  </m:r>
                                </m:num>
                                <m:den>
                                  <m:r>
                                    <a:rPr lang="da-DK" sz="2000" i="1">
                                      <a:latin typeface="Cambria Math"/>
                                      <a:ea typeface="Cambria Math"/>
                                    </a:rPr>
                                    <m:t>𝑛</m:t>
                                  </m:r>
                                </m:den>
                              </m:f>
                            </m:e>
                          </m:box>
                        </m:e>
                      </m:rad>
                    </m:oMath>
                  </m:oMathPara>
                </a14:m>
                <a:r>
                  <a:rPr lang="da-DK" sz="2000" smtClean="0"/>
                  <a:t> </a:t>
                </a:r>
                <a:br>
                  <a:rPr lang="da-DK" smtClean="0"/>
                </a:b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51" t="-549" r="-507"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48</a:t>
            </a:fld>
            <a:endParaRPr lang="da-DK"/>
          </a:p>
        </p:txBody>
      </p:sp>
    </p:spTree>
    <p:extLst>
      <p:ext uri="{BB962C8B-B14F-4D97-AF65-F5344CB8AC3E}">
        <p14:creationId xmlns:p14="http://schemas.microsoft.com/office/powerpoint/2010/main" val="23356832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7.1-2: Prædiktionsinterval </a:t>
            </a:r>
            <a:endParaRPr lang="en-GB"/>
          </a:p>
        </p:txBody>
      </p:sp>
      <mc:AlternateContent>
        <mc:Choice Requires="a14">
          <p:sp>
            <p:nvSpPr>
              <p:cNvPr id="3" name="Content Placeholder 2"/>
              <p:cNvSpPr>
                <a:spLocks noGrp="1"/>
              </p:cNvSpPr>
              <p:nvPr>
                <p:ph idx="1"/>
              </p:nvPr>
            </p:nvSpPr>
            <p:spPr>
              <a:xfrm>
                <a:off x="467544" y="1196752"/>
                <a:ext cx="8496944" cy="5544616"/>
              </a:xfrm>
            </p:spPr>
            <p:txBody>
              <a:bodyPr/>
              <a:lstStyle/>
              <a:p>
                <a:r>
                  <a:rPr lang="en-US" smtClean="0"/>
                  <a:t>Punktestimat af </a:t>
                </a:r>
                <a14:m>
                  <m:oMathPara>
                    <m:oMathParaPr>
                      <m:jc/>
                    </m:oMathParaPr>
                    <m:oMath>
                      <m:r>
                        <a:rPr lang="da-DK" i="1">
                          <a:latin typeface="Cambria Math"/>
                          <a:ea typeface="Cambria Math"/>
                        </a:rPr>
                        <m:t>𝜇</m:t>
                      </m:r>
                    </m:oMath>
                  </m:oMathPara>
                </a14:m>
                <a:r>
                  <a:rPr lang="en-GB" smtClean="0"/>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r>
                        <m:rPr>
                          <m:sty m:val="bi"/>
                        </m:rPr>
                        <a:rPr lang="en-US" b="1" i="1" smtClean="0">
                          <a:latin typeface="Cambria Math" panose="02040503050406030204" pitchFamily="18" charset="0"/>
                        </a:rPr>
                        <m:t>𝟏𝟔𝟖</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m:t>
                      </m:r>
                    </m:oMath>
                  </m:oMathPara>
                </a14:m>
                <a:endParaRPr lang="en-GB" b="1" smtClean="0"/>
              </a:p>
              <a:p>
                <a:r>
                  <a:rPr lang="en-US" smtClean="0"/>
                  <a:t>Estimeret standardfejl: 		</a:t>
                </a:r>
                <a14:m>
                  <m:oMathPara>
                    <m:oMathParaPr>
                      <m:jc/>
                    </m:oMathParaPr>
                    <m:oMath>
                      <m:f>
                        <m:fPr>
                          <m:type m:val="bar"/>
                          <m:ctrlPr>
                            <a:rPr lang="en-US" i="1" smtClean="0">
                              <a:latin typeface="Cambria Math" panose="02040503050406030204" pitchFamily="18" charset="0"/>
                            </a:rPr>
                          </m:ctrlPr>
                        </m:fPr>
                        <m:num>
                          <m:r>
                            <a:rPr lang="en-US" b="0" i="1" smtClean="0">
                              <a:latin typeface="Cambria Math" panose="02040503050406030204" pitchFamily="18" charset="0"/>
                            </a:rPr>
                            <m:t>𝑠</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18.10</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18</m:t>
                              </m:r>
                            </m:e>
                          </m:rad>
                        </m:den>
                      </m:f>
                      <m:r>
                        <a:rPr lang="en-US" b="0" i="1" smtClean="0">
                          <a:latin typeface="Cambria Math" panose="02040503050406030204" pitchFamily="18" charset="0"/>
                        </a:rPr>
                        <m:t>=</m:t>
                      </m:r>
                      <m:r>
                        <m:rPr>
                          <m:sty m:val="bi"/>
                        </m:rPr>
                        <a:rPr lang="en-US" b="1" i="1" smtClean="0">
                          <a:latin typeface="Cambria Math" panose="02040503050406030204" pitchFamily="18" charset="0"/>
                        </a:rPr>
                        <m:t>𝟒</m:t>
                      </m:r>
                      <m:r>
                        <m:rPr>
                          <m:sty m:val="bi"/>
                        </m:rPr>
                        <a:rPr lang="en-US" b="1" i="1" smtClean="0">
                          <a:latin typeface="Cambria Math" panose="02040503050406030204" pitchFamily="18" charset="0"/>
                        </a:rPr>
                        <m:t>.</m:t>
                      </m:r>
                      <m:r>
                        <m:rPr>
                          <m:sty m:val="bi"/>
                        </m:rPr>
                        <a:rPr lang="en-US" b="1" i="1" smtClean="0">
                          <a:latin typeface="Cambria Math" panose="02040503050406030204" pitchFamily="18" charset="0"/>
                        </a:rPr>
                        <m:t>𝟐𝟕</m:t>
                      </m:r>
                    </m:oMath>
                  </m:oMathPara>
                </a14:m>
                <a:endParaRPr lang="en-GB" b="1" smtClean="0"/>
              </a:p>
              <a:p>
                <a:r>
                  <a:rPr lang="en-US" smtClean="0"/>
                  <a:t>Maksimal fejl af punktestimatet:</a:t>
                </a:r>
                <a:r>
                  <a:rPr lang="en-US" b="0" smtClean="0">
                    <a:ea typeface="Cambria Math" panose="02040503050406030204" pitchFamily="18" charset="0"/>
                  </a:rPr>
                  <a:t> 	</a:t>
                </a:r>
                <a14:m>
                  <m:oMathPara>
                    <m:oMathParaPr>
                      <m:jc/>
                    </m:oMathParaPr>
                    <m:oMath>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type m:val="lin"/>
                          <m:ctrlPr>
                            <a:rPr lang="da-DK" i="1">
                              <a:latin typeface="Cambria Math" panose="02040503050406030204" pitchFamily="18" charset="0"/>
                              <a:ea typeface="Cambria Math"/>
                            </a:rPr>
                          </m:ctrlPr>
                        </m:fPr>
                        <m:num>
                          <m:r>
                            <a:rPr lang="en-US" b="0" i="1" smtClean="0">
                              <a:latin typeface="Cambria Math" panose="02040503050406030204" pitchFamily="18" charset="0"/>
                              <a:ea typeface="Cambria Math"/>
                            </a:rPr>
                            <m:t>𝑠</m:t>
                          </m:r>
                        </m:num>
                        <m:den>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m:rPr>
                          <m:sty m:val="p"/>
                        </m:rPr>
                        <a:rPr lang="en-US" b="0" i="0" smtClean="0">
                          <a:latin typeface="Cambria Math" panose="02040503050406030204" pitchFamily="18" charset="0"/>
                          <a:ea typeface="Cambria Math"/>
                        </a:rPr>
                        <m:t>=</m:t>
                      </m:r>
                      <m:r>
                        <m:rPr>
                          <m:sty m:val="bi"/>
                        </m:rPr>
                        <a:rPr lang="en-US" b="1" i="1" smtClean="0">
                          <a:latin typeface="Cambria Math" panose="02040503050406030204" pitchFamily="18" charset="0"/>
                          <a:ea typeface="Cambria Math" panose="02040503050406030204" pitchFamily="18" charset="0"/>
                        </a:rPr>
                        <m:t>𝟗</m:t>
                      </m:r>
                      <m:r>
                        <m:rPr>
                          <m:sty m:val="bi"/>
                        </m:rPr>
                        <a:rPr lang="en-US" b="1" i="1" smtClean="0">
                          <a:latin typeface="Cambria Math" panose="02040503050406030204" pitchFamily="18" charset="0"/>
                          <a:ea typeface="Cambria Math" panose="02040503050406030204" pitchFamily="18" charset="0"/>
                        </a:rPr>
                        <m:t>.</m:t>
                      </m:r>
                      <m:r>
                        <m:rPr>
                          <m:sty m:val="bi"/>
                        </m:rPr>
                        <a:rPr lang="en-US" b="1" i="1" smtClean="0">
                          <a:latin typeface="Cambria Math" panose="02040503050406030204" pitchFamily="18" charset="0"/>
                          <a:ea typeface="Cambria Math" panose="02040503050406030204" pitchFamily="18" charset="0"/>
                        </a:rPr>
                        <m:t>𝟎</m:t>
                      </m:r>
                    </m:oMath>
                  </m:oMathPara>
                </a14:m>
                <a:br>
                  <a:rPr lang="en-US" smtClean="0"/>
                </a:br>
                <a:r>
                  <a:rPr lang="en-US" sz="1400" smtClean="0"/>
                  <a:t> </a:t>
                </a:r>
                <a:endParaRPr lang="en-GB" smtClean="0"/>
              </a:p>
              <a:p>
                <a:r>
                  <a:rPr lang="en-US" smtClean="0"/>
                  <a:t>95 % konfidensinterval: </a:t>
                </a:r>
                <a:br>
                  <a:rPr lang="en-US" smtClean="0"/>
                </a:br>
                <a:r>
                  <a:rPr lang="en-US" smtClean="0"/>
                  <a:t>	</a:t>
                </a:r>
                <a14:m>
                  <m:oMathPara>
                    <m:oMathParaPr>
                      <m:jc/>
                    </m:oMathParaPr>
                    <m:oMath>
                      <m:r>
                        <a:rPr lang="en-US" i="1" smtClean="0">
                          <a:latin typeface="Cambria Math" panose="02040503050406030204" pitchFamily="18" charset="0"/>
                        </a:rPr>
                        <m:t>168.2</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r>
                        <m:rPr>
                          <m:sty m:val="p"/>
                        </m:rPr>
                        <a:rPr lang="en-US" b="0" i="0" smtClean="0">
                          <a:latin typeface="Cambria Math" panose="02040503050406030204" pitchFamily="18" charset="0"/>
                          <a:ea typeface="Cambria Math" panose="02040503050406030204" pitchFamily="18" charset="0"/>
                        </a:rPr>
                        <m:t>=[159.2;177.2]</m:t>
                      </m:r>
                    </m:oMath>
                  </m:oMathPara>
                </a14:m>
                <a:r>
                  <a:rPr lang="en-US" smtClean="0"/>
                  <a:t>)</a:t>
                </a:r>
              </a:p>
              <a:p>
                <a:r>
                  <a:rPr lang="en-US" smtClean="0"/>
                  <a:t>95 % prædiktionsinterval: </a:t>
                </a:r>
                <a:br>
                  <a:rPr lang="en-US" smtClean="0"/>
                </a:br>
                <a:r>
                  <a:rPr lang="en-US" smtClean="0"/>
                  <a:t> 	</a:t>
                </a:r>
                <a14:m>
                  <m:oMathPara>
                    <m:oMathParaPr>
                      <m:jc/>
                    </m:oMathParaPr>
                    <m:oMath>
                      <m:sSub>
                        <m:sSubPr>
                          <m:ctrlPr>
                            <a:rPr lang="da-DK" i="1">
                              <a:latin typeface="Cambria Math" panose="02040503050406030204" pitchFamily="18" charset="0"/>
                            </a:rPr>
                          </m:ctrlPr>
                        </m:sSubPr>
                        <m:e>
                          <m:acc>
                            <m:accPr>
                              <m:chr m:val="̅"/>
                              <m:ctrlPr>
                                <a:rPr lang="da-DK" i="1">
                                  <a:latin typeface="Cambria Math" panose="02040503050406030204" pitchFamily="18" charset="0"/>
                                  <a:ea typeface="Cambria Math"/>
                                </a:rPr>
                              </m:ctrlPr>
                            </m:accPr>
                            <m:e>
                              <m:r>
                                <a:rPr lang="en-US" i="1">
                                  <a:latin typeface="Cambria Math" panose="02040503050406030204" pitchFamily="18" charset="0"/>
                                  <a:ea typeface="Cambria Math"/>
                                </a:rPr>
                                <m:t>𝑥</m:t>
                              </m:r>
                            </m:e>
                          </m:acc>
                          <m:r>
                            <a:rPr lang="da-DK" i="1">
                              <a:latin typeface="Cambria Math"/>
                              <a:ea typeface="Cambria Math"/>
                            </a:rPr>
                            <m:t>±</m:t>
                          </m:r>
                          <m:r>
                            <a:rPr lang="da-DK" i="1">
                              <a:latin typeface="Cambria Math"/>
                            </a:rPr>
                            <m:t>𝑡</m:t>
                          </m:r>
                        </m:e>
                        <m:sub>
                          <m:r>
                            <a:rPr lang="da-DK" i="1">
                              <a:latin typeface="Cambria Math"/>
                            </a:rPr>
                            <m:t>𝑑𝑓</m:t>
                          </m:r>
                          <m:r>
                            <a:rPr lang="da-DK" i="1">
                              <a:latin typeface="Cambria Math"/>
                            </a:rPr>
                            <m:t>,</m:t>
                          </m:r>
                          <m:r>
                            <a:rPr lang="da-DK" i="1">
                              <a:latin typeface="Cambria Math"/>
                              <a:ea typeface="Cambria Math"/>
                            </a:rPr>
                            <m:t>𝛼</m:t>
                          </m:r>
                          <m:r>
                            <a:rPr lang="da-DK" i="1">
                              <a:latin typeface="Cambria Math"/>
                              <a:ea typeface="Cambria Math"/>
                            </a:rPr>
                            <m:t>/2</m:t>
                          </m:r>
                        </m:sub>
                      </m:sSub>
                      <m:r>
                        <a:rPr lang="da-DK" i="1">
                          <a:latin typeface="Cambria Math"/>
                          <a:ea typeface="Cambria Math"/>
                        </a:rPr>
                        <m:t>∙</m:t>
                      </m:r>
                      <m:r>
                        <a:rPr lang="en-US" i="1">
                          <a:latin typeface="Cambria Math" panose="02040503050406030204" pitchFamily="18" charset="0"/>
                          <a:ea typeface="Cambria Math"/>
                        </a:rPr>
                        <m:t>𝑠</m:t>
                      </m:r>
                      <m:r>
                        <a:rPr lang="da-DK" i="1">
                          <a:latin typeface="Cambria Math"/>
                          <a:ea typeface="Cambria Math"/>
                        </a:rPr>
                        <m:t>∙</m:t>
                      </m:r>
                      <m:rad>
                        <m:radPr>
                          <m:degHide m:val="on"/>
                          <m:ctrlPr>
                            <a:rPr lang="da-DK" i="1" smtClean="0">
                              <a:solidFill>
                                <a:schemeClr val="tx1"/>
                              </a:solidFill>
                              <a:latin typeface="Cambria Math" panose="02040503050406030204" pitchFamily="18" charset="0"/>
                              <a:ea typeface="Cambria Math"/>
                            </a:rPr>
                          </m:ctrlPr>
                        </m:radPr>
                        <m:deg/>
                        <m:e>
                          <m:r>
                            <a:rPr lang="da-DK" i="1">
                              <a:solidFill>
                                <a:schemeClr val="tx1"/>
                              </a:solidFill>
                              <a:latin typeface="Cambria Math"/>
                              <a:ea typeface="Cambria Math"/>
                            </a:rPr>
                            <m:t>1+</m:t>
                          </m:r>
                          <m:box>
                            <m:boxPr>
                              <m:noBreak m:val="off"/>
                              <m:ctrlPr>
                                <a:rPr lang="da-DK" i="1">
                                  <a:solidFill>
                                    <a:schemeClr val="tx1"/>
                                  </a:solidFill>
                                  <a:latin typeface="Cambria Math" panose="02040503050406030204" pitchFamily="18" charset="0"/>
                                  <a:ea typeface="Cambria Math"/>
                                </a:rPr>
                              </m:ctrlPr>
                            </m:boxPr>
                            <m:e>
                              <m:f>
                                <m:fPr>
                                  <m:type m:val="bar"/>
                                  <m:ctrlPr>
                                    <a:rPr lang="da-DK" i="1">
                                      <a:solidFill>
                                        <a:schemeClr val="tx1"/>
                                      </a:solidFill>
                                      <a:latin typeface="Cambria Math" panose="02040503050406030204" pitchFamily="18" charset="0"/>
                                      <a:ea typeface="Cambria Math"/>
                                    </a:rPr>
                                  </m:ctrlPr>
                                </m:fPr>
                                <m:num>
                                  <m:r>
                                    <a:rPr lang="da-DK" i="1">
                                      <a:solidFill>
                                        <a:schemeClr val="tx1"/>
                                      </a:solidFill>
                                      <a:latin typeface="Cambria Math"/>
                                      <a:ea typeface="Cambria Math"/>
                                    </a:rPr>
                                    <m:t>1</m:t>
                                  </m:r>
                                </m:num>
                                <m:den>
                                  <m:r>
                                    <a:rPr lang="da-DK" i="1">
                                      <a:solidFill>
                                        <a:schemeClr val="tx1"/>
                                      </a:solidFill>
                                      <a:latin typeface="Cambria Math"/>
                                      <a:ea typeface="Cambria Math"/>
                                    </a:rPr>
                                    <m:t>𝑛</m:t>
                                  </m:r>
                                </m:den>
                              </m:f>
                            </m:e>
                          </m:box>
                        </m:e>
                      </m:rad>
                      <m:r>
                        <a:rPr lang="en-US" b="0" i="1" smtClean="0">
                          <a:solidFill>
                            <a:schemeClr val="tx1"/>
                          </a:solidFill>
                          <a:latin typeface="Cambria Math" panose="02040503050406030204" pitchFamily="18" charset="0"/>
                          <a:ea typeface="Cambria Math"/>
                        </a:rPr>
                        <m:t>=168.2</m:t>
                      </m:r>
                      <m:r>
                        <a:rPr lang="en-US" b="0" i="1" smtClean="0">
                          <a:solidFill>
                            <a:schemeClr val="tx1"/>
                          </a:solidFill>
                          <a:latin typeface="Cambria Math" panose="02040503050406030204" pitchFamily="18" charset="0"/>
                          <a:ea typeface="Cambria Math" panose="02040503050406030204" pitchFamily="18" charset="0"/>
                        </a:rPr>
                        <m:t>±</m:t>
                      </m:r>
                    </m:oMath>
                  </m:oMathPara>
                </a14:m>
                <a:r>
                  <a:rPr lang="da-DK" smtClean="0"/>
                  <a:t> </a:t>
                </a:r>
                <a14:m>
                  <m:oMathPara>
                    <m:oMathParaPr>
                      <m:jc/>
                    </m:oMathParaPr>
                    <m:oMath>
                      <m:r>
                        <a:rPr lang="da-DK" i="1" smtClean="0">
                          <a:latin typeface="Cambria Math" panose="02040503050406030204" pitchFamily="18" charset="0"/>
                        </a:rPr>
                        <m:t>39.2</m:t>
                      </m:r>
                      <m:r>
                        <a:rPr lang="en-US" b="0" i="1" smtClean="0">
                          <a:latin typeface="Cambria Math" panose="02040503050406030204" pitchFamily="18" charset="0"/>
                        </a:rPr>
                        <m:t>=[129.0;207.4]</m:t>
                      </m:r>
                    </m:oMath>
                  </m:oMathPara>
                </a14:m>
                <a:r>
                  <a:rPr lang="da-DK" smtClean="0"/>
                  <a:t>.</a:t>
                </a: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2"/>
                <a:stretch>
                  <a:fillRect l="-86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49</a:t>
            </a:fld>
            <a:endParaRPr lang="da-DK">
              <a:solidFill>
                <a:prstClr val="black">
                  <a:tint val="75000"/>
                </a:prstClr>
              </a:solidFill>
            </a:endParaRPr>
          </a:p>
        </p:txBody>
      </p:sp>
    </p:spTree>
    <p:extLst>
      <p:ext uri="{BB962C8B-B14F-4D97-AF65-F5344CB8AC3E}">
        <p14:creationId xmlns:p14="http://schemas.microsoft.com/office/powerpoint/2010/main" val="40888673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GB" err="1" smtClean="0"/>
              <a:t>Eksempel: Præsidentvalg i USA, 1936</a:t>
            </a:r>
            <a:endParaRPr lang="en-GB"/>
          </a:p>
        </p:txBody>
      </p:sp>
      <p:sp>
        <p:nvSpPr>
          <p:cNvPr id="3" name="Content Placeholder 2"/>
          <p:cNvSpPr>
            <a:spLocks noGrp="1"/>
          </p:cNvSpPr>
          <p:nvPr>
            <p:ph idx="1"/>
          </p:nvPr>
        </p:nvSpPr>
        <p:spPr>
          <a:xfrm>
            <a:off x="467544" y="3212976"/>
            <a:ext cx="8424936" cy="3528392"/>
          </a:xfrm>
        </p:spPr>
        <p:txBody>
          <a:bodyPr/>
          <a:lstStyle/>
          <a:p>
            <a:r>
              <a:rPr lang="en-GB" smtClean="0"/>
              <a:t>To meningsmålinger om udfaldet</a:t>
            </a:r>
            <a:endParaRPr lang="en-GB" smtClean="0"/>
          </a:p>
          <a:p>
            <a:pPr marL="814388" lvl="1" indent="-457200">
              <a:buFont typeface="+mj-lt"/>
              <a:buAutoNum type="arabicPeriod"/>
            </a:pPr>
            <a:r>
              <a:rPr lang="en-GB" err="1" smtClean="0"/>
              <a:t>Tidsskriftet The Literary Digest: </a:t>
            </a:r>
            <a:br>
              <a:rPr lang="en-GB" err="1" smtClean="0"/>
            </a:br>
            <a:r>
              <a:rPr lang="en-GB" err="1" smtClean="0"/>
              <a:t>2.400.000 personer: 	Landon får 55% af stemmerne</a:t>
            </a:r>
            <a:endParaRPr lang="en-GB" smtClean="0"/>
          </a:p>
          <a:p>
            <a:pPr marL="814388" lvl="1" indent="-457200">
              <a:buFont typeface="+mj-lt"/>
              <a:buAutoNum type="arabicPeriod"/>
            </a:pPr>
            <a:r>
              <a:rPr lang="en-GB" smtClean="0"/>
              <a:t>Marketing-ekspert George Gallup: </a:t>
            </a:r>
            <a:br>
              <a:rPr lang="en-GB" smtClean="0"/>
            </a:br>
            <a:r>
              <a:rPr lang="en-GB" smtClean="0"/>
              <a:t>30.000 personer:		Roosevelt får 60% af stemmerne</a:t>
            </a:r>
            <a:endParaRPr lang="en-GB"/>
          </a:p>
          <a:p>
            <a:r>
              <a:rPr lang="en-GB" smtClean="0"/>
              <a:t>Gallup fik ret, Roosevelt vandt præsidentvalget klart (60.8%)</a:t>
            </a:r>
          </a:p>
          <a:p>
            <a:r>
              <a:rPr lang="en-GB" smtClean="0"/>
              <a:t>The </a:t>
            </a:r>
            <a:r>
              <a:rPr lang="en-GB"/>
              <a:t>Literary </a:t>
            </a:r>
            <a:r>
              <a:rPr lang="en-GB" smtClean="0"/>
              <a:t>Digest’s fejl: de havde fundet respondenterne i telefonbøger og registre over bilnummerplader (dvs. blandt de rige)</a:t>
            </a:r>
          </a:p>
          <a:p>
            <a:r>
              <a:rPr lang="en-GB" err="1" smtClean="0"/>
              <a:t>Derfor var</a:t>
            </a:r>
            <a:r>
              <a:rPr lang="en-GB"/>
              <a:t> </a:t>
            </a:r>
            <a:r>
              <a:rPr lang="en-GB" err="1" smtClean="0"/>
              <a:t>stikprøven ikke repræsentativ for de amerikanske vælgere.</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t>5</a:t>
            </a:fld>
            <a:endParaRPr lang="da-DK"/>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1600" y="1124744"/>
            <a:ext cx="2593609"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32040" y="1124745"/>
            <a:ext cx="3435871" cy="1923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720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en-US" smtClean="0"/>
                  <a:t>En forskergruppe har udviklet en ny type lithium-batteri til elbiler. De vil gerne kunne påstå, at batterierne kan klare opladning mere end 1600 gange. De vil tage en stikprøve på 36 nye batterier og genoplade dem, indtil de fejler</a:t>
                </a:r>
              </a:p>
              <a:p>
                <a:r>
                  <a:rPr lang="en-US" smtClean="0"/>
                  <a:t>Stikprøvens middelværdi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en-US" smtClean="0"/>
                  <a:t> skal bruges som bevismateriale for påstanden (hypotesen) at </a:t>
                </a:r>
                <a14:m>
                  <m:oMathPara>
                    <m:oMathParaPr>
                      <m:jc/>
                    </m:oMathParaPr>
                    <m:oMath>
                      <m:r>
                        <a:rPr lang="en-US" i="1">
                          <a:solidFill>
                            <a:schemeClr val="accent1">
                              <a:lumMod val="75000"/>
                            </a:schemeClr>
                          </a:solidFill>
                          <a:latin typeface="Cambria Math" panose="02040503050406030204" pitchFamily="18" charset="0"/>
                          <a:ea typeface="Cambria Math" panose="02040503050406030204" pitchFamily="18" charset="0"/>
                        </a:rPr>
                        <m:t>𝜇</m:t>
                      </m:r>
                      <m:r>
                        <a:rPr lang="en-US" i="1">
                          <a:solidFill>
                            <a:schemeClr val="accent1">
                              <a:lumMod val="75000"/>
                            </a:schemeClr>
                          </a:solidFill>
                          <a:latin typeface="Cambria Math" panose="02040503050406030204" pitchFamily="18" charset="0"/>
                          <a:ea typeface="Cambria Math" panose="02040503050406030204" pitchFamily="18" charset="0"/>
                        </a:rPr>
                        <m:t>&gt;1600</m:t>
                      </m:r>
                    </m:oMath>
                  </m:oMathPara>
                </a14:m>
                <a:endParaRPr lang="en-US" smtClean="0"/>
              </a:p>
              <a:p>
                <a:r>
                  <a:rPr lang="en-US" smtClean="0"/>
                  <a:t>Hvordan skal de fortolke resultatet af stikprøven?</a:t>
                </a:r>
              </a:p>
              <a:p>
                <a:pPr lvl="1"/>
                <a:r>
                  <a:rPr lang="en-US" smtClean="0"/>
                  <a:t>Hvis f.eks.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rPr>
                        <m:t>=</m:t>
                      </m:r>
                    </m:oMath>
                  </m:oMathPara>
                </a14:m>
                <a:r>
                  <a:rPr lang="en-US" smtClean="0"/>
                  <a:t> 1610, så tyder det på, at påstanden holder, men det kunne sagtens være tilfældigt p.g.a. stikprøven</a:t>
                </a:r>
              </a:p>
              <a:p>
                <a:pPr lvl="1"/>
                <a:r>
                  <a:rPr lang="en-US"/>
                  <a:t>Hvis f.eks.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da-DK" i="1">
                          <a:latin typeface="Cambria Math"/>
                        </a:rPr>
                        <m:t>=</m:t>
                      </m:r>
                    </m:oMath>
                  </m:oMathPara>
                </a14:m>
                <a:r>
                  <a:rPr lang="en-US"/>
                  <a:t> </a:t>
                </a:r>
                <a:r>
                  <a:rPr lang="en-US" smtClean="0"/>
                  <a:t>1590</a:t>
                </a:r>
                <a:r>
                  <a:rPr lang="en-US"/>
                  <a:t>, så tyder det på, at påstanden </a:t>
                </a:r>
                <a:r>
                  <a:rPr lang="en-US" smtClean="0"/>
                  <a:t>ikke holder</a:t>
                </a:r>
                <a:r>
                  <a:rPr lang="en-US"/>
                  <a:t>, men det kunne sagtens være tilfældigt p.g.a. stikprøven</a:t>
                </a:r>
              </a:p>
              <a:p>
                <a:pPr lvl="1"/>
                <a:r>
                  <a:rPr lang="en-US"/>
                  <a:t>Hvis f.eks.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da-DK" i="1">
                          <a:latin typeface="Cambria Math"/>
                        </a:rPr>
                        <m:t>=</m:t>
                      </m:r>
                    </m:oMath>
                  </m:oMathPara>
                </a14:m>
                <a:r>
                  <a:rPr lang="en-US"/>
                  <a:t> </a:t>
                </a:r>
                <a:r>
                  <a:rPr lang="en-US" smtClean="0"/>
                  <a:t>1720, så </a:t>
                </a:r>
                <a:r>
                  <a:rPr lang="en-US"/>
                  <a:t>tyder det på, at påstanden </a:t>
                </a:r>
                <a:r>
                  <a:rPr lang="en-US" smtClean="0"/>
                  <a:t>holder. Vi er mere overbeviste, for det virker usandsynligt, at en tilfældig stikprøve af en population med </a:t>
                </a:r>
                <a14:m>
                  <m:oMathPara>
                    <m:oMathParaPr>
                      <m:jc/>
                    </m:oMathParaPr>
                    <m:o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≤1600</m:t>
                      </m:r>
                    </m:oMath>
                  </m:oMathPara>
                </a14:m>
                <a:r>
                  <a:rPr lang="en-US" smtClean="0"/>
                  <a:t> kommer ud med et snit så langt over populationens middelværdi.</a:t>
                </a:r>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152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50</a:t>
            </a:fld>
            <a:endParaRPr lang="da-DK">
              <a:solidFill>
                <a:prstClr val="black">
                  <a:tint val="75000"/>
                </a:prstClr>
              </a:solidFill>
            </a:endParaRPr>
          </a:p>
        </p:txBody>
      </p:sp>
    </p:spTree>
    <p:extLst>
      <p:ext uri="{BB962C8B-B14F-4D97-AF65-F5344CB8AC3E}">
        <p14:creationId xmlns:p14="http://schemas.microsoft.com/office/powerpoint/2010/main" val="31021083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en-US" smtClean="0"/>
                  <a:t>Forskergruppen vælger, at de vil forkaste påstanden, med mindre </a:t>
                </a:r>
                <a:br>
                  <a:rPr lang="en-US" smtClean="0"/>
                </a:b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&gt;</m:t>
                      </m:r>
                    </m:oMath>
                  </m:oMathPara>
                </a14:m>
                <a:r>
                  <a:rPr lang="en-US"/>
                  <a:t> </a:t>
                </a:r>
                <a14:m>
                  <m:oMathPara>
                    <m:oMathParaPr>
                      <m:jc/>
                    </m:oMathParaPr>
                    <m:oMath>
                      <m:r>
                        <a:rPr lang="en-US" i="1" smtClean="0">
                          <a:latin typeface="Cambria Math" panose="02040503050406030204" pitchFamily="18" charset="0"/>
                        </a:rPr>
                        <m:t>1660</m:t>
                      </m:r>
                    </m:oMath>
                  </m:oMathPara>
                </a14:m>
                <a:r>
                  <a:rPr lang="en-US" smtClean="0"/>
                  <a:t>. De vurderer (lidt arbitrært), at en stikprøve med </a:t>
                </a:r>
                <a14:m>
                  <m:oMathPara>
                    <m:oMathParaPr>
                      <m:jc/>
                    </m:oMathParaPr>
                    <m:oMath>
                      <m:acc>
                        <m:accPr>
                          <m:chr m:val="̅"/>
                          <m:ctrlPr>
                            <a:rPr lang="da-DK" i="1" smtClean="0">
                              <a:latin typeface="Cambria Math" panose="02040503050406030204" pitchFamily="18" charset="0"/>
                            </a:rPr>
                          </m:ctrlPr>
                        </m:accPr>
                        <m:e>
                          <m:r>
                            <a:rPr lang="en-US" i="1">
                              <a:latin typeface="Cambria Math" panose="02040503050406030204" pitchFamily="18" charset="0"/>
                            </a:rPr>
                            <m:t>𝑥</m:t>
                          </m:r>
                        </m:e>
                      </m:acc>
                      <m:r>
                        <a:rPr lang="en-US" i="1" smtClean="0">
                          <a:latin typeface="Cambria Math" panose="02040503050406030204" pitchFamily="18" charset="0"/>
                        </a:rPr>
                        <m:t>&gt;</m:t>
                      </m:r>
                    </m:oMath>
                  </m:oMathPara>
                </a14:m>
                <a:r>
                  <a:rPr lang="en-US" smtClean="0"/>
                  <a:t> </a:t>
                </a:r>
                <a14:m>
                  <m:oMathPara>
                    <m:oMathParaPr>
                      <m:jc/>
                    </m:oMathParaPr>
                    <m:oMath>
                      <m:r>
                        <a:rPr lang="en-US" i="1" smtClean="0">
                          <a:latin typeface="Cambria Math" panose="02040503050406030204" pitchFamily="18" charset="0"/>
                        </a:rPr>
                        <m:t>1660</m:t>
                      </m:r>
                    </m:oMath>
                  </m:oMathPara>
                </a14:m>
                <a:r>
                  <a:rPr lang="en-US" smtClean="0"/>
                  <a:t> vil være et tilstrækkeligt stærkt bevis for påstanden om at </a:t>
                </a:r>
                <a14:m>
                  <m:oMathPara>
                    <m:oMathParaPr>
                      <m:jc/>
                    </m:oMathParaPr>
                    <m:o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&gt;1600</m:t>
                      </m:r>
                    </m:oMath>
                  </m:oMathPara>
                </a14:m>
                <a:endParaRPr lang="en-US" smtClean="0"/>
              </a:p>
              <a:p>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m:t>
                      </m:r>
                    </m:oMath>
                  </m:oMathPara>
                </a14:m>
                <a:r>
                  <a:rPr lang="en-US"/>
                  <a:t> </a:t>
                </a:r>
                <a14:m>
                  <m:oMathPara>
                    <m:oMathParaPr>
                      <m:jc/>
                    </m:oMathParaPr>
                    <m:oMath>
                      <m:r>
                        <a:rPr lang="en-US" i="1">
                          <a:latin typeface="Cambria Math" panose="02040503050406030204" pitchFamily="18" charset="0"/>
                        </a:rPr>
                        <m:t>1660</m:t>
                      </m:r>
                    </m:oMath>
                  </m:oMathPara>
                </a14:m>
                <a:r>
                  <a:rPr lang="en-US" smtClean="0"/>
                  <a:t>: 	Vi tror på påstanden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&gt;1600</m:t>
                      </m:r>
                    </m:oMath>
                  </m:oMathPara>
                </a14:m>
                <a:r>
                  <a:rPr lang="en-US" smtClean="0"/>
                  <a:t> </a:t>
                </a:r>
                <a:br>
                  <a:rPr lang="en-US" smtClean="0"/>
                </a:b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smtClean="0">
                          <a:latin typeface="Cambria Math" panose="02040503050406030204" pitchFamily="18" charset="0"/>
                          <a:ea typeface="Cambria Math" panose="02040503050406030204" pitchFamily="18" charset="0"/>
                        </a:rPr>
                        <m:t>≤</m:t>
                      </m:r>
                    </m:oMath>
                  </m:oMathPara>
                </a14:m>
                <a:r>
                  <a:rPr lang="en-US"/>
                  <a:t> </a:t>
                </a:r>
                <a14:m>
                  <m:oMathPara>
                    <m:oMathParaPr>
                      <m:jc/>
                    </m:oMathParaPr>
                    <m:oMath>
                      <m:r>
                        <a:rPr lang="en-US" i="1">
                          <a:latin typeface="Cambria Math" panose="02040503050406030204" pitchFamily="18" charset="0"/>
                        </a:rPr>
                        <m:t>1660</m:t>
                      </m:r>
                    </m:oMath>
                  </m:oMathPara>
                </a14:m>
                <a:r>
                  <a:rPr lang="en-US"/>
                  <a:t>: 	Vi </a:t>
                </a:r>
                <a:r>
                  <a:rPr lang="en-US" smtClean="0"/>
                  <a:t>tror ikke </a:t>
                </a:r>
                <a:r>
                  <a:rPr lang="en-US"/>
                  <a:t>på påstanden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&gt;1600</m:t>
                      </m:r>
                    </m:oMath>
                  </m:oMathPara>
                </a14:m>
                <a:r>
                  <a:rPr lang="en-US" smtClean="0"/>
                  <a:t> </a:t>
                </a:r>
              </a:p>
              <a:p>
                <a:r>
                  <a:rPr lang="en-US" smtClean="0"/>
                  <a:t>Selv med disse krystalklare regler kan vi begå fejl:</a:t>
                </a:r>
              </a:p>
              <a:p>
                <a:pPr lvl="1"/>
                <a:r>
                  <a:rPr lang="en-US" smtClean="0"/>
                  <a:t>En population med </a:t>
                </a:r>
                <a14:m>
                  <m:oMathPara>
                    <m:oMathParaPr>
                      <m:jc/>
                    </m:oMathParaPr>
                    <m:oMath>
                      <m:r>
                        <a:rPr lang="en-US" i="1">
                          <a:latin typeface="Cambria Math" panose="02040503050406030204" pitchFamily="18" charset="0"/>
                          <a:ea typeface="Cambria Math" panose="02040503050406030204" pitchFamily="18" charset="0"/>
                        </a:rPr>
                        <m:t>𝜇</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1600</m:t>
                      </m:r>
                    </m:oMath>
                  </m:oMathPara>
                </a14:m>
                <a:r>
                  <a:rPr lang="en-US" smtClean="0"/>
                  <a:t> kan give en stikprøve med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m:t>
                      </m:r>
                    </m:oMath>
                  </m:oMathPara>
                </a14:m>
                <a:r>
                  <a:rPr lang="en-US"/>
                  <a:t> </a:t>
                </a:r>
                <a14:m>
                  <m:oMathPara>
                    <m:oMathParaPr>
                      <m:jc/>
                    </m:oMathParaPr>
                    <m:oMath>
                      <m:r>
                        <a:rPr lang="en-US" i="1">
                          <a:latin typeface="Cambria Math" panose="02040503050406030204" pitchFamily="18" charset="0"/>
                        </a:rPr>
                        <m:t>1660</m:t>
                      </m:r>
                    </m:oMath>
                  </m:oMathPara>
                </a14:m>
                <a:r>
                  <a:rPr lang="en-US" smtClean="0"/>
                  <a:t>, og så godkender vi påstanden, selv om den er forkert</a:t>
                </a:r>
              </a:p>
              <a:p>
                <a:pPr lvl="1"/>
                <a:r>
                  <a:rPr lang="en-US"/>
                  <a:t>En population med </a:t>
                </a:r>
                <a14:m>
                  <m:oMathPara>
                    <m:oMathParaPr>
                      <m:jc/>
                    </m:oMathParaPr>
                    <m:oMath>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1600</m:t>
                      </m:r>
                    </m:oMath>
                  </m:oMathPara>
                </a14:m>
                <a:r>
                  <a:rPr lang="en-US"/>
                  <a:t> kan give en stikprøve med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&lt;</m:t>
                      </m:r>
                    </m:oMath>
                  </m:oMathPara>
                </a14:m>
                <a:r>
                  <a:rPr lang="en-US"/>
                  <a:t> </a:t>
                </a:r>
                <a14:m>
                  <m:oMathPara>
                    <m:oMathParaPr>
                      <m:jc/>
                    </m:oMathParaPr>
                    <m:oMath>
                      <m:r>
                        <a:rPr lang="en-US" i="1">
                          <a:latin typeface="Cambria Math" panose="02040503050406030204" pitchFamily="18" charset="0"/>
                        </a:rPr>
                        <m:t>1660</m:t>
                      </m:r>
                    </m:oMath>
                  </m:oMathPara>
                </a14:m>
                <a:r>
                  <a:rPr lang="en-US"/>
                  <a:t>, og så </a:t>
                </a:r>
                <a:r>
                  <a:rPr lang="en-US" smtClean="0"/>
                  <a:t>forkaster </a:t>
                </a:r>
                <a:r>
                  <a:rPr lang="en-US"/>
                  <a:t>vi påstanden, selv om den er </a:t>
                </a:r>
                <a:r>
                  <a:rPr lang="en-US" smtClean="0"/>
                  <a:t>korrekt.</a:t>
                </a:r>
                <a:endParaRPr lang="en-US"/>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51</a:t>
            </a:fld>
            <a:endParaRPr lang="da-DK">
              <a:solidFill>
                <a:prstClr val="black">
                  <a:tint val="75000"/>
                </a:prstClr>
              </a:solidFill>
            </a:endParaRPr>
          </a:p>
        </p:txBody>
      </p:sp>
    </p:spTree>
    <p:extLst>
      <p:ext uri="{BB962C8B-B14F-4D97-AF65-F5344CB8AC3E}">
        <p14:creationId xmlns:p14="http://schemas.microsoft.com/office/powerpoint/2010/main" val="2603960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Nul- og alternativhypoteser</a:t>
            </a:r>
            <a:endParaRPr lang="en-GB"/>
          </a:p>
        </p:txBody>
      </p:sp>
      <mc:AlternateContent>
        <mc:Choice Requires="a14">
          <p:sp>
            <p:nvSpPr>
              <p:cNvPr id="3" name="Content Placeholder 2"/>
              <p:cNvSpPr>
                <a:spLocks noGrp="1"/>
              </p:cNvSpPr>
              <p:nvPr>
                <p:ph idx="1"/>
              </p:nvPr>
            </p:nvSpPr>
            <p:spPr>
              <a:xfrm>
                <a:off x="467544" y="1196752"/>
                <a:ext cx="8496944" cy="5544616"/>
              </a:xfrm>
            </p:spPr>
            <p:txBody>
              <a:bodyPr/>
              <a:lstStyle/>
              <a:p>
                <a:r>
                  <a:rPr lang="en-US" sz="2000" smtClean="0"/>
                  <a:t>For at formulere problemstillingen som en hypotesetest skal forskergruppen </a:t>
                </a:r>
                <a:r>
                  <a:rPr lang="da-DK" sz="2000" smtClean="0"/>
                  <a:t>opstille </a:t>
                </a:r>
                <a:r>
                  <a:rPr lang="da-DK" sz="2000"/>
                  <a:t>to hypoteser:</a:t>
                </a:r>
              </a:p>
              <a:p>
                <a:pPr lvl="1"/>
                <a:r>
                  <a:rPr lang="da-DK">
                    <a:solidFill>
                      <a:schemeClr val="tx2"/>
                    </a:solidFill>
                  </a:rPr>
                  <a:t>Nulhypotesen </a:t>
                </a:r>
                <a:r>
                  <a:rPr lang="da-DK" smtClean="0">
                    <a:solidFill>
                      <a:schemeClr val="tx2"/>
                    </a:solidFill>
                  </a:rPr>
                  <a:t>(</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da-DK" i="1">
                              <a:solidFill>
                                <a:schemeClr val="tx2"/>
                              </a:solidFill>
                              <a:latin typeface="Cambria Math"/>
                            </a:rPr>
                            <m:t>0</m:t>
                          </m:r>
                        </m:sub>
                      </m:sSub>
                    </m:oMath>
                  </m:oMathPara>
                </a14:m>
                <a:r>
                  <a:rPr lang="da-DK" smtClean="0"/>
                  <a:t>)</a:t>
                </a:r>
                <a:endParaRPr lang="da-DK"/>
              </a:p>
              <a:p>
                <a:pPr lvl="1"/>
                <a:r>
                  <a:rPr lang="da-DK" smtClean="0">
                    <a:solidFill>
                      <a:schemeClr val="tx2"/>
                    </a:solidFill>
                  </a:rPr>
                  <a:t>Alternativhypotesen (</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en-US" b="0" i="1" smtClean="0">
                              <a:solidFill>
                                <a:schemeClr val="tx2"/>
                              </a:solidFill>
                              <a:latin typeface="Cambria Math" panose="02040503050406030204" pitchFamily="18" charset="0"/>
                            </a:rPr>
                            <m:t>1</m:t>
                          </m:r>
                        </m:sub>
                      </m:sSub>
                    </m:oMath>
                  </m:oMathPara>
                </a14:m>
                <a:r>
                  <a:rPr lang="da-DK" smtClean="0"/>
                  <a:t> (eller </a:t>
                </a:r>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da-DK" i="1">
                              <a:solidFill>
                                <a:schemeClr val="tx2"/>
                              </a:solidFill>
                              <a:latin typeface="Cambria Math"/>
                            </a:rPr>
                            <m:t>𝑎</m:t>
                          </m:r>
                        </m:sub>
                      </m:sSub>
                    </m:oMath>
                  </m:oMathPara>
                </a14:m>
                <a:r>
                  <a:rPr lang="da-DK" smtClean="0"/>
                  <a:t>))</a:t>
                </a:r>
                <a:endParaRPr lang="da-DK"/>
              </a:p>
              <a:p>
                <a:r>
                  <a:rPr lang="da-DK" sz="2000" smtClean="0"/>
                  <a:t>Som regel formuleres </a:t>
                </a:r>
                <a:r>
                  <a:rPr lang="da-DK" sz="2000" b="1" smtClean="0"/>
                  <a:t>alternativhypotesen</a:t>
                </a:r>
                <a:r>
                  <a:rPr lang="da-DK" sz="2000" smtClean="0"/>
                  <a:t> som det, man tror er sandt, eller det, man gerne vil bekræfte. Her:</a:t>
                </a:r>
                <a:br>
                  <a:rPr lang="da-DK" sz="2000" smtClean="0"/>
                </a:br>
                <a:r>
                  <a:rPr lang="da-DK" sz="2000" smtClean="0"/>
                  <a:t> 	</a:t>
                </a:r>
                <a14:m>
                  <m:oMathPara>
                    <m:oMathParaPr>
                      <m:jc/>
                    </m:oMathParaPr>
                    <m:oMath>
                      <m:sSub>
                        <m:sSubPr>
                          <m:ctrlPr>
                            <a:rPr lang="da-DK" sz="2000" i="1">
                              <a:solidFill>
                                <a:schemeClr val="tx2"/>
                              </a:solidFill>
                              <a:latin typeface="Cambria Math" panose="02040503050406030204" pitchFamily="18" charset="0"/>
                            </a:rPr>
                          </m:ctrlPr>
                        </m:sSubPr>
                        <m:e>
                          <m:r>
                            <a:rPr lang="da-DK" sz="2000" i="1">
                              <a:solidFill>
                                <a:schemeClr val="tx2"/>
                              </a:solidFill>
                              <a:latin typeface="Cambria Math"/>
                            </a:rPr>
                            <m:t>𝐻</m:t>
                          </m:r>
                        </m:e>
                        <m:sub>
                          <m:r>
                            <a:rPr lang="en-US" sz="2000" b="0" i="1" smtClean="0">
                              <a:solidFill>
                                <a:schemeClr val="tx2"/>
                              </a:solidFill>
                              <a:latin typeface="Cambria Math" panose="02040503050406030204" pitchFamily="18" charset="0"/>
                            </a:rPr>
                            <m:t>1</m:t>
                          </m:r>
                        </m:sub>
                      </m:sSub>
                    </m:oMath>
                  </m:oMathPara>
                </a14:m>
                <a:r>
                  <a:rPr lang="da-DK" sz="2000" smtClean="0"/>
                  <a:t>: </a:t>
                </a:r>
                <a14:m>
                  <m:oMathPara>
                    <m:oMathParaPr>
                      <m:jc/>
                    </m:oMathParaPr>
                    <m:oMath>
                      <m:r>
                        <a:rPr lang="da-DK" sz="2000" i="1">
                          <a:latin typeface="Cambria Math"/>
                          <a:ea typeface="Cambria Math"/>
                        </a:rPr>
                        <m:t>𝜇</m:t>
                      </m:r>
                      <m:r>
                        <a:rPr lang="da-DK" sz="2000" i="1">
                          <a:latin typeface="Cambria Math"/>
                          <a:ea typeface="Cambria Math"/>
                        </a:rPr>
                        <m:t>&gt;1600</m:t>
                      </m:r>
                    </m:oMath>
                  </m:oMathPara>
                </a14:m>
                <a:endParaRPr lang="da-DK" sz="2000" smtClean="0"/>
              </a:p>
              <a:p>
                <a:r>
                  <a:rPr lang="da-DK" sz="2000" smtClean="0"/>
                  <a:t>Altern</a:t>
                </a:r>
                <a:r>
                  <a:rPr lang="da-DK" sz="2000" smtClean="0">
                    <a:solidFill>
                      <a:schemeClr val="tx1"/>
                    </a:solidFill>
                  </a:rPr>
                  <a:t>ativhypotesen er alternativet til </a:t>
                </a:r>
                <a:r>
                  <a:rPr lang="da-DK" sz="2000" b="1" smtClean="0">
                    <a:solidFill>
                      <a:schemeClr val="tx1"/>
                    </a:solidFill>
                  </a:rPr>
                  <a:t>nulhypotesen</a:t>
                </a:r>
                <a:r>
                  <a:rPr lang="da-DK" sz="2000" smtClean="0">
                    <a:solidFill>
                      <a:schemeClr val="tx1"/>
                    </a:solidFill>
                  </a:rPr>
                  <a:t>, så umiddelbart formuleres </a:t>
                </a:r>
                <a14:m>
                  <m:oMathPara>
                    <m:oMathParaPr>
                      <m:jc/>
                    </m:oMathParaPr>
                    <m:oMath>
                      <m:sSub>
                        <m:sSubPr>
                          <m:ctrlPr>
                            <a:rPr lang="da-DK" sz="2000" i="1">
                              <a:solidFill>
                                <a:schemeClr val="tx1"/>
                              </a:solidFill>
                              <a:latin typeface="Cambria Math" panose="02040503050406030204" pitchFamily="18" charset="0"/>
                            </a:rPr>
                          </m:ctrlPr>
                        </m:sSubPr>
                        <m:e>
                          <m:r>
                            <a:rPr lang="da-DK" sz="2000" i="1">
                              <a:solidFill>
                                <a:schemeClr val="tx1"/>
                              </a:solidFill>
                              <a:latin typeface="Cambria Math"/>
                            </a:rPr>
                            <m:t>𝐻</m:t>
                          </m:r>
                        </m:e>
                        <m:sub>
                          <m:r>
                            <a:rPr lang="en-US" sz="2000" b="0" i="1" smtClean="0">
                              <a:solidFill>
                                <a:schemeClr val="tx1"/>
                              </a:solidFill>
                              <a:latin typeface="Cambria Math" panose="02040503050406030204" pitchFamily="18" charset="0"/>
                            </a:rPr>
                            <m:t>0</m:t>
                          </m:r>
                        </m:sub>
                      </m:sSub>
                    </m:oMath>
                  </m:oMathPara>
                </a14:m>
                <a:r>
                  <a:rPr lang="da-DK" sz="2000" smtClean="0">
                    <a:solidFill>
                      <a:schemeClr val="tx1"/>
                    </a:solidFill>
                  </a:rPr>
                  <a:t> som det modsatte af </a:t>
                </a:r>
                <a14:m>
                  <m:oMathPara>
                    <m:oMathParaPr>
                      <m:jc/>
                    </m:oMathParaPr>
                    <m:oMath>
                      <m:sSub>
                        <m:sSubPr>
                          <m:ctrlPr>
                            <a:rPr lang="da-DK" sz="2000" i="1">
                              <a:solidFill>
                                <a:schemeClr val="tx1"/>
                              </a:solidFill>
                              <a:latin typeface="Cambria Math" panose="02040503050406030204" pitchFamily="18" charset="0"/>
                            </a:rPr>
                          </m:ctrlPr>
                        </m:sSubPr>
                        <m:e>
                          <m:r>
                            <a:rPr lang="da-DK" sz="2000" i="1">
                              <a:solidFill>
                                <a:schemeClr val="tx1"/>
                              </a:solidFill>
                              <a:latin typeface="Cambria Math"/>
                            </a:rPr>
                            <m:t>𝐻</m:t>
                          </m:r>
                        </m:e>
                        <m:sub>
                          <m:r>
                            <a:rPr lang="en-US" sz="2000" i="1">
                              <a:solidFill>
                                <a:schemeClr val="tx1"/>
                              </a:solidFill>
                              <a:latin typeface="Cambria Math" panose="02040503050406030204" pitchFamily="18" charset="0"/>
                            </a:rPr>
                            <m:t>1</m:t>
                          </m:r>
                        </m:sub>
                      </m:sSub>
                    </m:oMath>
                  </m:oMathPara>
                </a14:m>
                <a:r>
                  <a:rPr lang="da-DK" sz="2000" smtClean="0"/>
                  <a:t>:</a:t>
                </a:r>
                <a:br>
                  <a:rPr lang="da-DK" sz="2000" smtClean="0"/>
                </a:br>
                <a:r>
                  <a:rPr lang="da-DK" sz="2000" smtClean="0"/>
                  <a:t> 	</a:t>
                </a:r>
                <a14:m>
                  <m:oMathPara>
                    <m:oMathParaPr>
                      <m:jc/>
                    </m:oMathParaPr>
                    <m:oMath>
                      <m:sSub>
                        <m:sSubPr>
                          <m:ctrlPr>
                            <a:rPr lang="da-DK" sz="2000" i="1">
                              <a:solidFill>
                                <a:schemeClr val="tx2"/>
                              </a:solidFill>
                              <a:latin typeface="Cambria Math" panose="02040503050406030204" pitchFamily="18" charset="0"/>
                            </a:rPr>
                          </m:ctrlPr>
                        </m:sSubPr>
                        <m:e>
                          <m:r>
                            <a:rPr lang="da-DK" sz="2000" i="1">
                              <a:solidFill>
                                <a:schemeClr val="tx2"/>
                              </a:solidFill>
                              <a:latin typeface="Cambria Math"/>
                            </a:rPr>
                            <m:t>𝐻</m:t>
                          </m:r>
                        </m:e>
                        <m:sub>
                          <m:r>
                            <a:rPr lang="en-US" sz="2000" b="0" i="1" smtClean="0">
                              <a:solidFill>
                                <a:schemeClr val="tx2"/>
                              </a:solidFill>
                              <a:latin typeface="Cambria Math" panose="02040503050406030204" pitchFamily="18" charset="0"/>
                            </a:rPr>
                            <m:t>0</m:t>
                          </m:r>
                        </m:sub>
                      </m:sSub>
                    </m:oMath>
                  </m:oMathPara>
                </a14:m>
                <a:r>
                  <a:rPr lang="da-DK" sz="2000" smtClean="0"/>
                  <a:t>: </a:t>
                </a:r>
                <a14:m>
                  <m:oMathPara>
                    <m:oMathParaPr>
                      <m:jc/>
                    </m:oMathParaPr>
                    <m:oMath>
                      <m:r>
                        <a:rPr lang="da-DK" sz="2000" i="1">
                          <a:latin typeface="Cambria Math"/>
                          <a:ea typeface="Cambria Math"/>
                        </a:rPr>
                        <m:t>𝜇</m:t>
                      </m:r>
                      <m:r>
                        <a:rPr lang="da-DK" sz="2000" i="1" smtClean="0">
                          <a:latin typeface="Cambria Math" panose="02040503050406030204" pitchFamily="18" charset="0"/>
                          <a:ea typeface="Cambria Math" panose="02040503050406030204" pitchFamily="18" charset="0"/>
                        </a:rPr>
                        <m:t>≤</m:t>
                      </m:r>
                      <m:r>
                        <a:rPr lang="da-DK" sz="2000" i="1">
                          <a:latin typeface="Cambria Math"/>
                          <a:ea typeface="Cambria Math"/>
                        </a:rPr>
                        <m:t>1600</m:t>
                      </m:r>
                    </m:oMath>
                  </m:oMathPara>
                </a14:m>
                <a:endParaRPr lang="da-DK" sz="2000" smtClean="0"/>
              </a:p>
              <a:p>
                <a:r>
                  <a:rPr lang="da-DK" sz="2000" smtClean="0"/>
                  <a:t>Hypotesetesten foregår ved at antage, </a:t>
                </a:r>
                <a:r>
                  <a:rPr lang="da-DK" sz="2000"/>
                  <a:t>at nulhypotesen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r>
                        <a:rPr lang="da-DK" sz="2000" i="1">
                          <a:latin typeface="Cambria Math"/>
                        </a:rPr>
                        <m:t> </m:t>
                      </m:r>
                    </m:oMath>
                  </m:oMathPara>
                </a14:m>
                <a:r>
                  <a:rPr lang="da-DK" sz="2000"/>
                  <a:t>er </a:t>
                </a:r>
                <a:r>
                  <a:rPr lang="da-DK" sz="2000" smtClean="0"/>
                  <a:t>sand. Hvis </a:t>
                </a:r>
                <a:r>
                  <a:rPr lang="da-DK" sz="2000"/>
                  <a:t>de statistiske undersøgelser viser, at </a:t>
                </a:r>
                <a:r>
                  <a:rPr lang="da-DK" sz="2000" smtClean="0"/>
                  <a:t>det har usandsynlige konsekvenser, </a:t>
                </a:r>
                <a:r>
                  <a:rPr lang="da-DK" sz="2000"/>
                  <a:t>så må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forkastes, og dermed </a:t>
                </a:r>
                <a:r>
                  <a:rPr lang="da-DK" sz="2000" smtClean="0"/>
                  <a:t>kan </a:t>
                </a:r>
                <a:r>
                  <a:rPr lang="da-DK" sz="2000"/>
                  <a:t>vi acceptere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endParaRPr lang="da-DK" sz="2000" smtClean="0"/>
              </a:p>
              <a:p>
                <a:r>
                  <a:rPr lang="da-DK" sz="2000" smtClean="0"/>
                  <a:t>For at kunne beregne konsekvenser af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formuleres den som regel med ‘=‘ :</a:t>
                </a:r>
                <a:endParaRPr lang="da-DK" sz="2000"/>
              </a:p>
              <a:p>
                <a:pPr lvl="1"/>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da-DK" i="1">
                              <a:solidFill>
                                <a:schemeClr val="tx2"/>
                              </a:solidFill>
                              <a:latin typeface="Cambria Math"/>
                            </a:rPr>
                            <m:t>0</m:t>
                          </m:r>
                        </m:sub>
                      </m:sSub>
                    </m:oMath>
                  </m:oMathPara>
                </a14:m>
                <a:r>
                  <a:rPr lang="da-DK" smtClean="0"/>
                  <a:t>: </a:t>
                </a:r>
                <a14:m>
                  <m:oMathPara>
                    <m:oMathParaPr>
                      <m:jc/>
                    </m:oMathParaPr>
                    <m:oMath>
                      <m:r>
                        <a:rPr lang="da-DK" i="1">
                          <a:latin typeface="Cambria Math"/>
                          <a:ea typeface="Cambria Math"/>
                        </a:rPr>
                        <m:t>𝜇</m:t>
                      </m:r>
                      <m:r>
                        <a:rPr lang="da-DK" i="1" smtClean="0">
                          <a:solidFill>
                            <a:schemeClr val="accent1">
                              <a:lumMod val="75000"/>
                            </a:schemeClr>
                          </a:solidFill>
                          <a:latin typeface="Cambria Math"/>
                          <a:ea typeface="Cambria Math"/>
                        </a:rPr>
                        <m:t>=</m:t>
                      </m:r>
                      <m:r>
                        <a:rPr lang="da-DK" i="1">
                          <a:latin typeface="Cambria Math"/>
                          <a:ea typeface="Cambria Math"/>
                        </a:rPr>
                        <m:t>1600</m:t>
                      </m:r>
                    </m:oMath>
                  </m:oMathPara>
                </a14:m>
                <a:endParaRPr lang="da-DK"/>
              </a:p>
              <a:p>
                <a:pPr lvl="1"/>
                <a14:m>
                  <m:oMathPara>
                    <m:oMathParaPr>
                      <m:jc/>
                    </m:oMathParaPr>
                    <m:oMath>
                      <m:sSub>
                        <m:sSubPr>
                          <m:ctrlPr>
                            <a:rPr lang="da-DK" i="1">
                              <a:solidFill>
                                <a:schemeClr val="tx2"/>
                              </a:solidFill>
                              <a:latin typeface="Cambria Math" panose="02040503050406030204" pitchFamily="18" charset="0"/>
                            </a:rPr>
                          </m:ctrlPr>
                        </m:sSubPr>
                        <m:e>
                          <m:r>
                            <a:rPr lang="da-DK" i="1">
                              <a:solidFill>
                                <a:schemeClr val="tx2"/>
                              </a:solidFill>
                              <a:latin typeface="Cambria Math"/>
                            </a:rPr>
                            <m:t>𝐻</m:t>
                          </m:r>
                        </m:e>
                        <m:sub>
                          <m:r>
                            <a:rPr lang="en-US" i="1">
                              <a:solidFill>
                                <a:schemeClr val="tx2"/>
                              </a:solidFill>
                              <a:latin typeface="Cambria Math" panose="02040503050406030204" pitchFamily="18" charset="0"/>
                            </a:rPr>
                            <m:t>1</m:t>
                          </m:r>
                        </m:sub>
                      </m:sSub>
                    </m:oMath>
                  </m:oMathPara>
                </a14:m>
                <a:r>
                  <a:rPr lang="da-DK" smtClean="0"/>
                  <a:t>: </a:t>
                </a:r>
                <a14:m>
                  <m:oMathPara>
                    <m:oMathParaPr>
                      <m:jc/>
                    </m:oMathParaPr>
                    <m:oMath>
                      <m:r>
                        <a:rPr lang="da-DK" i="1">
                          <a:latin typeface="Cambria Math"/>
                          <a:ea typeface="Cambria Math"/>
                        </a:rPr>
                        <m:t>𝜇</m:t>
                      </m:r>
                      <m:r>
                        <a:rPr lang="da-DK" i="1">
                          <a:latin typeface="Cambria Math"/>
                          <a:ea typeface="Cambria Math"/>
                        </a:rPr>
                        <m:t>&gt;1600</m:t>
                      </m:r>
                    </m:oMath>
                  </m:oMathPara>
                </a14:m>
                <a:r>
                  <a:rPr lang="en-GB" smtClean="0"/>
                  <a:t>.</a:t>
                </a:r>
                <a:endParaRPr lang="en-GB"/>
              </a:p>
              <a:p>
                <a:endParaRPr lang="en-US"/>
              </a:p>
              <a:p>
                <a:pPr lvl="1"/>
                <a:endParaRPr lang="en-US"/>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96752"/>
                <a:ext cx="8496944" cy="5544616"/>
              </a:xfrm>
              <a:blipFill>
                <a:blip r:embed="rId2"/>
                <a:stretch>
                  <a:fillRect l="-646" t="-549" r="-359" b="-33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52</a:t>
            </a:fld>
            <a:endParaRPr lang="da-DK">
              <a:solidFill>
                <a:prstClr val="black">
                  <a:tint val="75000"/>
                </a:prstClr>
              </a:solidFill>
            </a:endParaRPr>
          </a:p>
        </p:txBody>
      </p:sp>
    </p:spTree>
    <p:extLst>
      <p:ext uri="{BB962C8B-B14F-4D97-AF65-F5344CB8AC3E}">
        <p14:creationId xmlns:p14="http://schemas.microsoft.com/office/powerpoint/2010/main" val="1399566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 i retssalen</a:t>
            </a:r>
            <a:endParaRPr lang="da-DK"/>
          </a:p>
        </p:txBody>
      </p:sp>
      <mc:AlternateContent>
        <mc:Choice Requires="a14">
          <p:sp>
            <p:nvSpPr>
              <p:cNvPr id="3" name="Content Placeholder 2"/>
              <p:cNvSpPr>
                <a:spLocks noGrp="1"/>
              </p:cNvSpPr>
              <p:nvPr>
                <p:ph idx="1"/>
              </p:nvPr>
            </p:nvSpPr>
            <p:spPr/>
            <p:txBody>
              <a:bodyPr/>
              <a:lstStyle/>
              <a:p>
                <a:r>
                  <a:rPr lang="da-DK" smtClean="0"/>
                  <a:t>En mand er anklaget for mord</a:t>
                </a:r>
              </a:p>
              <a:p>
                <a:r>
                  <a:rPr lang="da-DK" smtClean="0"/>
                  <a:t>Hypotesetest:</a:t>
                </a:r>
              </a:p>
              <a:p>
                <a:pPr lvl="1"/>
                <a:r>
                  <a:rPr lang="da-DK" sz="1800">
                    <a:solidFill>
                      <a:schemeClr val="tx2"/>
                    </a:solidFill>
                  </a:rPr>
                  <a:t>Nulhypotesen </a:t>
                </a:r>
                <a14:m>
                  <m:oMathPara>
                    <m:oMathParaPr>
                      <m:jc/>
                    </m:oMathParaPr>
                    <m:oMath>
                      <m:sSub>
                        <m:sSubPr>
                          <m:ctrlPr>
                            <a:rPr lang="da-DK" sz="1800" i="1">
                              <a:solidFill>
                                <a:schemeClr val="tx2"/>
                              </a:solidFill>
                              <a:latin typeface="Cambria Math" panose="02040503050406030204" pitchFamily="18" charset="0"/>
                            </a:rPr>
                          </m:ctrlPr>
                        </m:sSubPr>
                        <m:e>
                          <m:r>
                            <a:rPr lang="da-DK" sz="1800" i="1">
                              <a:solidFill>
                                <a:schemeClr val="tx2"/>
                              </a:solidFill>
                              <a:latin typeface="Cambria Math"/>
                            </a:rPr>
                            <m:t>𝐻</m:t>
                          </m:r>
                        </m:e>
                        <m:sub>
                          <m:r>
                            <a:rPr lang="da-DK" sz="1800" i="1">
                              <a:solidFill>
                                <a:schemeClr val="tx2"/>
                              </a:solidFill>
                              <a:latin typeface="Cambria Math"/>
                            </a:rPr>
                            <m:t>0</m:t>
                          </m:r>
                        </m:sub>
                      </m:sSub>
                    </m:oMath>
                  </m:oMathPara>
                </a14:m>
                <a:r>
                  <a:rPr lang="da-DK" sz="1800"/>
                  <a:t>:</a:t>
                </a:r>
                <a:r>
                  <a:rPr lang="da-DK" sz="1800" smtClean="0"/>
                  <a:t> Den anklagede er uskyldig</a:t>
                </a:r>
                <a:endParaRPr lang="da-DK" sz="1800"/>
              </a:p>
              <a:p>
                <a:pPr lvl="1"/>
                <a:r>
                  <a:rPr lang="da-DK" sz="1800">
                    <a:solidFill>
                      <a:schemeClr val="tx2"/>
                    </a:solidFill>
                  </a:rPr>
                  <a:t>Den alternative hypotese </a:t>
                </a:r>
                <a14:m>
                  <m:oMathPara>
                    <m:oMathParaPr>
                      <m:jc/>
                    </m:oMathParaPr>
                    <m:oMath>
                      <m:sSub>
                        <m:sSubPr>
                          <m:ctrlPr>
                            <a:rPr lang="da-DK" sz="1800" i="1">
                              <a:solidFill>
                                <a:schemeClr val="tx2"/>
                              </a:solidFill>
                              <a:latin typeface="Cambria Math" panose="02040503050406030204" pitchFamily="18" charset="0"/>
                            </a:rPr>
                          </m:ctrlPr>
                        </m:sSubPr>
                        <m:e>
                          <m:r>
                            <a:rPr lang="da-DK" sz="1800" i="1">
                              <a:solidFill>
                                <a:schemeClr val="tx2"/>
                              </a:solidFill>
                              <a:latin typeface="Cambria Math"/>
                            </a:rPr>
                            <m:t>𝐻</m:t>
                          </m:r>
                        </m:e>
                        <m:sub>
                          <m:r>
                            <a:rPr lang="en-US" sz="1800" b="0" i="1" smtClean="0">
                              <a:solidFill>
                                <a:schemeClr val="tx2"/>
                              </a:solidFill>
                              <a:latin typeface="Cambria Math" panose="02040503050406030204" pitchFamily="18" charset="0"/>
                            </a:rPr>
                            <m:t>1</m:t>
                          </m:r>
                        </m:sub>
                      </m:sSub>
                    </m:oMath>
                  </m:oMathPara>
                </a14:m>
                <a:r>
                  <a:rPr lang="da-DK" sz="1800"/>
                  <a:t>: </a:t>
                </a:r>
                <a:r>
                  <a:rPr lang="da-DK" sz="1800" smtClean="0"/>
                  <a:t>Den anklagede er skyldig</a:t>
                </a:r>
              </a:p>
              <a:p>
                <a:r>
                  <a:rPr lang="da-DK" sz="2000" smtClean="0"/>
                  <a:t>Den anklagede er uskyldig indtil det modsatte er bevist (uskyldsformodningen), og det er anklageren, der skal løfte bevisbyrden</a:t>
                </a:r>
              </a:p>
              <a:p>
                <a:r>
                  <a:rPr lang="da-DK" sz="2000" smtClean="0"/>
                  <a:t>På engelsk/amerikansk: A </a:t>
                </a:r>
                <a:r>
                  <a:rPr lang="en-GB" sz="2000" smtClean="0"/>
                  <a:t>person </a:t>
                </a:r>
                <a:r>
                  <a:rPr lang="en-GB" sz="2000"/>
                  <a:t>is innocent unless and until proven </a:t>
                </a:r>
                <a:r>
                  <a:rPr lang="en-GB" sz="2000" smtClean="0"/>
                  <a:t>guilty with evidence </a:t>
                </a:r>
                <a:r>
                  <a:rPr lang="en-GB" sz="2000"/>
                  <a:t>that is beyond </a:t>
                </a:r>
                <a:r>
                  <a:rPr lang="en-GB" sz="2000" b="1"/>
                  <a:t>reasonable doubt</a:t>
                </a:r>
                <a:r>
                  <a:rPr lang="en-GB" sz="2000"/>
                  <a:t> </a:t>
                </a:r>
                <a:endParaRPr lang="da-DK" sz="2000"/>
              </a:p>
              <a:p>
                <a:r>
                  <a:rPr lang="da-DK" sz="2000" smtClean="0"/>
                  <a:t>Anklageren fremlægger beviser, der skal forkaste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Hvis det lykkes, accepteres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smtClean="0"/>
                  <a:t> og den anklagede dømmes skyldig</a:t>
                </a:r>
              </a:p>
              <a:p>
                <a:r>
                  <a:rPr lang="da-DK" sz="2000" smtClean="0"/>
                  <a:t>Hvis det ikke lykkes anklageren at forkaste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så bliver den anklagede frikendt </a:t>
                </a:r>
              </a:p>
              <a:p>
                <a:r>
                  <a:rPr lang="da-DK" sz="2000" smtClean="0"/>
                  <a:t>Hvis den anklagede bliver frikendt, betyder det ikke, at han er uskyldig. Han begik måske mordet i virkeligheden – det kunne bare ikke bevises ‘beyond reasonable doubt’, at det var ham, der gjorde det </a:t>
                </a:r>
              </a:p>
              <a:p>
                <a:r>
                  <a:rPr lang="da-DK" sz="2000" smtClean="0"/>
                  <a:t>Vi har ikke bevist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a:t>
                </a:r>
                <a:r>
                  <a:rPr lang="da-DK" sz="2000"/>
                  <a:t>– </a:t>
                </a:r>
                <a:r>
                  <a:rPr lang="da-DK" sz="2000" smtClean="0"/>
                  <a:t>der var bare ikke bevis nok til at kunne forkaste den.</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72" b="-131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53</a:t>
            </a:fld>
            <a:endParaRPr lang="da-DK"/>
          </a:p>
        </p:txBody>
      </p:sp>
    </p:spTree>
    <p:extLst>
      <p:ext uri="{BB962C8B-B14F-4D97-AF65-F5344CB8AC3E}">
        <p14:creationId xmlns:p14="http://schemas.microsoft.com/office/powerpoint/2010/main" val="17960717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cond evt="onBegin" delay="0">
                          <p:tn val="32"/>
                        </p:cond>
                      </p:stCondLst>
                      <p:childTnLst>
                        <p:par>
                          <p:cTn id="34" fill="hold">
                            <p:stCondLst>
                              <p:cond delay="0"/>
                            </p:stCondLst>
                            <p:childTnLst>
                              <p:par>
                                <p:cTn id="35" presetID="1" presetClass="entr" presetSubtype="0" dur="1"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Tvivlen skal komme den anklagede til gode</a:t>
            </a:r>
            <a:endParaRPr lang="da-DK"/>
          </a:p>
        </p:txBody>
      </p:sp>
      <p:sp>
        <p:nvSpPr>
          <p:cNvPr id="3" name="Content Placeholder 2"/>
          <p:cNvSpPr>
            <a:spLocks noGrp="1"/>
          </p:cNvSpPr>
          <p:nvPr>
            <p:ph idx="1"/>
          </p:nvPr>
        </p:nvSpPr>
        <p:spPr>
          <a:xfrm>
            <a:off x="683568" y="4149080"/>
            <a:ext cx="7848872" cy="2520280"/>
          </a:xfrm>
        </p:spPr>
        <p:txBody>
          <a:bodyPr/>
          <a:lstStyle/>
          <a:p>
            <a:pPr marL="0" indent="0">
              <a:buNone/>
            </a:pPr>
            <a:r>
              <a:rPr lang="da-DK" smtClean="0"/>
              <a:t>En mistænkt blev frifundet for indbrud selvom hans DNA forbandt ham til forbrydelsen. </a:t>
            </a:r>
            <a:br>
              <a:rPr lang="da-DK" smtClean="0"/>
            </a:br>
            <a:r>
              <a:rPr lang="da-DK" sz="1400" smtClean="0"/>
              <a:t>  </a:t>
            </a:r>
            <a:br>
              <a:rPr lang="da-DK" smtClean="0"/>
            </a:br>
            <a:r>
              <a:rPr lang="da-DK" smtClean="0"/>
              <a:t>Hans DNA blev nemlig ikke fundet på selve gerningsstedet, kun på det brækjern, der blev brugt til indbruddet. </a:t>
            </a:r>
            <a:br>
              <a:rPr lang="da-DK" smtClean="0"/>
            </a:br>
            <a:r>
              <a:rPr lang="da-DK" sz="1400" smtClean="0"/>
              <a:t> </a:t>
            </a:r>
            <a:endParaRPr lang="da-DK" smtClean="0"/>
          </a:p>
          <a:p>
            <a:pPr marL="0" indent="0">
              <a:buNone/>
            </a:pPr>
            <a:r>
              <a:rPr lang="da-DK" smtClean="0"/>
              <a:t>Man kunne ikke bevise, at han havde været på gerningsstedet.</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54</a:t>
            </a:fld>
            <a:endParaRPr lang="da-DK"/>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9592" y="1340768"/>
            <a:ext cx="6540500" cy="257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643299"/>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To typer af fejl</a:t>
            </a:r>
            <a:endParaRPr lang="da-DK"/>
          </a:p>
        </p:txBody>
      </p:sp>
      <mc:AlternateContent>
        <mc:Choice Requires="a14">
          <p:sp>
            <p:nvSpPr>
              <p:cNvPr id="3" name="Content Placeholder 2"/>
              <p:cNvSpPr>
                <a:spLocks noGrp="1"/>
              </p:cNvSpPr>
              <p:nvPr>
                <p:ph sz="half" idx="1"/>
              </p:nvPr>
            </p:nvSpPr>
            <p:spPr>
              <a:xfrm>
                <a:off x="467544" y="3717032"/>
                <a:ext cx="4038600" cy="3140968"/>
              </a:xfrm>
            </p:spPr>
            <p:txBody>
              <a:bodyPr>
                <a:normAutofit lnSpcReduction="10000"/>
              </a:bodyPr>
              <a:lstStyle/>
              <a:p>
                <a:pPr marL="457200" lvl="1">
                  <a:buNone/>
                </a:pPr>
                <a:r>
                  <a:rPr lang="da-DK" sz="2000" smtClean="0">
                    <a:solidFill>
                      <a:schemeClr val="tx2"/>
                    </a:solidFill>
                  </a:rPr>
                  <a:t>Type I fejl</a:t>
                </a:r>
                <a:r>
                  <a:rPr lang="da-DK" sz="2000" smtClean="0"/>
                  <a:t>: </a:t>
                </a:r>
              </a:p>
              <a:p>
                <a:pPr marL="263525" lvl="1" indent="-263525">
                  <a:buFont typeface="Arial" pitchFamily="34" charset="0"/>
                  <a:buChar char="•"/>
                </a:pPr>
                <a:r>
                  <a:rPr lang="da-DK" sz="2000" smtClean="0"/>
                  <a:t>Vi dømmer en uskyldig</a:t>
                </a:r>
              </a:p>
              <a:p>
                <a:pPr marL="263525" lvl="1" indent="-263525">
                  <a:buFont typeface="Arial" pitchFamily="34" charset="0"/>
                  <a:buChar char="•"/>
                </a:pPr>
                <a:r>
                  <a:rPr lang="da-DK" sz="2000" smtClean="0"/>
                  <a:t>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selvom den er sand</a:t>
                </a:r>
              </a:p>
              <a:p>
                <a:pPr marL="263525" lvl="1" indent="-263525">
                  <a:buFont typeface="Arial" pitchFamily="34" charset="0"/>
                  <a:buChar char="•"/>
                </a:pPr>
                <a:r>
                  <a:rPr lang="da-DK" sz="2000" smtClean="0"/>
                  <a:t>Vi vurderer, at der er noget galt, selvom der ikke er </a:t>
                </a:r>
              </a:p>
              <a:p>
                <a:pPr marL="263525" lvl="1" indent="-263525">
                  <a:buFont typeface="Arial" pitchFamily="34" charset="0"/>
                  <a:buChar char="•"/>
                </a:pPr>
                <a:r>
                  <a:rPr lang="da-DK" sz="2000" smtClean="0"/>
                  <a:t>Sandsynligheden </a:t>
                </a:r>
                <a:br>
                  <a:rPr lang="da-DK" sz="2000" smtClean="0"/>
                </a:br>
                <a14:m>
                  <m:oMathPara>
                    <m:oMathParaPr>
                      <m:jc/>
                    </m:oMathParaPr>
                    <m:oMath>
                      <m:r>
                        <a:rPr lang="da-DK" sz="2000" i="1" smtClean="0">
                          <a:latin typeface="Cambria Math"/>
                          <a:ea typeface="Cambria Math"/>
                        </a:rPr>
                        <m:t>𝛼</m:t>
                      </m:r>
                      <m:r>
                        <a:rPr lang="da-DK" sz="2000" b="0" i="1" smtClean="0">
                          <a:latin typeface="Cambria Math"/>
                          <a:ea typeface="Cambria Math"/>
                        </a:rPr>
                        <m:t>=</m:t>
                      </m:r>
                      <m:r>
                        <a:rPr lang="da-DK" sz="2000" b="0" i="1" smtClean="0">
                          <a:latin typeface="Cambria Math"/>
                          <a:ea typeface="Cambria Math"/>
                        </a:rPr>
                        <m:t>𝑃</m:t>
                      </m:r>
                      <m:r>
                        <a:rPr lang="da-DK" sz="2000" b="0" i="1" smtClean="0">
                          <a:latin typeface="Cambria Math"/>
                          <a:ea typeface="Cambria Math"/>
                        </a:rPr>
                        <m:t>(</m:t>
                      </m:r>
                    </m:oMath>
                  </m:oMathPara>
                </a14:m>
                <a:r>
                  <a:rPr lang="da-DK" sz="2000" smtClean="0"/>
                  <a:t>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er sand)</a:t>
                </a:r>
              </a:p>
              <a:p>
                <a:pPr marL="263525" lvl="1" indent="-263525">
                  <a:buFont typeface="Arial" pitchFamily="34" charset="0"/>
                  <a:buChar char="•"/>
                </a:pPr>
                <a14:m>
                  <m:oMathPara>
                    <m:oMathParaPr>
                      <m:jc/>
                    </m:oMathParaPr>
                    <m:oMath>
                      <m:r>
                        <a:rPr lang="da-DK" sz="2000" i="1">
                          <a:latin typeface="Cambria Math"/>
                          <a:ea typeface="Cambria Math"/>
                        </a:rPr>
                        <m:t>𝛼</m:t>
                      </m:r>
                      <m:r>
                        <a:rPr lang="da-DK" sz="2000" i="1" smtClean="0">
                          <a:latin typeface="Cambria Math"/>
                          <a:ea typeface="Cambria Math"/>
                        </a:rPr>
                        <m:t>~</m:t>
                      </m:r>
                      <m:r>
                        <a:rPr lang="da-DK" sz="2000" b="0" i="1" smtClean="0">
                          <a:latin typeface="Cambria Math"/>
                          <a:ea typeface="Cambria Math"/>
                        </a:rPr>
                        <m:t> </m:t>
                      </m:r>
                    </m:oMath>
                  </m:oMathPara>
                </a14:m>
                <a:r>
                  <a:rPr lang="da-DK" sz="2000" smtClean="0"/>
                  <a:t>hvor stærke beviser kræves (beyound reasonable doubt). </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67544" y="3717032"/>
                <a:ext cx="4038600" cy="3140968"/>
              </a:xfrm>
              <a:blipFill rotWithShape="1">
                <a:blip r:embed="rId3"/>
                <a:stretch>
                  <a:fillRect l="-1662" t="-1942" b="-3495"/>
                </a:stretch>
              </a:blipFill>
            </p:spPr>
            <p:txBody>
              <a:bodyPr/>
              <a:lstStyle/>
              <a:p>
                <a:r>
                  <a:rPr lang="da-DK">
                    <a:noFill/>
                  </a:rPr>
                  <a:t> </a:t>
                </a:r>
              </a:p>
            </p:txBody>
          </p:sp>
        </mc:Fallback>
      </mc:AlternateContent>
      <mc:AlternateContent>
        <mc:Choice Requires="a14">
          <p:sp>
            <p:nvSpPr>
              <p:cNvPr id="10" name="Content Placeholder 9"/>
              <p:cNvSpPr>
                <a:spLocks noGrp="1"/>
              </p:cNvSpPr>
              <p:nvPr>
                <p:ph sz="half" idx="2"/>
              </p:nvPr>
            </p:nvSpPr>
            <p:spPr>
              <a:xfrm>
                <a:off x="4658544" y="3741455"/>
                <a:ext cx="4377952" cy="2927905"/>
              </a:xfrm>
            </p:spPr>
            <p:txBody>
              <a:bodyPr>
                <a:normAutofit lnSpcReduction="10000"/>
              </a:bodyPr>
              <a:lstStyle/>
              <a:p>
                <a:pPr marL="0" indent="0">
                  <a:buNone/>
                </a:pPr>
                <a:r>
                  <a:rPr lang="da-DK" sz="2000" smtClean="0">
                    <a:solidFill>
                      <a:schemeClr val="tx2"/>
                    </a:solidFill>
                  </a:rPr>
                  <a:t>Type II fejl</a:t>
                </a:r>
                <a:r>
                  <a:rPr lang="da-DK" sz="2000" smtClean="0"/>
                  <a:t>: </a:t>
                </a:r>
              </a:p>
              <a:p>
                <a:pPr marL="263525" indent="-263525">
                  <a:buFont typeface="Arial" pitchFamily="34" charset="0"/>
                  <a:buChar char="•"/>
                </a:pPr>
                <a:r>
                  <a:rPr lang="da-DK" sz="2000" smtClean="0"/>
                  <a:t>Vi frikender en skyldig</a:t>
                </a:r>
              </a:p>
              <a:p>
                <a:pPr marL="263525" indent="-263525">
                  <a:buFont typeface="Arial" pitchFamily="34" charset="0"/>
                  <a:buChar char="•"/>
                </a:pPr>
                <a:r>
                  <a:rPr lang="da-DK" sz="2000" smtClean="0"/>
                  <a:t>Vi forkaster ikke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selvom den er falsk</a:t>
                </a:r>
              </a:p>
              <a:p>
                <a:pPr marL="263525" indent="-263525">
                  <a:buFont typeface="Arial" pitchFamily="34" charset="0"/>
                  <a:buChar char="•"/>
                </a:pPr>
                <a:r>
                  <a:rPr lang="da-DK" sz="2000" smtClean="0"/>
                  <a:t>Vi opdager ikke, at der er noget galt</a:t>
                </a:r>
                <a:br>
                  <a:rPr lang="da-DK" sz="2000" smtClean="0"/>
                </a:br>
                <a:endParaRPr lang="da-DK" sz="2000" smtClean="0"/>
              </a:p>
              <a:p>
                <a:pPr marL="263525" indent="-263525">
                  <a:buFont typeface="Arial" pitchFamily="34" charset="0"/>
                  <a:buChar char="•"/>
                </a:pPr>
                <a:r>
                  <a:rPr lang="da-DK" sz="2000" smtClean="0">
                    <a:ea typeface="Cambria Math"/>
                  </a:rPr>
                  <a:t>Sandsynligheden</a:t>
                </a:r>
                <a:br>
                  <a:rPr lang="da-DK" sz="2000" smtClean="0">
                    <a:ea typeface="Cambria Math"/>
                  </a:rPr>
                </a:br>
                <a14:m>
                  <m:oMathPara>
                    <m:oMathParaPr>
                      <m:jc/>
                    </m:oMathParaPr>
                    <m:oMath>
                      <m:r>
                        <a:rPr lang="da-DK"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r>
                        <a:rPr lang="da-DK" sz="2000" i="1">
                          <a:latin typeface="Cambria Math"/>
                          <a:ea typeface="Cambria Math"/>
                        </a:rPr>
                        <m:t>(</m:t>
                      </m:r>
                    </m:oMath>
                  </m:oMathPara>
                </a14:m>
                <a:r>
                  <a:rPr lang="da-DK" sz="2000" smtClean="0"/>
                  <a:t>accepterer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a:t> er sand)</a:t>
                </a:r>
              </a:p>
            </p:txBody>
          </p:sp>
        </mc:Choice>
        <mc:Fallback>
          <p:sp>
            <p:nvSpPr>
              <p:cNvPr id="10" name="Content Placeholder 9"/>
              <p:cNvSpPr>
                <a:spLocks noGrp="1" noRot="1" noChangeAspect="1" noMove="1" noResize="1" noEditPoints="1" noAdjustHandles="1" noChangeArrowheads="1" noChangeShapeType="1" noTextEdit="1"/>
              </p:cNvSpPr>
              <p:nvPr>
                <p:ph sz="half" idx="2"/>
              </p:nvPr>
            </p:nvSpPr>
            <p:spPr>
              <a:xfrm>
                <a:off x="4658544" y="3741455"/>
                <a:ext cx="4377952" cy="2927905"/>
              </a:xfrm>
              <a:blipFill>
                <a:blip r:embed="rId4"/>
                <a:stretch>
                  <a:fillRect l="-1393" t="-2292"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55</a:t>
            </a:fld>
            <a:endParaRPr lang="da-DK"/>
          </a:p>
        </p:txBody>
      </p:sp>
      <p:graphicFrame>
        <p:nvGraphicFramePr>
          <p:cNvPr id="9" name="Table 8"/>
          <p:cNvGraphicFramePr>
            <a:graphicFrameLocks noGrp="1"/>
          </p:cNvGraphicFramePr>
          <p:nvPr>
            <p:extLst/>
          </p:nvPr>
        </p:nvGraphicFramePr>
        <p:xfrm>
          <a:off x="3203847" y="1196752"/>
          <a:ext cx="5544617" cy="2253680"/>
        </p:xfrm>
        <a:graphic>
          <a:graphicData uri="http://schemas.openxmlformats.org/drawingml/2006/table">
            <a:tbl>
              <a:tblPr/>
              <a:tblGrid>
                <a:gridCol w="1583383">
                  <a:extLst>
                    <a:ext uri="{9D8B030D-6E8A-4147-A177-3AD203B41FA5}">
                      <a16:colId xmlns:a16="http://schemas.microsoft.com/office/drawing/2014/main" val="20000"/>
                    </a:ext>
                  </a:extLst>
                </a:gridCol>
                <a:gridCol w="1377821">
                  <a:extLst>
                    <a:ext uri="{9D8B030D-6E8A-4147-A177-3AD203B41FA5}">
                      <a16:colId xmlns:a16="http://schemas.microsoft.com/office/drawing/2014/main" val="20001"/>
                    </a:ext>
                  </a:extLst>
                </a:gridCol>
                <a:gridCol w="1300040">
                  <a:extLst>
                    <a:ext uri="{9D8B030D-6E8A-4147-A177-3AD203B41FA5}">
                      <a16:colId xmlns:a16="http://schemas.microsoft.com/office/drawing/2014/main" val="20002"/>
                    </a:ext>
                  </a:extLst>
                </a:gridCol>
                <a:gridCol w="1283373">
                  <a:extLst>
                    <a:ext uri="{9D8B030D-6E8A-4147-A177-3AD203B41FA5}">
                      <a16:colId xmlns:a16="http://schemas.microsoft.com/office/drawing/2014/main" val="20003"/>
                    </a:ext>
                  </a:extLst>
                </a:gridCol>
              </a:tblGrid>
              <a:tr h="477229">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gridSpan="2">
                  <a:txBody>
                    <a:bodyPr vert="horz" wrap="square"/>
                    <a:lstStyle/>
                    <a:p>
                      <a:pPr algn="ctr" fontAlgn="ctr"/>
                      <a:r>
                        <a:rPr lang="en-GB" sz="1800" b="1" i="0" u="none" strike="noStrike" err="1">
                          <a:solidFill>
                            <a:srgbClr val="000000"/>
                          </a:solidFill>
                          <a:effectLst/>
                          <a:latin typeface="Calibri"/>
                        </a:rPr>
                        <a:t>Rettens afgørelse</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hMerge="1">
                  <a:txBody>
                    <a:bodyPr vert="horz" wrap="square"/>
                    <a:lstStyle/>
                    <a:p>
                      <a:endParaRPr lang="da-DK"/>
                    </a:p>
                  </a:txBody>
                  <a:tcPr/>
                </a:tc>
                <a:extLst>
                  <a:ext uri="{0D108BD9-81ED-4DB2-BD59-A6C34878D82A}">
                    <a16:rowId xmlns:a16="http://schemas.microsoft.com/office/drawing/2014/main" val="10000"/>
                  </a:ext>
                </a:extLst>
              </a:tr>
              <a:tr h="530883">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r>
                        <a:rPr lang="en-GB" sz="1800" b="0" i="0" u="none" strike="noStrike" err="1">
                          <a:solidFill>
                            <a:srgbClr val="000000"/>
                          </a:solidFill>
                          <a:effectLst/>
                          <a:latin typeface="Calibri"/>
                        </a:rPr>
                        <a:t>Dømt</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tc>
                  <a:txBody>
                    <a:bodyPr vert="horz" wrap="square"/>
                    <a:lstStyle/>
                    <a:p>
                      <a:pPr algn="ctr" fontAlgn="ctr"/>
                      <a:r>
                        <a:rPr lang="en-GB" sz="1800" b="0" i="0" u="none" strike="noStrike" err="1">
                          <a:solidFill>
                            <a:srgbClr val="000000"/>
                          </a:solidFill>
                          <a:effectLst/>
                          <a:latin typeface="Calibri"/>
                        </a:rPr>
                        <a:t>Frikendt</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2784">
                <a:tc rowSpan="2">
                  <a:txBody>
                    <a:bodyPr vert="horz" wrap="square"/>
                    <a:lstStyle/>
                    <a:p>
                      <a:pPr algn="ctr" fontAlgn="ctr"/>
                      <a:r>
                        <a:rPr lang="en-GB" sz="1800" b="1" i="0" u="none" strike="noStrike" err="1">
                          <a:solidFill>
                            <a:srgbClr val="000000"/>
                          </a:solidFill>
                          <a:effectLst/>
                          <a:latin typeface="Calibri"/>
                        </a:rPr>
                        <a:t>Anklagedes sande tilsand</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marL="0" indent="0" algn="r" fontAlgn="ctr"/>
                      <a:r>
                        <a:rPr lang="en-GB" sz="1800" b="0" i="0" u="none" strike="noStrike" err="1" smtClean="0">
                          <a:solidFill>
                            <a:srgbClr val="000000"/>
                          </a:solidFill>
                          <a:effectLst/>
                          <a:latin typeface="Calibri"/>
                        </a:rPr>
                        <a:t>Uskyldig (</a:t>
                      </a: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GB" sz="1800" b="0" i="0" u="none" strike="noStrike"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a:solidFill>
                            <a:srgbClr val="000000"/>
                          </a:solidFill>
                          <a:effectLst/>
                          <a:latin typeface="Calibri"/>
                        </a:rPr>
                        <a:t>Type I fejl</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tc>
                  <a:txBody>
                    <a:bodyPr vert="horz" wrap="square"/>
                    <a:lstStyle/>
                    <a:p>
                      <a:pPr algn="ctr" fontAlgn="ctr"/>
                      <a:r>
                        <a:rPr lang="en-GB" sz="1800" b="0" i="0" u="none" strike="noStrike">
                          <a:solidFill>
                            <a:srgbClr val="000000"/>
                          </a:solidFill>
                          <a:effectLst/>
                          <a:latin typeface="Calibri"/>
                        </a:rPr>
                        <a:t>OK</a:t>
                      </a: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622784">
                <a:tc vMerge="1">
                  <a:txBody>
                    <a:bodyPr vert="horz" wrap="square"/>
                    <a:lstStyle/>
                    <a:p>
                      <a:endParaRPr lang="da-DK"/>
                    </a:p>
                  </a:txBody>
                  <a:tcPr/>
                </a:tc>
                <a:tc>
                  <a:txBody>
                    <a:bodyPr vert="horz" wrap="square"/>
                    <a:lstStyle/>
                    <a:p>
                      <a:pPr algn="r" fontAlgn="ctr"/>
                      <a:r>
                        <a:rPr lang="en-GB" sz="1800" b="0" i="0" u="none" strike="noStrike" smtClean="0">
                          <a:solidFill>
                            <a:srgbClr val="000000"/>
                          </a:solidFill>
                          <a:effectLst/>
                          <a:latin typeface="Calibri"/>
                        </a:rPr>
                        <a:t>Skyldig (</a:t>
                      </a: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b="0" i="1" smtClean="0">
                                    <a:latin typeface="Cambria Math"/>
                                  </a:rPr>
                                  <m:t>𝑎</m:t>
                                </m:r>
                              </m:sub>
                            </m:sSub>
                          </m:oMath>
                        </m:oMathPara>
                      </a14:m>
                      <a:r>
                        <a:rPr lang="en-GB" sz="1800" b="0" i="0" u="none" strike="noStrike"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a:solidFill>
                            <a:srgbClr val="000000"/>
                          </a:solidFill>
                          <a:effectLst/>
                          <a:latin typeface="Calibri"/>
                        </a:rPr>
                        <a:t>OK</a:t>
                      </a: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vert="horz" wrap="square"/>
                    <a:lstStyle/>
                    <a:p>
                      <a:pPr algn="ctr" fontAlgn="ctr"/>
                      <a:r>
                        <a:rPr lang="en-GB" sz="1800" b="0" i="0" u="none" strike="noStrike">
                          <a:solidFill>
                            <a:srgbClr val="000000"/>
                          </a:solidFill>
                          <a:effectLst/>
                          <a:latin typeface="Calibri"/>
                        </a:rPr>
                        <a:t>Type II fejl</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extLst>
                  <a:ext uri="{0D108BD9-81ED-4DB2-BD59-A6C34878D82A}">
                    <a16:rowId xmlns:a16="http://schemas.microsoft.com/office/drawing/2014/main" val="10003"/>
                  </a:ext>
                </a:extLst>
              </a:tr>
            </a:tbl>
          </a:graphicData>
        </a:graphic>
      </p:graphicFrame>
      <mc:AlternateContent>
        <mc:Choice Requires="a14">
          <p:sp>
            <p:nvSpPr>
              <p:cNvPr id="13" name="Content Placeholder 9"/>
              <p:cNvSpPr txBox="1"/>
              <p:nvPr/>
            </p:nvSpPr>
            <p:spPr>
              <a:xfrm>
                <a:off x="405184" y="1556793"/>
                <a:ext cx="2942680" cy="1224136"/>
              </a:xfrm>
              <a:prstGeom prst="rect">
                <a:avLst/>
              </a:prstGeom>
            </p:spPr>
            <p:txBody>
              <a:bodyPr vert="horz" lIns="91440" tIns="45720" rIns="91440" bIns="45720" rtlCol="0">
                <a:normAutofit/>
              </a:bodyPr>
              <a:lstStyle>
                <a:defPPr>
                  <a:defRPr lang="da-DK"/>
                </a:defPPr>
                <a:lvl1pPr marL="457200" indent="-457200" algn="l" defTabSz="914400" rtl="0" eaLnBrk="1" latinLnBrk="0" hangingPunct="1">
                  <a:spcBef>
                    <a:spcPct val="20000"/>
                  </a:spcBef>
                  <a:buClr>
                    <a:schemeClr val="tx2"/>
                  </a:buClr>
                  <a:buFont typeface="+mj-lt"/>
                  <a:buAutoNum type="arabicPeriod"/>
                  <a:defRPr sz="28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m:oMathParaPr>
                      <m:jc/>
                    </m:oMathParaPr>
                    <m:oMath>
                      <m:sSub>
                        <m:sSubPr>
                          <m:ctrlPr>
                            <a:rPr lang="da-DK" sz="2000" i="1" smtClean="0">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Anklagede er uskyldig</a:t>
                </a:r>
              </a:p>
              <a:p>
                <a:pPr marL="0" indent="0">
                  <a:buNone/>
                </a:pP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smtClean="0"/>
                  <a:t>: Anklagede er skyldig</a:t>
                </a:r>
              </a:p>
            </p:txBody>
          </p:sp>
        </mc:Choice>
        <mc:Fallback>
          <p:sp>
            <p:nvSpPr>
              <p:cNvPr id="13" name="Content Placeholder 9"/>
              <p:cNvSpPr txBox="1">
                <a:spLocks noRot="1" noChangeAspect="1" noMove="1" noResize="1" noEditPoints="1" noAdjustHandles="1" noChangeArrowheads="1" noChangeShapeType="1" noTextEdit="1"/>
              </p:cNvSpPr>
              <p:nvPr/>
            </p:nvSpPr>
            <p:spPr>
              <a:xfrm>
                <a:off x="405184" y="1556793"/>
                <a:ext cx="2942680" cy="1224136"/>
              </a:xfrm>
              <a:prstGeom prst="rect">
                <a:avLst/>
              </a:prstGeom>
              <a:blipFill>
                <a:blip r:embed="rId5"/>
                <a:stretch>
                  <a:fillRect t="-2488"/>
                </a:stretch>
              </a:blipFill>
            </p:spPr>
            <p:txBody>
              <a:bodyPr/>
              <a:lstStyle/>
              <a:p>
                <a:r>
                  <a:rPr lang="en-GB">
                    <a:noFill/>
                  </a:rPr>
                  <a:t> </a:t>
                </a:r>
              </a:p>
            </p:txBody>
          </p:sp>
        </mc:Fallback>
      </mc:AlternateContent>
    </p:spTree>
    <p:extLst>
      <p:ext uri="{BB962C8B-B14F-4D97-AF65-F5344CB8AC3E}">
        <p14:creationId xmlns:p14="http://schemas.microsoft.com/office/powerpoint/2010/main" val="31496024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dur="1" fill="hold" grpId="0"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p:stCondLst>
                              <p:cond delay="0"/>
                            </p:stCondLst>
                            <p:childTnLst>
                              <p:par>
                                <p:cTn id="39" presetID="1" presetClass="entr" presetSubtype="0" dur="1"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build="p"/>
    </p:bldLst>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Test for sygdom</a:t>
            </a:r>
            <a:endParaRPr lang="da-DK"/>
          </a:p>
        </p:txBody>
      </p:sp>
      <mc:AlternateContent>
        <mc:Choice Requires="a14">
          <p:sp>
            <p:nvSpPr>
              <p:cNvPr id="3" name="Content Placeholder 2"/>
              <p:cNvSpPr>
                <a:spLocks noGrp="1"/>
              </p:cNvSpPr>
              <p:nvPr>
                <p:ph sz="half" idx="1"/>
              </p:nvPr>
            </p:nvSpPr>
            <p:spPr>
              <a:xfrm>
                <a:off x="405184" y="3861048"/>
                <a:ext cx="8343280" cy="2880320"/>
              </a:xfrm>
            </p:spPr>
            <p:txBody>
              <a:bodyPr>
                <a:normAutofit fontScale="85000" lnSpcReduction="20000"/>
              </a:bodyPr>
              <a:lstStyle/>
              <a:p>
                <a:pPr marL="263525" lvl="1" indent="-263525">
                  <a:buFont typeface="Arial" pitchFamily="34" charset="0"/>
                  <a:buChar char="•"/>
                </a:pPr>
                <a:r>
                  <a:rPr lang="da-DK"/>
                  <a:t>Type I fejl: Testen siger, at en rask person er syg (testen er falsk positiv</a:t>
                </a:r>
                <a:r>
                  <a:rPr lang="da-DK" smtClean="0"/>
                  <a:t>)</a:t>
                </a:r>
              </a:p>
              <a:p>
                <a:pPr marL="263525" lvl="1" indent="-263525">
                  <a:buFont typeface="Arial" pitchFamily="34" charset="0"/>
                  <a:buChar char="•"/>
                </a:pPr>
                <a:r>
                  <a:rPr lang="da-DK"/>
                  <a:t>Type </a:t>
                </a:r>
                <a:r>
                  <a:rPr lang="da-DK" smtClean="0"/>
                  <a:t>II </a:t>
                </a:r>
                <a:r>
                  <a:rPr lang="da-DK"/>
                  <a:t>fejl: Testen siger, at en </a:t>
                </a:r>
                <a:r>
                  <a:rPr lang="da-DK" smtClean="0"/>
                  <a:t>syg person </a:t>
                </a:r>
                <a:r>
                  <a:rPr lang="da-DK"/>
                  <a:t>er </a:t>
                </a:r>
                <a:r>
                  <a:rPr lang="da-DK" smtClean="0"/>
                  <a:t>rask </a:t>
                </a:r>
                <a:r>
                  <a:rPr lang="da-DK"/>
                  <a:t>(testen er falsk </a:t>
                </a:r>
                <a:r>
                  <a:rPr lang="da-DK" smtClean="0"/>
                  <a:t>negativ) </a:t>
                </a:r>
              </a:p>
              <a:p>
                <a:pPr marL="263525" lvl="1" indent="-263525">
                  <a:buFont typeface="Arial" pitchFamily="34" charset="0"/>
                  <a:buChar char="•"/>
                </a:pPr>
                <a:r>
                  <a:rPr lang="da-DK" smtClean="0"/>
                  <a:t>Hvis man gerne vil reducere sandsynligheden for type I fejl (reducere </a:t>
                </a:r>
                <a14:m>
                  <m:oMathPara>
                    <m:oMathParaPr>
                      <m:jc/>
                    </m:oMathParaPr>
                    <m:oMath>
                      <m:r>
                        <a:rPr lang="da-DK" i="1">
                          <a:latin typeface="Cambria Math"/>
                          <a:ea typeface="Cambria Math"/>
                        </a:rPr>
                        <m:t>𝛼</m:t>
                      </m:r>
                    </m:oMath>
                  </m:oMathPara>
                </a14:m>
                <a:r>
                  <a:rPr lang="da-DK" smtClean="0"/>
                  <a:t>) kan testens følsomhed reduceres, så færre testes positiv</a:t>
                </a:r>
                <a:endParaRPr lang="da-DK" smtClean="0"/>
              </a:p>
              <a:p>
                <a:pPr marL="263525" lvl="1" indent="-263525">
                  <a:buFont typeface="Arial" pitchFamily="34" charset="0"/>
                  <a:buChar char="•"/>
                </a:pPr>
                <a:r>
                  <a:rPr lang="da-DK" smtClean="0"/>
                  <a:t>Dette vil typisk øge sandsynligheden for type II fejl, da den ændrede følsomhed får testen til at reducere i antal positive testresultater, både for raske og syge</a:t>
                </a:r>
              </a:p>
              <a:p>
                <a:pPr marL="263525" lvl="1" indent="-263525">
                  <a:buFont typeface="Arial" pitchFamily="34" charset="0"/>
                  <a:buChar char="•"/>
                </a:pPr>
                <a:r>
                  <a:rPr lang="da-DK" smtClean="0"/>
                  <a:t>Tilsvarende problem med f.eks. røgalarmer – en følsom alarm bipper ved madlavning, en mindre følsom reagerer måske for sent på en brand</a:t>
                </a:r>
              </a:p>
              <a:p>
                <a:pPr marL="263525" lvl="1" indent="-263525">
                  <a:buFont typeface="Arial" pitchFamily="34" charset="0"/>
                  <a:buChar char="•"/>
                </a:pPr>
                <a:r>
                  <a:rPr lang="da-DK" smtClean="0"/>
                  <a:t>Hvilken fejltype er mest alvorlig?.</a:t>
                </a:r>
                <a:endParaRPr lang="da-DK" smtClean="0"/>
              </a:p>
              <a:p>
                <a:pPr marL="263525" lvl="1" indent="-263525">
                  <a:buFont typeface="Arial" pitchFamily="34" charset="0"/>
                  <a:buChar char="•"/>
                </a:pPr>
                <a:endParaRPr lang="da-DK" sz="2000" smtClean="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05184" y="3861048"/>
                <a:ext cx="8343280" cy="2880320"/>
              </a:xfrm>
              <a:blipFill>
                <a:blip r:embed="rId3"/>
                <a:stretch>
                  <a:fillRect l="-657" t="-2960" r="-219" b="-232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56</a:t>
            </a:fld>
            <a:endParaRPr lang="da-DK"/>
          </a:p>
        </p:txBody>
      </p:sp>
      <p:graphicFrame>
        <p:nvGraphicFramePr>
          <p:cNvPr id="9" name="Table 8"/>
          <p:cNvGraphicFramePr>
            <a:graphicFrameLocks noGrp="1"/>
          </p:cNvGraphicFramePr>
          <p:nvPr>
            <p:extLst/>
          </p:nvPr>
        </p:nvGraphicFramePr>
        <p:xfrm>
          <a:off x="3704578" y="1196752"/>
          <a:ext cx="4467822" cy="2283368"/>
        </p:xfrm>
        <a:graphic>
          <a:graphicData uri="http://schemas.openxmlformats.org/drawingml/2006/table">
            <a:tbl>
              <a:tblPr/>
              <a:tblGrid>
                <a:gridCol w="1466035">
                  <a:extLst>
                    <a:ext uri="{9D8B030D-6E8A-4147-A177-3AD203B41FA5}">
                      <a16:colId xmlns:a16="http://schemas.microsoft.com/office/drawing/2014/main" val="20000"/>
                    </a:ext>
                  </a:extLst>
                </a:gridCol>
                <a:gridCol w="920087">
                  <a:extLst>
                    <a:ext uri="{9D8B030D-6E8A-4147-A177-3AD203B41FA5}">
                      <a16:colId xmlns:a16="http://schemas.microsoft.com/office/drawing/2014/main" val="20001"/>
                    </a:ext>
                  </a:extLst>
                </a:gridCol>
                <a:gridCol w="1047565">
                  <a:extLst>
                    <a:ext uri="{9D8B030D-6E8A-4147-A177-3AD203B41FA5}">
                      <a16:colId xmlns:a16="http://schemas.microsoft.com/office/drawing/2014/main" val="20002"/>
                    </a:ext>
                  </a:extLst>
                </a:gridCol>
                <a:gridCol w="1034135">
                  <a:extLst>
                    <a:ext uri="{9D8B030D-6E8A-4147-A177-3AD203B41FA5}">
                      <a16:colId xmlns:a16="http://schemas.microsoft.com/office/drawing/2014/main" val="20003"/>
                    </a:ext>
                  </a:extLst>
                </a:gridCol>
              </a:tblGrid>
              <a:tr h="477229">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gridSpan="2">
                  <a:txBody>
                    <a:bodyPr vert="horz" wrap="square"/>
                    <a:lstStyle/>
                    <a:p>
                      <a:pPr algn="ctr" fontAlgn="ctr"/>
                      <a:r>
                        <a:rPr lang="en-GB" sz="1800" b="1" i="0" u="none" strike="noStrike" err="1" smtClean="0">
                          <a:solidFill>
                            <a:srgbClr val="000000"/>
                          </a:solidFill>
                          <a:effectLst/>
                          <a:latin typeface="Calibri"/>
                        </a:rPr>
                        <a:t>Resultat af testen</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hMerge="1">
                  <a:txBody>
                    <a:bodyPr vert="horz" wrap="square"/>
                    <a:lstStyle/>
                    <a:p>
                      <a:endParaRPr lang="da-DK"/>
                    </a:p>
                  </a:txBody>
                  <a:tcPr/>
                </a:tc>
                <a:extLst>
                  <a:ext uri="{0D108BD9-81ED-4DB2-BD59-A6C34878D82A}">
                    <a16:rowId xmlns:a16="http://schemas.microsoft.com/office/drawing/2014/main" val="10000"/>
                  </a:ext>
                </a:extLst>
              </a:tr>
              <a:tr h="530883">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r>
                        <a:rPr lang="en-GB" sz="1800" b="0" i="0" u="none" strike="noStrike" err="1" smtClean="0">
                          <a:solidFill>
                            <a:srgbClr val="000000"/>
                          </a:solidFill>
                          <a:effectLst/>
                          <a:latin typeface="Calibri"/>
                        </a:rPr>
                        <a:t>Syg </a:t>
                      </a:r>
                      <a:br>
                        <a:rPr lang="en-GB" sz="1800" b="0" i="0" u="none" strike="noStrike" err="1" smtClean="0">
                          <a:solidFill>
                            <a:srgbClr val="000000"/>
                          </a:solidFill>
                          <a:effectLst/>
                          <a:latin typeface="Calibri"/>
                        </a:rPr>
                      </a:br>
                      <a:r>
                        <a:rPr lang="en-GB" sz="1800" b="0" i="0" u="none" strike="noStrike" err="1" smtClean="0">
                          <a:solidFill>
                            <a:srgbClr val="000000"/>
                          </a:solidFill>
                          <a:effectLst/>
                          <a:latin typeface="Calibri"/>
                        </a:rPr>
                        <a:t>(positiv)</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tc>
                  <a:txBody>
                    <a:bodyPr vert="horz" wrap="square"/>
                    <a:lstStyle/>
                    <a:p>
                      <a:pPr algn="ctr" fontAlgn="ctr"/>
                      <a:r>
                        <a:rPr lang="en-GB" sz="1800" b="0" i="0" u="none" strike="noStrike" smtClean="0">
                          <a:solidFill>
                            <a:srgbClr val="000000"/>
                          </a:solidFill>
                          <a:effectLst/>
                          <a:latin typeface="Calibri"/>
                        </a:rPr>
                        <a:t>Rask (negativ)</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2784">
                <a:tc rowSpan="2">
                  <a:txBody>
                    <a:bodyPr vert="horz" wrap="square"/>
                    <a:lstStyle/>
                    <a:p>
                      <a:pPr algn="l" fontAlgn="ctr"/>
                      <a:r>
                        <a:rPr lang="en-GB" sz="1800" b="1" i="0" u="none" strike="noStrike" err="1" smtClean="0">
                          <a:solidFill>
                            <a:srgbClr val="000000"/>
                          </a:solidFill>
                          <a:effectLst/>
                          <a:latin typeface="Calibri"/>
                        </a:rPr>
                        <a:t>Patientens</a:t>
                      </a:r>
                      <a:r>
                        <a:rPr lang="en-GB" sz="1800" b="1" i="0" u="none" strike="noStrike" baseline="0" smtClean="0">
                          <a:solidFill>
                            <a:srgbClr val="000000"/>
                          </a:solidFill>
                          <a:effectLst/>
                          <a:latin typeface="Calibri"/>
                        </a:rPr>
                        <a:t> </a:t>
                      </a:r>
                      <a:r>
                        <a:rPr lang="en-GB" sz="1800" b="1" i="0" u="none" strike="noStrike" err="1" smtClean="0">
                          <a:solidFill>
                            <a:srgbClr val="000000"/>
                          </a:solidFill>
                          <a:effectLst/>
                          <a:latin typeface="Calibri"/>
                        </a:rPr>
                        <a:t>sande </a:t>
                      </a:r>
                      <a:r>
                        <a:rPr lang="en-GB" sz="1800" b="1" i="0" u="none" strike="noStrike" err="1">
                          <a:solidFill>
                            <a:srgbClr val="000000"/>
                          </a:solidFill>
                          <a:effectLst/>
                          <a:latin typeface="Calibri"/>
                        </a:rPr>
                        <a:t>tilsand</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r" fontAlgn="ctr"/>
                      <a:r>
                        <a:rPr lang="en-GB" sz="1800" b="0" i="0" u="none" strike="noStrike" smtClean="0">
                          <a:solidFill>
                            <a:srgbClr val="000000"/>
                          </a:solidFill>
                          <a:effectLst/>
                          <a:latin typeface="Calibri"/>
                        </a:rPr>
                        <a:t>Rask (</a:t>
                      </a: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GB" sz="1800" b="0" i="0" u="none" strike="noStrike"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err="1" smtClean="0">
                          <a:solidFill>
                            <a:srgbClr val="000000"/>
                          </a:solidFill>
                          <a:effectLst/>
                          <a:latin typeface="Calibri"/>
                        </a:rPr>
                        <a:t>Falsk positiv</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tc>
                  <a:txBody>
                    <a:bodyPr vert="horz" wrap="square"/>
                    <a:lstStyle/>
                    <a:p>
                      <a:pPr algn="ctr" fontAlgn="ctr"/>
                      <a:r>
                        <a:rPr lang="en-GB" sz="1800" b="0" i="0" u="none" strike="noStrike" smtClean="0">
                          <a:solidFill>
                            <a:srgbClr val="000000"/>
                          </a:solidFill>
                          <a:effectLst/>
                          <a:latin typeface="Calibri"/>
                        </a:rPr>
                        <a:t>Sand negativ</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622784">
                <a:tc vMerge="1">
                  <a:txBody>
                    <a:bodyPr vert="horz" wrap="square"/>
                    <a:lstStyle/>
                    <a:p>
                      <a:endParaRPr lang="da-DK"/>
                    </a:p>
                  </a:txBody>
                  <a:tcPr/>
                </a:tc>
                <a:tc>
                  <a:txBody>
                    <a:bodyPr vert="horz" wrap="square"/>
                    <a:lstStyle/>
                    <a:p>
                      <a:pPr algn="r" fontAlgn="ctr"/>
                      <a:r>
                        <a:rPr lang="en-GB" sz="1800" b="0" i="0" u="none" strike="noStrike" err="1" smtClean="0">
                          <a:solidFill>
                            <a:srgbClr val="000000"/>
                          </a:solidFill>
                          <a:effectLst/>
                          <a:latin typeface="Calibri"/>
                        </a:rPr>
                        <a:t>Syg (</a:t>
                      </a: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b="0" i="1" smtClean="0">
                                    <a:latin typeface="Cambria Math"/>
                                  </a:rPr>
                                  <m:t>𝑎</m:t>
                                </m:r>
                              </m:sub>
                            </m:sSub>
                          </m:oMath>
                        </m:oMathPara>
                      </a14:m>
                      <a:r>
                        <a:rPr lang="en-GB" sz="1800" b="0" i="0" u="none" strike="noStrike" smtClean="0">
                          <a:solidFill>
                            <a:srgbClr val="000000"/>
                          </a:solidFill>
                          <a:effectLst/>
                          <a:latin typeface="Calibri"/>
                        </a:rPr>
                        <a:t>)</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smtClean="0">
                          <a:solidFill>
                            <a:srgbClr val="000000"/>
                          </a:solidFill>
                          <a:effectLst/>
                          <a:latin typeface="Calibri"/>
                        </a:rPr>
                        <a:t>Sand positiv</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vert="horz" wrap="square"/>
                    <a:lstStyle/>
                    <a:p>
                      <a:pPr algn="ctr" fontAlgn="ctr"/>
                      <a:r>
                        <a:rPr lang="en-GB" sz="1800" b="0" i="0" u="none" strike="noStrike" err="1" smtClean="0">
                          <a:solidFill>
                            <a:srgbClr val="000000"/>
                          </a:solidFill>
                          <a:effectLst/>
                          <a:latin typeface="Calibri"/>
                        </a:rPr>
                        <a:t>Falsk negativ</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extLst>
                  <a:ext uri="{0D108BD9-81ED-4DB2-BD59-A6C34878D82A}">
                    <a16:rowId xmlns:a16="http://schemas.microsoft.com/office/drawing/2014/main" val="10003"/>
                  </a:ext>
                </a:extLst>
              </a:tr>
            </a:tbl>
          </a:graphicData>
        </a:graphic>
      </p:graphicFrame>
      <mc:AlternateContent>
        <mc:Choice Requires="a14">
          <p:sp>
            <p:nvSpPr>
              <p:cNvPr id="7" name="Content Placeholder 9"/>
              <p:cNvSpPr txBox="1"/>
              <p:nvPr/>
            </p:nvSpPr>
            <p:spPr>
              <a:xfrm>
                <a:off x="405184" y="1556793"/>
                <a:ext cx="2366616" cy="1224136"/>
              </a:xfrm>
              <a:prstGeom prst="rect">
                <a:avLst/>
              </a:prstGeom>
            </p:spPr>
            <p:txBody>
              <a:bodyPr vert="horz" lIns="91440" tIns="45720" rIns="91440" bIns="45720" rtlCol="0">
                <a:normAutofit/>
              </a:bodyPr>
              <a:lstStyle>
                <a:defPPr>
                  <a:defRPr lang="da-DK"/>
                </a:defPPr>
                <a:lvl1pPr marL="457200" indent="-457200" algn="l" defTabSz="914400" rtl="0" eaLnBrk="1" latinLnBrk="0" hangingPunct="1">
                  <a:spcBef>
                    <a:spcPct val="20000"/>
                  </a:spcBef>
                  <a:buClr>
                    <a:schemeClr val="tx2"/>
                  </a:buClr>
                  <a:buFont typeface="+mj-lt"/>
                  <a:buAutoNum type="arabicPeriod"/>
                  <a:defRPr sz="28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m:oMathParaPr>
                      <m:jc/>
                    </m:oMathParaPr>
                    <m:oMath>
                      <m:sSub>
                        <m:sSubPr>
                          <m:ctrlPr>
                            <a:rPr lang="da-DK" sz="2000" i="1" smtClean="0">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Patienten er rask</a:t>
                </a:r>
              </a:p>
              <a:p>
                <a:pPr marL="0" indent="0">
                  <a:buNone/>
                </a:pP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b="0" i="1" smtClean="0">
                              <a:latin typeface="Cambria Math"/>
                            </a:rPr>
                            <m:t>𝑎</m:t>
                          </m:r>
                        </m:sub>
                      </m:sSub>
                    </m:oMath>
                  </m:oMathPara>
                </a14:m>
                <a:r>
                  <a:rPr lang="da-DK" sz="2000" smtClean="0"/>
                  <a:t>: Patienten er syg</a:t>
                </a:r>
              </a:p>
            </p:txBody>
          </p:sp>
        </mc:Choice>
        <mc:Fallback>
          <p:sp>
            <p:nvSpPr>
              <p:cNvPr id="7" name="Content Placeholder 9"/>
              <p:cNvSpPr txBox="1">
                <a:spLocks noRot="1" noChangeAspect="1" noMove="1" noResize="1" noEditPoints="1" noAdjustHandles="1" noChangeArrowheads="1" noChangeShapeType="1" noTextEdit="1"/>
              </p:cNvSpPr>
              <p:nvPr/>
            </p:nvSpPr>
            <p:spPr>
              <a:xfrm>
                <a:off x="405184" y="1556793"/>
                <a:ext cx="2366616" cy="1224136"/>
              </a:xfrm>
              <a:prstGeom prst="rect">
                <a:avLst/>
              </a:prstGeom>
              <a:blipFill rotWithShape="1">
                <a:blip r:embed="rId4"/>
                <a:stretch>
                  <a:fillRect t="-2488" r="-1285"/>
                </a:stretch>
              </a:blipFill>
            </p:spPr>
            <p:txBody>
              <a:bodyPr/>
              <a:lstStyle/>
              <a:p>
                <a:r>
                  <a:rPr lang="da-DK">
                    <a:noFill/>
                  </a:rPr>
                  <a:t> </a:t>
                </a:r>
              </a:p>
            </p:txBody>
          </p:sp>
        </mc:Fallback>
      </mc:AlternateContent>
    </p:spTree>
    <p:extLst>
      <p:ext uri="{BB962C8B-B14F-4D97-AF65-F5344CB8AC3E}">
        <p14:creationId xmlns:p14="http://schemas.microsoft.com/office/powerpoint/2010/main" val="3619530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Indledende eksempel om bilbatterier</a:t>
            </a:r>
            <a:endParaRPr lang="da-DK"/>
          </a:p>
        </p:txBody>
      </p:sp>
      <p:sp>
        <p:nvSpPr>
          <p:cNvPr id="4" name="Slide Number Placeholder 3"/>
          <p:cNvSpPr>
            <a:spLocks noGrp="1"/>
          </p:cNvSpPr>
          <p:nvPr>
            <p:ph type="sldNum" sz="quarter" idx="12"/>
          </p:nvPr>
        </p:nvSpPr>
        <p:spPr/>
        <p:txBody>
          <a:bodyPr/>
          <a:lstStyle/>
          <a:p>
            <a:fld id="{2CD97C06-EC96-4259-9516-82894ECCBF7D}" type="slidenum">
              <a:rPr lang="da-DK" smtClean="0"/>
              <a:t>57</a:t>
            </a:fld>
            <a:endParaRPr lang="da-DK"/>
          </a:p>
        </p:txBody>
      </p:sp>
      <p:graphicFrame>
        <p:nvGraphicFramePr>
          <p:cNvPr id="9" name="Table 8"/>
          <p:cNvGraphicFramePr>
            <a:graphicFrameLocks noGrp="1"/>
          </p:cNvGraphicFramePr>
          <p:nvPr>
            <p:extLst>
              <p:ext uri="{D42A27DB-BD31-4B8C-83A1-F6EECF244321}">
                <p14:modId xmlns:p14="http://schemas.microsoft.com/office/powerpoint/2010/main" val="3646913427"/>
              </p:ext>
            </p:extLst>
          </p:nvPr>
        </p:nvGraphicFramePr>
        <p:xfrm>
          <a:off x="3203847" y="1196752"/>
          <a:ext cx="5544617" cy="2283368"/>
        </p:xfrm>
        <a:graphic>
          <a:graphicData uri="http://schemas.openxmlformats.org/drawingml/2006/table">
            <a:tbl>
              <a:tblPr/>
              <a:tblGrid>
                <a:gridCol w="1583383">
                  <a:extLst>
                    <a:ext uri="{9D8B030D-6E8A-4147-A177-3AD203B41FA5}">
                      <a16:colId xmlns:a16="http://schemas.microsoft.com/office/drawing/2014/main" val="20000"/>
                    </a:ext>
                  </a:extLst>
                </a:gridCol>
                <a:gridCol w="1377821">
                  <a:extLst>
                    <a:ext uri="{9D8B030D-6E8A-4147-A177-3AD203B41FA5}">
                      <a16:colId xmlns:a16="http://schemas.microsoft.com/office/drawing/2014/main" val="20001"/>
                    </a:ext>
                  </a:extLst>
                </a:gridCol>
                <a:gridCol w="1300040">
                  <a:extLst>
                    <a:ext uri="{9D8B030D-6E8A-4147-A177-3AD203B41FA5}">
                      <a16:colId xmlns:a16="http://schemas.microsoft.com/office/drawing/2014/main" val="20002"/>
                    </a:ext>
                  </a:extLst>
                </a:gridCol>
                <a:gridCol w="1283373">
                  <a:extLst>
                    <a:ext uri="{9D8B030D-6E8A-4147-A177-3AD203B41FA5}">
                      <a16:colId xmlns:a16="http://schemas.microsoft.com/office/drawing/2014/main" val="20003"/>
                    </a:ext>
                  </a:extLst>
                </a:gridCol>
              </a:tblGrid>
              <a:tr h="477229">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gridSpan="2">
                  <a:txBody>
                    <a:bodyPr vert="horz" wrap="square"/>
                    <a:lstStyle/>
                    <a:p>
                      <a:pPr algn="ctr" fontAlgn="ctr"/>
                      <a:r>
                        <a:rPr lang="en-GB" sz="1800" b="1" i="0" u="none" strike="noStrike" smtClean="0">
                          <a:solidFill>
                            <a:srgbClr val="000000"/>
                          </a:solidFill>
                          <a:effectLst/>
                          <a:latin typeface="Calibri"/>
                        </a:rPr>
                        <a:t>Resultat</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hMerge="1">
                  <a:txBody>
                    <a:bodyPr vert="horz" wrap="square"/>
                    <a:lstStyle/>
                    <a:p>
                      <a:endParaRPr lang="da-DK"/>
                    </a:p>
                  </a:txBody>
                  <a:tcPr/>
                </a:tc>
                <a:extLst>
                  <a:ext uri="{0D108BD9-81ED-4DB2-BD59-A6C34878D82A}">
                    <a16:rowId xmlns:a16="http://schemas.microsoft.com/office/drawing/2014/main" val="10000"/>
                  </a:ext>
                </a:extLst>
              </a:tr>
              <a:tr h="530883">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endParaRPr lang="en-GB" sz="1800" b="0"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algn="ctr" fontAlgn="ct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US" sz="1800" b="0" i="0" u="none" strike="noStrike" smtClean="0">
                          <a:solidFill>
                            <a:srgbClr val="000000"/>
                          </a:solidFill>
                          <a:effectLst/>
                          <a:latin typeface="Calibri"/>
                        </a:rPr>
                        <a:t> </a:t>
                      </a:r>
                      <a:br>
                        <a:rPr lang="en-US" sz="1800" b="0" i="0" u="none" strike="noStrike" smtClean="0">
                          <a:solidFill>
                            <a:srgbClr val="000000"/>
                          </a:solidFill>
                          <a:effectLst/>
                          <a:latin typeface="Calibri"/>
                        </a:rPr>
                      </a:br>
                      <a:r>
                        <a:rPr lang="en-US" sz="1800" b="0" i="0" u="none" strike="noStrike" smtClean="0">
                          <a:solidFill>
                            <a:srgbClr val="000000"/>
                          </a:solidFill>
                          <a:effectLst/>
                          <a:latin typeface="Calibri"/>
                        </a:rPr>
                        <a:t>forkastes</a:t>
                      </a:r>
                      <a:r>
                        <a:rPr lang="en-US" sz="1800" b="0" i="0" u="none" strike="noStrike" baseline="0"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tc>
                  <a:txBody>
                    <a:bodyPr vert="horz" wrap="square"/>
                    <a:lstStyle/>
                    <a:p>
                      <a:pPr algn="ctr" fontAlgn="ct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US" sz="1800" b="0" i="0" u="none" strike="noStrike" smtClean="0">
                          <a:solidFill>
                            <a:srgbClr val="000000"/>
                          </a:solidFill>
                          <a:effectLst/>
                          <a:latin typeface="+mn-lt"/>
                        </a:rPr>
                        <a:t> accepteres</a:t>
                      </a:r>
                      <a:endParaRPr lang="en-GB" sz="1800" b="0" i="0" u="none" strike="noStrike">
                        <a:solidFill>
                          <a:srgbClr val="000000"/>
                        </a:solidFill>
                        <a:effectLst/>
                        <a:latin typeface="Calibri"/>
                      </a:endParaRPr>
                    </a:p>
                  </a:txBody>
                  <a:tcPr marL="11931" marR="11931" marT="11931"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2784">
                <a:tc rowSpan="2">
                  <a:txBody>
                    <a:bodyPr vert="horz" wrap="square"/>
                    <a:lstStyle/>
                    <a:p>
                      <a:pPr algn="ctr" fontAlgn="ctr"/>
                      <a:r>
                        <a:rPr lang="en-GB" sz="1800" b="1" i="0" u="none" strike="noStrike" smtClean="0">
                          <a:solidFill>
                            <a:srgbClr val="000000"/>
                          </a:solidFill>
                          <a:effectLst/>
                          <a:latin typeface="Calibri"/>
                        </a:rPr>
                        <a:t>Den </a:t>
                      </a:r>
                      <a:r>
                        <a:rPr lang="en-GB" sz="1800" b="1" i="0" u="none" strike="noStrike" err="1">
                          <a:solidFill>
                            <a:srgbClr val="000000"/>
                          </a:solidFill>
                          <a:effectLst/>
                          <a:latin typeface="Calibri"/>
                        </a:rPr>
                        <a:t>sande tilsand</a:t>
                      </a:r>
                      <a:endParaRPr lang="en-GB" sz="1800" b="1" i="0" u="none" strike="noStrike">
                        <a:solidFill>
                          <a:srgbClr val="000000"/>
                        </a:solidFill>
                        <a:effectLst/>
                        <a:latin typeface="Calibri"/>
                      </a:endParaRPr>
                    </a:p>
                  </a:txBody>
                  <a:tcPr marL="11931" marR="11931" marT="11931" marB="0" anchor="ctr">
                    <a:lnL>
                      <a:noFill/>
                    </a:lnL>
                    <a:lnR>
                      <a:noFill/>
                    </a:lnR>
                    <a:lnT>
                      <a:noFill/>
                    </a:lnT>
                    <a:lnB>
                      <a:noFill/>
                    </a:lnB>
                  </a:tcPr>
                </a:tc>
                <a:tc>
                  <a:txBody>
                    <a:bodyPr vert="horz" wrap="square"/>
                    <a:lstStyle/>
                    <a:p>
                      <a:pPr marL="0" indent="0" algn="r" fontAlgn="ct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en-GB" sz="1800" b="0" i="0" u="none" strike="noStrike" smtClean="0">
                          <a:solidFill>
                            <a:srgbClr val="000000"/>
                          </a:solidFill>
                          <a:effectLst/>
                          <a:latin typeface="Calibri"/>
                        </a:rPr>
                        <a:t> er sand.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a:solidFill>
                            <a:srgbClr val="000000"/>
                          </a:solidFill>
                          <a:effectLst/>
                          <a:latin typeface="Calibri"/>
                        </a:rPr>
                        <a:t>Type I fejl</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tc>
                  <a:txBody>
                    <a:bodyPr vert="horz" wrap="square"/>
                    <a:lstStyle/>
                    <a:p>
                      <a:pPr algn="ctr" fontAlgn="ctr"/>
                      <a:r>
                        <a:rPr lang="en-GB" sz="1800" b="0" i="0" u="none" strike="noStrike">
                          <a:solidFill>
                            <a:srgbClr val="000000"/>
                          </a:solidFill>
                          <a:effectLst/>
                          <a:latin typeface="Calibri"/>
                        </a:rPr>
                        <a:t>OK</a:t>
                      </a: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622784">
                <a:tc vMerge="1">
                  <a:txBody>
                    <a:bodyPr vert="horz" wrap="square"/>
                    <a:lstStyle/>
                    <a:p>
                      <a:endParaRPr lang="da-DK"/>
                    </a:p>
                  </a:txBody>
                  <a:tcPr/>
                </a:tc>
                <a:tc>
                  <a:txBody>
                    <a:bodyPr vert="horz" wrap="square"/>
                    <a:lstStyle/>
                    <a:p>
                      <a:pPr algn="r" fontAlgn="ctr"/>
                      <a14:m>
                        <m:oMathPara>
                          <m:oMathParaPr>
                            <m:jc/>
                          </m:oMathParaPr>
                          <m:oMath>
                            <m:sSub>
                              <m:sSubPr>
                                <m:ctrlPr>
                                  <a:rPr lang="da-DK" sz="1800" i="1" smtClean="0">
                                    <a:latin typeface="Cambria Math" panose="02040503050406030204" pitchFamily="18" charset="0"/>
                                  </a:rPr>
                                </m:ctrlPr>
                              </m:sSubPr>
                              <m:e>
                                <m:r>
                                  <a:rPr lang="da-DK" sz="1800" i="1">
                                    <a:latin typeface="Cambria Math"/>
                                  </a:rPr>
                                  <m:t>𝐻</m:t>
                                </m:r>
                              </m:e>
                              <m:sub>
                                <m:r>
                                  <a:rPr lang="en-US" sz="1800" b="0" i="1" smtClean="0">
                                    <a:latin typeface="Cambria Math" panose="02040503050406030204" pitchFamily="18" charset="0"/>
                                  </a:rPr>
                                  <m:t>1</m:t>
                                </m:r>
                              </m:sub>
                            </m:sSub>
                          </m:oMath>
                        </m:oMathPara>
                      </a14:m>
                      <a:r>
                        <a:rPr lang="en-GB" sz="1800" b="0" i="0" u="none" strike="noStrike" smtClean="0">
                          <a:solidFill>
                            <a:srgbClr val="000000"/>
                          </a:solidFill>
                          <a:effectLst/>
                          <a:latin typeface="+mn-lt"/>
                        </a:rPr>
                        <a:t> er sand.</a:t>
                      </a:r>
                      <a:r>
                        <a:rPr lang="en-GB" sz="1800" b="0" i="0" u="none" strike="noStrike" smtClean="0">
                          <a:solidFill>
                            <a:srgbClr val="000000"/>
                          </a:solidFill>
                          <a:effectLst/>
                          <a:latin typeface="Calibri"/>
                        </a:rPr>
                        <a:t> </a:t>
                      </a:r>
                      <a:endParaRPr lang="en-GB" sz="1800" b="0" i="0" u="none" strike="noStrike">
                        <a:solidFill>
                          <a:srgbClr val="000000"/>
                        </a:solidFill>
                        <a:effectLst/>
                        <a:latin typeface="Calibri"/>
                      </a:endParaRPr>
                    </a:p>
                  </a:txBody>
                  <a:tcPr marL="11931" marR="11931" marT="11931" marB="0" anchor="ctr">
                    <a:lnL>
                      <a:noFill/>
                    </a:lnL>
                    <a:lnR w="6350" cap="flat" cmpd="sng" algn="ctr">
                      <a:solidFill>
                        <a:srgbClr val="000000"/>
                      </a:solidFill>
                      <a:prstDash val="solid"/>
                      <a:round/>
                      <a:headEnd type="none" w="med" len="med"/>
                      <a:tailEnd type="none" w="med" len="med"/>
                    </a:lnR>
                    <a:lnT>
                      <a:noFill/>
                    </a:lnT>
                    <a:lnB>
                      <a:noFill/>
                    </a:lnB>
                  </a:tcPr>
                </a:tc>
                <a:tc>
                  <a:txBody>
                    <a:bodyPr vert="horz" wrap="square"/>
                    <a:lstStyle/>
                    <a:p>
                      <a:pPr algn="ctr" fontAlgn="ctr"/>
                      <a:r>
                        <a:rPr lang="en-GB" sz="1800" b="0" i="0" u="none" strike="noStrike">
                          <a:solidFill>
                            <a:srgbClr val="000000"/>
                          </a:solidFill>
                          <a:effectLst/>
                          <a:latin typeface="Calibri"/>
                        </a:rPr>
                        <a:t>OK</a:t>
                      </a: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vert="horz" wrap="square"/>
                    <a:lstStyle/>
                    <a:p>
                      <a:pPr algn="ctr" fontAlgn="ctr"/>
                      <a:r>
                        <a:rPr lang="en-GB" sz="1800" b="0" i="0" u="none" strike="noStrike">
                          <a:solidFill>
                            <a:srgbClr val="000000"/>
                          </a:solidFill>
                          <a:effectLst/>
                          <a:latin typeface="Calibri"/>
                        </a:rPr>
                        <a:t>Type II fejl</a:t>
                      </a:r>
                      <a:endParaRPr lang="en-GB" sz="1800" b="0" i="0" u="none" strike="noStrike">
                        <a:solidFill>
                          <a:srgbClr val="000000"/>
                        </a:solidFill>
                        <a:effectLst/>
                        <a:latin typeface="Calibri"/>
                      </a:endParaRPr>
                    </a:p>
                  </a:txBody>
                  <a:tcPr marL="11931" marR="11931" marT="11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4E37"/>
                    </a:solidFill>
                  </a:tcPr>
                </a:tc>
                <a:extLst>
                  <a:ext uri="{0D108BD9-81ED-4DB2-BD59-A6C34878D82A}">
                    <a16:rowId xmlns:a16="http://schemas.microsoft.com/office/drawing/2014/main" val="10003"/>
                  </a:ext>
                </a:extLst>
              </a:tr>
            </a:tbl>
          </a:graphicData>
        </a:graphic>
      </p:graphicFrame>
      <mc:AlternateContent>
        <mc:Choice Requires="a14">
          <p:sp>
            <p:nvSpPr>
              <p:cNvPr id="13" name="Content Placeholder 9"/>
              <p:cNvSpPr txBox="1"/>
              <p:nvPr/>
            </p:nvSpPr>
            <p:spPr>
              <a:xfrm>
                <a:off x="405184" y="1556793"/>
                <a:ext cx="2006576" cy="792087"/>
              </a:xfrm>
              <a:prstGeom prst="rect">
                <a:avLst/>
              </a:prstGeom>
            </p:spPr>
            <p:txBody>
              <a:bodyPr vert="horz" lIns="91440" tIns="45720" rIns="91440" bIns="45720" rtlCol="0">
                <a:normAutofit/>
              </a:bodyPr>
              <a:lstStyle>
                <a:defPPr>
                  <a:defRPr lang="da-DK"/>
                </a:defPPr>
                <a:lvl1pPr marL="457200" indent="-457200" algn="l" defTabSz="914400" rtl="0" eaLnBrk="1" latinLnBrk="0" hangingPunct="1">
                  <a:spcBef>
                    <a:spcPct val="20000"/>
                  </a:spcBef>
                  <a:buClr>
                    <a:schemeClr val="tx2"/>
                  </a:buClr>
                  <a:buFont typeface="+mj-lt"/>
                  <a:buAutoNum type="arabicPeriod"/>
                  <a:defRPr sz="28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m:oMathParaPr>
                      <m:jc/>
                    </m:oMathParaPr>
                    <m:oMath>
                      <m:sSub>
                        <m:sSubPr>
                          <m:ctrlPr>
                            <a:rPr lang="da-DK" sz="2000" i="1" smtClean="0">
                              <a:solidFill>
                                <a:schemeClr val="tx1"/>
                              </a:solidFill>
                              <a:latin typeface="Cambria Math" panose="02040503050406030204" pitchFamily="18" charset="0"/>
                            </a:rPr>
                          </m:ctrlPr>
                        </m:sSubPr>
                        <m:e>
                          <m:r>
                            <a:rPr lang="da-DK" sz="2000" i="1">
                              <a:solidFill>
                                <a:schemeClr val="tx1"/>
                              </a:solidFill>
                              <a:latin typeface="Cambria Math"/>
                            </a:rPr>
                            <m:t>𝐻</m:t>
                          </m:r>
                        </m:e>
                        <m:sub>
                          <m:r>
                            <a:rPr lang="da-DK" sz="2000" i="1">
                              <a:solidFill>
                                <a:schemeClr val="tx1"/>
                              </a:solidFill>
                              <a:latin typeface="Cambria Math"/>
                            </a:rPr>
                            <m:t>0</m:t>
                          </m:r>
                        </m:sub>
                      </m:sSub>
                      <m:r>
                        <m:rPr>
                          <m:sty m:val="p"/>
                        </m:rPr>
                        <a:rPr lang="da-DK" sz="2000">
                          <a:solidFill>
                            <a:schemeClr val="tx1"/>
                          </a:solidFill>
                        </a:rPr>
                        <m:t>: </m:t>
                      </m:r>
                      <m:r>
                        <a:rPr lang="da-DK" sz="2000" i="1">
                          <a:solidFill>
                            <a:schemeClr val="tx1"/>
                          </a:solidFill>
                          <a:latin typeface="Cambria Math"/>
                          <a:ea typeface="Cambria Math"/>
                        </a:rPr>
                        <m:t>𝜇</m:t>
                      </m:r>
                      <m:r>
                        <a:rPr lang="da-DK" sz="2000" i="1">
                          <a:solidFill>
                            <a:schemeClr val="tx1"/>
                          </a:solidFill>
                          <a:latin typeface="Cambria Math"/>
                          <a:ea typeface="Cambria Math"/>
                        </a:rPr>
                        <m:t>=1600</m:t>
                      </m:r>
                      <m:r>
                        <m:rPr>
                          <m:sty m:val="p"/>
                        </m:rPr>
                        <a:rPr lang="da-DK" sz="2000">
                          <a:solidFill>
                            <a:schemeClr val="tx1"/>
                          </a:solidFill>
                        </a:rPr>
                        <m:t> </m:t>
                      </m:r>
                    </m:oMath>
                  </m:oMathPara>
                </a14:m>
                <a:r>
                  <a:rPr lang="en-US" sz="2000" smtClean="0">
                    <a:solidFill>
                      <a:schemeClr val="tx1"/>
                    </a:solidFill>
                  </a:rPr>
                  <a:t> </a:t>
                </a:r>
                <a:br>
                  <a:rPr lang="en-US" sz="2000" smtClean="0">
                    <a:solidFill>
                      <a:schemeClr val="tx1"/>
                    </a:solidFill>
                  </a:rPr>
                </a:br>
                <a14:m>
                  <m:oMathPara>
                    <m:oMathParaPr>
                      <m:jc/>
                    </m:oMathParaPr>
                    <m:oMath>
                      <m:sSub>
                        <m:sSubPr>
                          <m:ctrlPr>
                            <a:rPr lang="da-DK" sz="2000" i="1">
                              <a:solidFill>
                                <a:schemeClr val="tx1"/>
                              </a:solidFill>
                              <a:latin typeface="Cambria Math" panose="02040503050406030204" pitchFamily="18" charset="0"/>
                            </a:rPr>
                          </m:ctrlPr>
                        </m:sSubPr>
                        <m:e>
                          <m:r>
                            <a:rPr lang="da-DK" sz="2000" i="1">
                              <a:solidFill>
                                <a:schemeClr val="tx1"/>
                              </a:solidFill>
                              <a:latin typeface="Cambria Math"/>
                            </a:rPr>
                            <m:t>𝐻</m:t>
                          </m:r>
                        </m:e>
                        <m:sub>
                          <m:r>
                            <a:rPr lang="en-US" sz="2000" i="1">
                              <a:solidFill>
                                <a:schemeClr val="tx1"/>
                              </a:solidFill>
                              <a:latin typeface="Cambria Math" panose="02040503050406030204" pitchFamily="18" charset="0"/>
                            </a:rPr>
                            <m:t>1</m:t>
                          </m:r>
                        </m:sub>
                      </m:sSub>
                      <m:r>
                        <m:rPr>
                          <m:sty m:val="p"/>
                        </m:rPr>
                        <a:rPr lang="da-DK" sz="2000">
                          <a:solidFill>
                            <a:schemeClr val="tx1"/>
                          </a:solidFill>
                        </a:rPr>
                        <m:t>: </m:t>
                      </m:r>
                      <m:r>
                        <a:rPr lang="da-DK" sz="2000" i="1">
                          <a:solidFill>
                            <a:schemeClr val="tx1"/>
                          </a:solidFill>
                          <a:latin typeface="Cambria Math"/>
                          <a:ea typeface="Cambria Math"/>
                        </a:rPr>
                        <m:t>𝜇</m:t>
                      </m:r>
                      <m:r>
                        <a:rPr lang="da-DK" sz="2000" i="1">
                          <a:solidFill>
                            <a:schemeClr val="tx1"/>
                          </a:solidFill>
                          <a:latin typeface="Cambria Math"/>
                          <a:ea typeface="Cambria Math"/>
                        </a:rPr>
                        <m:t>&gt;1600</m:t>
                      </m:r>
                    </m:oMath>
                  </m:oMathPara>
                </a14:m>
                <a:r>
                  <a:rPr lang="da-DK" sz="2000" smtClean="0"/>
                  <a:t> </a:t>
                </a:r>
                <a:endParaRPr lang="da-DK" sz="2000" smtClean="0"/>
              </a:p>
            </p:txBody>
          </p:sp>
        </mc:Choice>
        <mc:Fallback>
          <p:sp>
            <p:nvSpPr>
              <p:cNvPr id="13" name="Content Placeholder 9"/>
              <p:cNvSpPr txBox="1">
                <a:spLocks noRot="1" noChangeAspect="1" noMove="1" noResize="1" noEditPoints="1" noAdjustHandles="1" noChangeArrowheads="1" noChangeShapeType="1" noTextEdit="1"/>
              </p:cNvSpPr>
              <p:nvPr/>
            </p:nvSpPr>
            <p:spPr>
              <a:xfrm>
                <a:off x="405184" y="1556793"/>
                <a:ext cx="2006576" cy="792087"/>
              </a:xfrm>
              <a:prstGeom prst="rect">
                <a:avLst/>
              </a:prstGeom>
              <a:blipFill>
                <a:blip r:embed="rId3"/>
                <a:stretch>
                  <a:fillRect/>
                </a:stretch>
              </a:blipFill>
            </p:spPr>
            <p:txBody>
              <a:bodyPr/>
              <a:lstStyle/>
              <a:p>
                <a:r>
                  <a:rPr lang="en-GB">
                    <a:noFill/>
                  </a:rPr>
                  <a:t> </a:t>
                </a:r>
              </a:p>
            </p:txBody>
          </p:sp>
        </mc:Fallback>
      </mc:AlternateContent>
      <mc:AlternateContent>
        <mc:Choice Requires="a14">
          <p:sp>
            <p:nvSpPr>
              <p:cNvPr id="11" name="Content Placeholder 2"/>
              <p:cNvSpPr txBox="1"/>
              <p:nvPr/>
            </p:nvSpPr>
            <p:spPr>
              <a:xfrm>
                <a:off x="405184" y="4077072"/>
                <a:ext cx="8343280" cy="2664296"/>
              </a:xfrm>
              <a:prstGeom prst="rect">
                <a:avLst/>
              </a:prstGeom>
            </p:spPr>
            <p:txBody>
              <a:bodyPr vert="horz" lIns="91440" tIns="45720" rIns="91440" bIns="45720" rtlCol="0">
                <a:noAutofit/>
              </a:bodyPr>
              <a:lstStyle>
                <a:defPPr>
                  <a:defRPr lang="da-DK"/>
                </a:defPPr>
                <a:lvl1pPr marL="457200" indent="-457200" algn="l" defTabSz="914400" rtl="0" eaLnBrk="1" latinLnBrk="0" hangingPunct="1">
                  <a:spcBef>
                    <a:spcPct val="20000"/>
                  </a:spcBef>
                  <a:buClr>
                    <a:schemeClr val="tx2"/>
                  </a:buClr>
                  <a:buFont typeface="+mj-lt"/>
                  <a:buAutoNum type="arabicPeriod"/>
                  <a:defRPr sz="28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263525" lvl="1" indent="-263525">
                  <a:buFont typeface="Arial" pitchFamily="34" charset="0"/>
                  <a:buChar char="•"/>
                </a:pPr>
                <a:r>
                  <a:rPr lang="da-DK" sz="2200" smtClean="0"/>
                  <a:t>Type I fejl: Vi forkaster </a:t>
                </a:r>
                <a14:m>
                  <m:oMathPara>
                    <m:oMathParaPr>
                      <m:jc/>
                    </m:oMathParaPr>
                    <m:oMath>
                      <m:sSub>
                        <m:sSubPr>
                          <m:ctrlPr>
                            <a:rPr lang="da-DK" sz="2200" i="1">
                              <a:latin typeface="Cambria Math" panose="02040503050406030204" pitchFamily="18" charset="0"/>
                            </a:rPr>
                          </m:ctrlPr>
                        </m:sSubPr>
                        <m:e>
                          <m:r>
                            <a:rPr lang="da-DK" sz="2200" i="1">
                              <a:latin typeface="Cambria Math"/>
                            </a:rPr>
                            <m:t>𝐻</m:t>
                          </m:r>
                        </m:e>
                        <m:sub>
                          <m:r>
                            <a:rPr lang="da-DK" sz="2200" i="1">
                              <a:latin typeface="Cambria Math"/>
                            </a:rPr>
                            <m:t>0</m:t>
                          </m:r>
                        </m:sub>
                      </m:sSub>
                    </m:oMath>
                  </m:oMathPara>
                </a14:m>
                <a:r>
                  <a:rPr lang="da-DK" sz="2200" smtClean="0"/>
                  <a:t>, fordi vi får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&gt;</m:t>
                      </m:r>
                    </m:oMath>
                  </m:oMathPara>
                </a14:m>
                <a:r>
                  <a:rPr lang="en-US" sz="2000"/>
                  <a:t> </a:t>
                </a:r>
                <a14:m>
                  <m:oMathPara>
                    <m:oMathParaPr>
                      <m:jc/>
                    </m:oMathParaPr>
                    <m:oMath>
                      <m:r>
                        <a:rPr lang="en-US" sz="2000" i="1">
                          <a:latin typeface="Cambria Math" panose="02040503050406030204" pitchFamily="18" charset="0"/>
                        </a:rPr>
                        <m:t>1660</m:t>
                      </m:r>
                    </m:oMath>
                  </m:oMathPara>
                </a14:m>
                <a:r>
                  <a:rPr lang="da-DK" sz="2200" smtClean="0"/>
                  <a:t>, men det skyldes en tilfældighed. Vi tror, at batterierne er bedre end de reelt er. Vi risikerer klager, sagsanlæg og dårlig publicity</a:t>
                </a:r>
                <a:endParaRPr lang="da-DK" sz="2200" smtClean="0"/>
              </a:p>
              <a:p>
                <a:pPr marL="263525" lvl="1" indent="-263525">
                  <a:buFont typeface="Arial" pitchFamily="34" charset="0"/>
                  <a:buChar char="•"/>
                </a:pPr>
                <a:r>
                  <a:rPr lang="da-DK" sz="2200"/>
                  <a:t>Type </a:t>
                </a:r>
                <a:r>
                  <a:rPr lang="da-DK" sz="2200" smtClean="0"/>
                  <a:t>II </a:t>
                </a:r>
                <a:r>
                  <a:rPr lang="da-DK" sz="2200"/>
                  <a:t>fejl: </a:t>
                </a:r>
                <a:r>
                  <a:rPr lang="da-DK" sz="2200" smtClean="0"/>
                  <a:t>Vi kan ikke bevise, at batteriet har så høj kvalitet, som det reelt har, og derfor kan vi ikke sætte prisen så højt. </a:t>
                </a:r>
                <a:endParaRPr lang="da-DK" sz="2200" smtClean="0"/>
              </a:p>
              <a:p>
                <a:pPr marL="0" lvl="1" indent="0">
                  <a:buNone/>
                </a:pPr>
                <a:endParaRPr lang="da-DK" sz="2000" smtClean="0"/>
              </a:p>
            </p:txBody>
          </p:sp>
        </mc:Choice>
        <mc:Fallback>
          <p:sp>
            <p:nvSpPr>
              <p:cNvPr id="11" name="Content Placeholder 2"/>
              <p:cNvSpPr txBox="1">
                <a:spLocks noRot="1" noChangeAspect="1" noMove="1" noResize="1" noEditPoints="1" noAdjustHandles="1" noChangeArrowheads="1" noChangeShapeType="1" noTextEdit="1"/>
              </p:cNvSpPr>
              <p:nvPr/>
            </p:nvSpPr>
            <p:spPr>
              <a:xfrm>
                <a:off x="405184" y="4077072"/>
                <a:ext cx="8343280" cy="2664296"/>
              </a:xfrm>
              <a:prstGeom prst="rect">
                <a:avLst/>
              </a:prstGeom>
              <a:blipFill>
                <a:blip r:embed="rId4"/>
                <a:stretch>
                  <a:fillRect l="-804" t="-1602" r="-584"/>
                </a:stretch>
              </a:blipFill>
            </p:spPr>
            <p:txBody>
              <a:bodyPr/>
              <a:lstStyle/>
              <a:p>
                <a:r>
                  <a:rPr lang="en-GB">
                    <a:noFill/>
                  </a:rPr>
                  <a:t> </a:t>
                </a:r>
              </a:p>
            </p:txBody>
          </p:sp>
        </mc:Fallback>
      </mc:AlternateContent>
    </p:spTree>
    <p:extLst>
      <p:ext uri="{BB962C8B-B14F-4D97-AF65-F5344CB8AC3E}">
        <p14:creationId xmlns:p14="http://schemas.microsoft.com/office/powerpoint/2010/main" val="1661340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4508748" y="2420888"/>
            <a:ext cx="4635252" cy="2439606"/>
          </a:xfrm>
          <a:prstGeom prst="rect">
            <a:avLst/>
          </a:prstGeom>
        </p:spPr>
      </p:pic>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en-US" b="1" smtClean="0"/>
                  <a:t>Hvad er sandsynligheden </a:t>
                </a:r>
                <a14:m>
                  <m:oMathPara>
                    <m:oMathParaPr>
                      <m:jc/>
                    </m:oMathParaPr>
                    <m:oMath>
                      <m:r>
                        <m:rPr>
                          <m:sty m:val="bi"/>
                        </m:rPr>
                        <a:rPr lang="en-US" b="1" i="1" smtClean="0">
                          <a:latin typeface="Cambria Math" panose="02040503050406030204" pitchFamily="18" charset="0"/>
                          <a:ea typeface="Cambria Math" panose="02040503050406030204" pitchFamily="18" charset="0"/>
                        </a:rPr>
                        <m:t>𝜶</m:t>
                      </m:r>
                    </m:oMath>
                  </m:oMathPara>
                </a14:m>
                <a:r>
                  <a:rPr lang="en-US" b="1" smtClean="0"/>
                  <a:t> for at begå en type I fejl?</a:t>
                </a:r>
              </a:p>
              <a:p>
                <a:r>
                  <a:rPr lang="en-US" smtClean="0"/>
                  <a:t>Hvordan kan vi regne sandsynligheder? Vi </a:t>
                </a:r>
                <a:r>
                  <a:rPr lang="en-US"/>
                  <a:t>ved fra CGS,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en-US"/>
                  <a:t> er </a:t>
                </a:r>
                <a14:m>
                  <m:oMathPara>
                    <m:oMathParaPr>
                      <m:jc/>
                    </m:oMathParaPr>
                    <m:o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𝑛</m:t>
                              </m:r>
                            </m:e>
                          </m:rad>
                        </m:den>
                      </m:f>
                      <m:r>
                        <a:rPr lang="en-US" i="1">
                          <a:latin typeface="Cambria Math" panose="02040503050406030204" pitchFamily="18" charset="0"/>
                          <a:ea typeface="Cambria Math" panose="02040503050406030204" pitchFamily="18" charset="0"/>
                        </a:rPr>
                        <m:t>)</m:t>
                      </m:r>
                    </m:oMath>
                  </m:oMathPara>
                </a14:m>
                <a:r>
                  <a:rPr lang="en-US"/>
                  <a:t> for tilstrækkeligt stor </a:t>
                </a:r>
                <a14:m>
                  <m:oMathPara>
                    <m:oMathParaPr>
                      <m:jc/>
                    </m:oMathParaPr>
                    <m:oMath>
                      <m:r>
                        <a:rPr lang="en-US" i="1">
                          <a:latin typeface="Cambria Math" panose="02040503050406030204" pitchFamily="18" charset="0"/>
                        </a:rPr>
                        <m:t>𝑛</m:t>
                      </m:r>
                    </m:oMath>
                  </m:oMathPara>
                </a14:m>
                <a:r>
                  <a:rPr lang="en-US" smtClean="0"/>
                  <a:t>. </a:t>
                </a:r>
                <a:r>
                  <a:rPr lang="en-US"/>
                  <a:t>Lad os antage, at vi kender </a:t>
                </a:r>
                <a14:m>
                  <m:oMathPara>
                    <m:oMathParaPr>
                      <m:jc/>
                    </m:oMathParaPr>
                    <m:o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=192</m:t>
                      </m:r>
                    </m:oMath>
                  </m:oMathPara>
                </a14:m>
                <a:r>
                  <a:rPr lang="en-US"/>
                  <a:t> </a:t>
                </a:r>
                <a:endParaRPr lang="en-US" smtClean="0"/>
              </a:p>
              <a:p>
                <a14:m>
                  <m:oMathPara>
                    <m:oMathParaPr>
                      <m:jc/>
                    </m:oMathParaPr>
                    <m:oMath>
                      <m:r>
                        <a:rPr lang="da-DK" i="1">
                          <a:latin typeface="Cambria Math"/>
                          <a:ea typeface="Cambria Math"/>
                        </a:rPr>
                        <m:t>𝛼</m:t>
                      </m:r>
                      <m:r>
                        <a:rPr lang="da-DK" i="1">
                          <a:latin typeface="Cambria Math"/>
                          <a:ea typeface="Cambria Math"/>
                        </a:rPr>
                        <m:t>=</m:t>
                      </m:r>
                      <m:r>
                        <a:rPr lang="da-DK" i="1">
                          <a:latin typeface="Cambria Math"/>
                          <a:ea typeface="Cambria Math"/>
                        </a:rPr>
                        <m:t>𝑃</m:t>
                      </m:r>
                      <m:r>
                        <a:rPr lang="da-DK" i="1">
                          <a:latin typeface="Cambria Math"/>
                          <a:ea typeface="Cambria Math"/>
                        </a:rPr>
                        <m:t>(</m:t>
                      </m:r>
                    </m:oMath>
                  </m:oMathPara>
                </a14:m>
                <a:r>
                  <a:rPr lang="da-DK"/>
                  <a:t>forkaster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er </a:t>
                </a:r>
                <a:r>
                  <a:rPr lang="da-DK" smtClean="0"/>
                  <a:t>sand) </a:t>
                </a:r>
                <a14:m>
                  <m:oMathPara>
                    <m:oMathParaPr>
                      <m:jc/>
                    </m:oMathParaPr>
                    <m:oMath>
                      <m:r>
                        <a:rPr lang="en-US" b="0" i="1" smtClean="0">
                          <a:latin typeface="Cambria Math" panose="02040503050406030204" pitchFamily="18" charset="0"/>
                        </a:rPr>
                        <m:t>=</m:t>
                      </m:r>
                    </m:oMath>
                  </m:oMathPara>
                </a14:m>
                <a:br>
                  <a:rPr lang="en-US" b="0" i="1" smtClean="0">
                    <a:latin typeface="Cambria Math" panose="02040503050406030204" pitchFamily="18" charset="0"/>
                  </a:rPr>
                </a:br>
                <a:r>
                  <a:rPr lang="en-US" b="0" i="1" smtClean="0">
                    <a:latin typeface="Cambria Math" panose="02040503050406030204" pitchFamily="18" charset="0"/>
                  </a:rPr>
                  <a:t> 	</a:t>
                </a:r>
                <a14:m>
                  <m:oMathPara>
                    <m:oMathParaPr>
                      <m:jc/>
                    </m:oMathParaPr>
                    <m:oMath>
                      <m:r>
                        <a:rPr lang="en-US" i="1">
                          <a:latin typeface="Cambria Math" panose="02040503050406030204" pitchFamily="18" charset="0"/>
                        </a:rPr>
                        <m:t>𝑃</m:t>
                      </m:r>
                      <m:r>
                        <a:rPr lang="en-US" i="1">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&gt;1660</m:t>
                      </m:r>
                      <m:r>
                        <m:rPr>
                          <m:sty m:val="p"/>
                        </m:rPr>
                        <a:rPr lang="en-US"/>
                        <m:t> |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=1600</m:t>
                      </m:r>
                      <m:r>
                        <m:rPr>
                          <m:sty m:val="p"/>
                        </m:rPr>
                        <a:rPr lang="en-US">
                          <a:latin typeface="Cambria Math" panose="02040503050406030204" pitchFamily="18" charset="0"/>
                          <a:ea typeface="Cambria Math" panose="02040503050406030204" pitchFamily="18" charset="0"/>
                        </a:rPr>
                        <m:t>)</m:t>
                      </m:r>
                    </m:oMath>
                  </m:oMathPara>
                </a14:m>
                <a:r>
                  <a:rPr lang="en-US" smtClean="0"/>
                  <a:t> </a:t>
                </a:r>
              </a:p>
              <a:p>
                <a:r>
                  <a:rPr lang="en-US" smtClean="0"/>
                  <a:t>Sandsynligheden </a:t>
                </a:r>
                <a14:m>
                  <m:oMathPara>
                    <m:oMathParaPr>
                      <m:jc/>
                    </m:oMathParaPr>
                    <m:oMath>
                      <m:r>
                        <a:rPr lang="da-DK" i="1">
                          <a:latin typeface="Cambria Math"/>
                          <a:ea typeface="Cambria Math"/>
                        </a:rPr>
                        <m:t>𝛼</m:t>
                      </m:r>
                    </m:oMath>
                  </m:oMathPara>
                </a14:m>
                <a:r>
                  <a:rPr lang="en-US" smtClean="0"/>
                  <a:t> for type I </a:t>
                </a:r>
                <a:br>
                  <a:rPr lang="en-US" smtClean="0"/>
                </a:br>
                <a:r>
                  <a:rPr lang="en-US" smtClean="0"/>
                  <a:t>fejl er det blå område i den </a:t>
                </a:r>
                <a:br>
                  <a:rPr lang="en-US" smtClean="0"/>
                </a:br>
                <a:r>
                  <a:rPr lang="en-US" smtClean="0"/>
                  <a:t>øvre hale i figuren</a:t>
                </a:r>
              </a:p>
              <a:p>
                <a14:m>
                  <m:oMathPara>
                    <m:oMathParaPr>
                      <m:jc/>
                    </m:oMathParaPr>
                    <m:oMath>
                      <m:r>
                        <a:rPr lang="da-DK" i="1">
                          <a:latin typeface="Cambria Math"/>
                          <a:ea typeface="Cambria Math"/>
                        </a:rPr>
                        <m:t>𝛼</m:t>
                      </m:r>
                      <m:r>
                        <a:rPr lang="da-DK" i="1">
                          <a:latin typeface="Cambria Math"/>
                          <a:ea typeface="Cambria Math"/>
                        </a:rPr>
                        <m:t>=</m:t>
                      </m:r>
                      <m:r>
                        <a:rPr lang="en-US" b="0" i="1" smtClean="0">
                          <a:latin typeface="Cambria Math" panose="02040503050406030204" pitchFamily="18" charset="0"/>
                        </a:rPr>
                        <m:t>𝑃</m:t>
                      </m:r>
                      <m:r>
                        <a:rPr lang="en-US" b="0" i="1" smtClean="0">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&gt;1660</m:t>
                      </m:r>
                    </m:oMath>
                  </m:oMathPara>
                </a14:m>
                <a:r>
                  <a:rPr lang="en-US" smtClean="0"/>
                  <a:t> |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=1600</m:t>
                      </m:r>
                      <m:r>
                        <m:rPr>
                          <m:sty m:val="p"/>
                        </m:rPr>
                        <a:rPr lang="en-US" b="0" i="0" smtClean="0">
                          <a:latin typeface="Cambria Math" panose="02040503050406030204" pitchFamily="18" charset="0"/>
                          <a:ea typeface="Cambria Math" panose="02040503050406030204" pitchFamily="18" charset="0"/>
                        </a:rPr>
                        <m:t>)</m:t>
                      </m:r>
                    </m:oMath>
                  </m:oMathPara>
                </a14:m>
                <a:br>
                  <a:rPr lang="en-US" b="0" i="0" smtClean="0">
                    <a:latin typeface="Cambria Math" panose="02040503050406030204" pitchFamily="18" charset="0"/>
                    <a:ea typeface="Cambria Math" panose="02040503050406030204" pitchFamily="18" charset="0"/>
                  </a:rPr>
                </a:br>
                <a:r>
                  <a:rPr lang="en-US" b="0" i="0" smtClean="0">
                    <a:latin typeface="Cambria Math" panose="02040503050406030204" pitchFamily="18" charset="0"/>
                    <a:ea typeface="Cambria Math" panose="02040503050406030204" pitchFamily="18" charset="0"/>
                  </a:rPr>
                  <a:t> 	</a:t>
                </a:r>
                <a14:m>
                  <m:oMathPara>
                    <m:oMathParaPr>
                      <m:jc/>
                    </m:oMathParaPr>
                    <m:oMath>
                      <m:r>
                        <m:rPr>
                          <m:sty m:val="p"/>
                        </m:rP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pnorm</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1660,  1600,  </m:t>
                          </m:r>
                          <m:f>
                            <m:fPr>
                              <m:type m:val="bar"/>
                              <m:ctrlPr>
                                <a:rPr lang="en-US" b="0"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192</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36</m:t>
                                  </m:r>
                                </m:e>
                              </m:rad>
                            </m:den>
                          </m:f>
                        </m:e>
                      </m:d>
                      <m:r>
                        <a:rPr lang="en-US" b="0" i="1" smtClean="0">
                          <a:latin typeface="Cambria Math" panose="02040503050406030204" pitchFamily="18" charset="0"/>
                          <a:ea typeface="Cambria Math" panose="02040503050406030204" pitchFamily="18" charset="0"/>
                        </a:rPr>
                        <m:t>=0.0304</m:t>
                      </m:r>
                    </m:oMath>
                  </m:oMathPara>
                </a14:m>
                <a:r>
                  <a:rPr lang="en-US" smtClean="0"/>
                  <a:t> </a:t>
                </a:r>
              </a:p>
              <a:p>
                <a:r>
                  <a:rPr lang="en-US" smtClean="0"/>
                  <a:t>Hvis </a:t>
                </a:r>
                <a14:m>
                  <m:oMathPara>
                    <m:oMathParaPr>
                      <m:jc/>
                    </m:oMathParaPr>
                    <m:oMath>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1600</m:t>
                      </m:r>
                    </m:oMath>
                  </m:oMathPara>
                </a14:m>
                <a:r>
                  <a:rPr lang="en-US" smtClean="0"/>
                  <a:t> svarer det til at rykke kurven mod venstre, og så vil det blå areal blive mindre.</a:t>
                </a:r>
              </a:p>
              <a:p>
                <a:pPr lvl="1"/>
                <a:endParaRPr lang="en-US"/>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58</a:t>
            </a:fld>
            <a:endParaRPr lang="da-DK">
              <a:solidFill>
                <a:prstClr val="black">
                  <a:tint val="75000"/>
                </a:prstClr>
              </a:solidFill>
            </a:endParaRPr>
          </a:p>
        </p:txBody>
      </p:sp>
    </p:spTree>
    <p:extLst>
      <p:ext uri="{BB962C8B-B14F-4D97-AF65-F5344CB8AC3E}">
        <p14:creationId xmlns:p14="http://schemas.microsoft.com/office/powerpoint/2010/main" val="30064692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4283968" y="3213248"/>
            <a:ext cx="4800846" cy="2448000"/>
          </a:xfrm>
          <a:prstGeom prst="rect">
            <a:avLst/>
          </a:prstGeom>
        </p:spPr>
      </p:pic>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en-US" b="1" smtClean="0"/>
                  <a:t>Hvad er sandsynligheden </a:t>
                </a:r>
                <a14:m>
                  <m:oMathPara>
                    <m:oMathParaPr>
                      <m:jc/>
                    </m:oMathParaPr>
                    <m:oMath>
                      <m:r>
                        <m:rPr>
                          <m:sty m:val="bi"/>
                        </m:rPr>
                        <a:rPr lang="el-GR" b="1" i="1" smtClean="0">
                          <a:latin typeface="Cambria Math" panose="02040503050406030204" pitchFamily="18" charset="0"/>
                          <a:ea typeface="Cambria Math" panose="02040503050406030204" pitchFamily="18" charset="0"/>
                        </a:rPr>
                        <m:t>𝜷</m:t>
                      </m:r>
                    </m:oMath>
                  </m:oMathPara>
                </a14:m>
                <a:r>
                  <a:rPr lang="en-US" b="1"/>
                  <a:t> for at begå en type </a:t>
                </a:r>
                <a:r>
                  <a:rPr lang="en-US" b="1" smtClean="0"/>
                  <a:t>II </a:t>
                </a:r>
                <a:r>
                  <a:rPr lang="en-US" b="1"/>
                  <a:t>fejl?</a:t>
                </a:r>
              </a:p>
              <a:p>
                <a14:m>
                  <m:oMathPara>
                    <m:oMathParaPr>
                      <m:jc/>
                    </m:oMathParaPr>
                    <m:oMath>
                      <m:r>
                        <a:rPr lang="da-DK" i="1" smtClean="0">
                          <a:latin typeface="Cambria Math" panose="02040503050406030204" pitchFamily="18" charset="0"/>
                          <a:ea typeface="Cambria Math" panose="02040503050406030204" pitchFamily="18" charset="0"/>
                        </a:rPr>
                        <m:t>𝛽</m:t>
                      </m:r>
                      <m:r>
                        <a:rPr lang="da-DK" i="1">
                          <a:latin typeface="Cambria Math"/>
                          <a:ea typeface="Cambria Math"/>
                        </a:rPr>
                        <m:t>=</m:t>
                      </m:r>
                      <m:r>
                        <a:rPr lang="da-DK" i="1">
                          <a:latin typeface="Cambria Math"/>
                          <a:ea typeface="Cambria Math"/>
                        </a:rPr>
                        <m:t>𝑃</m:t>
                      </m:r>
                      <m:r>
                        <a:rPr lang="da-DK" i="1">
                          <a:latin typeface="Cambria Math"/>
                          <a:ea typeface="Cambria Math"/>
                        </a:rPr>
                        <m:t>(</m:t>
                      </m:r>
                    </m:oMath>
                  </m:oMathPara>
                </a14:m>
                <a:r>
                  <a:rPr lang="da-DK" smtClean="0"/>
                  <a:t>accepterer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b="0" i="1" smtClean="0">
                              <a:latin typeface="Cambria Math" panose="02040503050406030204" pitchFamily="18" charset="0"/>
                            </a:rPr>
                            <m:t>1</m:t>
                          </m:r>
                        </m:sub>
                      </m:sSub>
                    </m:oMath>
                  </m:oMathPara>
                </a14:m>
                <a:r>
                  <a:rPr lang="da-DK"/>
                  <a:t> er sand) </a:t>
                </a:r>
                <a14:m>
                  <m:oMathPara>
                    <m:oMathParaPr>
                      <m:jc/>
                    </m:oMathParaPr>
                    <m:oMath>
                      <m:r>
                        <a:rPr lang="en-US" i="1">
                          <a:latin typeface="Cambria Math" panose="02040503050406030204" pitchFamily="18" charset="0"/>
                        </a:rPr>
                        <m:t>=</m:t>
                      </m:r>
                    </m:oMath>
                  </m:oMathPara>
                </a14:m>
                <a:br>
                  <a:rPr lang="en-US" i="1">
                    <a:latin typeface="Cambria Math" panose="02040503050406030204" pitchFamily="18" charset="0"/>
                  </a:rPr>
                </a:br>
                <a:r>
                  <a:rPr lang="en-US" i="1">
                    <a:latin typeface="Cambria Math" panose="02040503050406030204" pitchFamily="18" charset="0"/>
                  </a:rPr>
                  <a:t> 	</a:t>
                </a:r>
                <a14:m>
                  <m:oMathPara>
                    <m:oMathParaPr>
                      <m:jc/>
                    </m:oMathParaPr>
                    <m:oMath>
                      <m:r>
                        <a:rPr lang="en-US" i="1">
                          <a:latin typeface="Cambria Math" panose="02040503050406030204" pitchFamily="18" charset="0"/>
                        </a:rPr>
                        <m:t>𝑃</m:t>
                      </m:r>
                      <m:r>
                        <a:rPr lang="en-US" i="1">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1660</m:t>
                      </m:r>
                      <m:r>
                        <m:rPr>
                          <m:sty m:val="p"/>
                        </m:rPr>
                        <a:rPr lang="en-US"/>
                        <m:t> | </m:t>
                      </m:r>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1600</m:t>
                      </m:r>
                      <m:r>
                        <m:rPr>
                          <m:sty m:val="p"/>
                        </m:rPr>
                        <a:rPr lang="en-US">
                          <a:latin typeface="Cambria Math" panose="02040503050406030204" pitchFamily="18" charset="0"/>
                          <a:ea typeface="Cambria Math" panose="02040503050406030204" pitchFamily="18" charset="0"/>
                        </a:rPr>
                        <m:t>)</m:t>
                      </m:r>
                    </m:oMath>
                  </m:oMathPara>
                </a14:m>
                <a:r>
                  <a:rPr lang="en-US"/>
                  <a:t> </a:t>
                </a:r>
              </a:p>
              <a:p>
                <a:r>
                  <a:rPr lang="en-US" smtClean="0"/>
                  <a:t>Når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i="1">
                              <a:latin typeface="Cambria Math" panose="02040503050406030204" pitchFamily="18" charset="0"/>
                            </a:rPr>
                            <m:t>1</m:t>
                          </m:r>
                        </m:sub>
                      </m:sSub>
                    </m:oMath>
                  </m:oMathPara>
                </a14:m>
                <a:r>
                  <a:rPr lang="en-US" smtClean="0"/>
                  <a:t> er sand, ved vi </a:t>
                </a:r>
                <a:r>
                  <a:rPr lang="en-US"/>
                  <a:t>bare at </a:t>
                </a:r>
                <a:r>
                  <a:rPr lang="en-US" smtClean="0"/>
                  <a:t>værdien af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US" smtClean="0"/>
                  <a:t> </a:t>
                </a:r>
                <a:r>
                  <a:rPr lang="en-US"/>
                  <a:t>er over </a:t>
                </a:r>
                <a14:m>
                  <m:oMathPara>
                    <m:oMathParaPr>
                      <m:jc/>
                    </m:oMathParaPr>
                    <m:oMath>
                      <m:r>
                        <a:rPr lang="en-US" i="1" smtClean="0">
                          <a:latin typeface="Cambria Math" panose="02040503050406030204" pitchFamily="18" charset="0"/>
                        </a:rPr>
                        <m:t>1600</m:t>
                      </m:r>
                    </m:oMath>
                  </m:oMathPara>
                </a14:m>
                <a:r>
                  <a:rPr lang="en-US" smtClean="0"/>
                  <a:t>, vi </a:t>
                </a:r>
                <a:r>
                  <a:rPr lang="en-US"/>
                  <a:t>kender ikke </a:t>
                </a:r>
                <a:r>
                  <a:rPr lang="en-US" smtClean="0"/>
                  <a:t>værdien. Det er svært at regne sandsynligheden, når det, vi betinger ikke er en fast værdi</a:t>
                </a:r>
              </a:p>
              <a:p>
                <a:r>
                  <a:rPr lang="en-US" smtClean="0"/>
                  <a:t>Grafen viser fordelingen af </a:t>
                </a:r>
                <a:br>
                  <a:rPr lang="en-US" smtClean="0"/>
                </a:br>
                <a:r>
                  <a:rPr lang="en-US" smtClean="0"/>
                  <a:t>stikprøvemiddelværdier, hvis </a:t>
                </a:r>
                <a:br>
                  <a:rPr lang="en-US" smtClean="0"/>
                </a:b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=1680</m:t>
                      </m:r>
                    </m:oMath>
                  </m:oMathPara>
                </a14:m>
                <a:r>
                  <a:rPr lang="en-US" smtClean="0"/>
                  <a:t> (eksempelvis). </a:t>
                </a:r>
                <a:br>
                  <a:rPr lang="en-US" smtClean="0"/>
                </a:br>
                <a:r>
                  <a:rPr lang="en-US" smtClean="0"/>
                  <a:t>Det blå areal viser sandsyn-</a:t>
                </a:r>
                <a:br>
                  <a:rPr lang="en-US" smtClean="0"/>
                </a:br>
                <a:r>
                  <a:rPr lang="en-US" smtClean="0"/>
                  <a:t>ligheden for at få en stik-</a:t>
                </a:r>
                <a:br>
                  <a:rPr lang="en-US" smtClean="0"/>
                </a:br>
                <a:r>
                  <a:rPr lang="en-US" smtClean="0"/>
                  <a:t>prøve, der forkastes</a:t>
                </a:r>
              </a:p>
              <a:p>
                <a14:m>
                  <m:oMathPara>
                    <m:oMathParaPr>
                      <m:jc/>
                    </m:oMathParaPr>
                    <m:oMath>
                      <m:r>
                        <a:rPr lang="da-DK"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da-DK" i="1">
                          <a:latin typeface="Cambria Math"/>
                          <a:ea typeface="Cambria Math"/>
                        </a:rPr>
                        <m:t>=</m:t>
                      </m:r>
                      <m:r>
                        <a:rPr lang="en-US" b="0" i="1" smtClean="0">
                          <a:latin typeface="Cambria Math" panose="02040503050406030204" pitchFamily="18" charset="0"/>
                        </a:rPr>
                        <m:t>𝑃</m:t>
                      </m:r>
                      <m:r>
                        <a:rPr lang="en-US" b="0" i="1" smtClean="0">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&lt;</m:t>
                      </m:r>
                      <m:r>
                        <a:rPr lang="en-US" i="1">
                          <a:latin typeface="Cambria Math" panose="02040503050406030204" pitchFamily="18" charset="0"/>
                        </a:rPr>
                        <m:t>1660</m:t>
                      </m:r>
                    </m:oMath>
                  </m:oMathPara>
                </a14:m>
                <a:r>
                  <a:rPr lang="en-US" smtClean="0"/>
                  <a:t> |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=1680</m:t>
                      </m:r>
                      <m:r>
                        <m:rPr>
                          <m:sty m:val="p"/>
                        </m:rPr>
                        <a:rPr lang="en-US" b="0" i="0" smtClean="0">
                          <a:latin typeface="Cambria Math" panose="02040503050406030204" pitchFamily="18" charset="0"/>
                          <a:ea typeface="Cambria Math" panose="02040503050406030204" pitchFamily="18" charset="0"/>
                        </a:rPr>
                        <m:t>)</m:t>
                      </m:r>
                    </m:oMath>
                  </m:oMathPara>
                </a14:m>
                <a:br>
                  <a:rPr lang="en-US" b="0" i="0" smtClean="0">
                    <a:latin typeface="Cambria Math" panose="02040503050406030204" pitchFamily="18" charset="0"/>
                    <a:ea typeface="Cambria Math" panose="02040503050406030204" pitchFamily="18" charset="0"/>
                  </a:rPr>
                </a:br>
                <a:r>
                  <a:rPr lang="en-US" b="0" i="0" smtClean="0">
                    <a:latin typeface="Cambria Math" panose="02040503050406030204" pitchFamily="18" charset="0"/>
                    <a:ea typeface="Cambria Math" panose="02040503050406030204" pitchFamily="18" charset="0"/>
                  </a:rPr>
                  <a:t> 	</a:t>
                </a:r>
                <a14:m>
                  <m:oMathPara>
                    <m:oMathParaPr>
                      <m:jc/>
                    </m:oMathParaPr>
                    <m:oMath>
                      <m:r>
                        <m:rPr>
                          <m:sty m:val="p"/>
                        </m:rP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pnorm</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1660, 1680,</m:t>
                          </m:r>
                          <m:f>
                            <m:fPr>
                              <m:type m:val="bar"/>
                              <m:ctrlPr>
                                <a:rPr lang="en-US" b="0"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192</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36</m:t>
                                  </m:r>
                                </m:e>
                              </m:rad>
                            </m:den>
                          </m:f>
                        </m:e>
                      </m:d>
                      <m:r>
                        <a:rPr lang="en-US" b="0" i="1" smtClean="0">
                          <a:latin typeface="Cambria Math" panose="02040503050406030204" pitchFamily="18" charset="0"/>
                          <a:ea typeface="Cambria Math" panose="02040503050406030204" pitchFamily="18" charset="0"/>
                        </a:rPr>
                        <m:t>=0.2660</m:t>
                      </m:r>
                    </m:oMath>
                  </m:oMathPara>
                </a14:m>
                <a:endParaRPr lang="en-US" smtClean="0"/>
              </a:p>
              <a:p>
                <a:r>
                  <a:rPr lang="en-US" smtClean="0"/>
                  <a:t>Vi kommer ikke til at beskæftige os mere med sandsynligheden </a:t>
                </a:r>
                <a14:m>
                  <m:oMathPara>
                    <m:oMathParaPr>
                      <m:jc/>
                    </m:oMathParaPr>
                    <m:oMath>
                      <m:r>
                        <a:rPr lang="da-DK" i="1">
                          <a:latin typeface="Cambria Math" panose="02040503050406030204" pitchFamily="18" charset="0"/>
                          <a:ea typeface="Cambria Math" panose="02040503050406030204" pitchFamily="18" charset="0"/>
                        </a:rPr>
                        <m:t>𝛽</m:t>
                      </m:r>
                    </m:oMath>
                  </m:oMathPara>
                </a14:m>
                <a:r>
                  <a:rPr lang="en-US" smtClean="0"/>
                  <a:t>. </a:t>
                </a:r>
              </a:p>
              <a:p>
                <a:endParaRPr lang="en-US" smtClean="0"/>
              </a:p>
              <a:p>
                <a:endParaRPr lang="en-US" smtClean="0"/>
              </a:p>
              <a:p>
                <a:pPr lvl="1"/>
                <a:endParaRPr lang="en-US"/>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b="-384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59</a:t>
            </a:fld>
            <a:endParaRPr lang="da-DK">
              <a:solidFill>
                <a:prstClr val="black">
                  <a:tint val="75000"/>
                </a:prstClr>
              </a:solidFill>
            </a:endParaRPr>
          </a:p>
        </p:txBody>
      </p:sp>
    </p:spTree>
    <p:extLst>
      <p:ext uri="{BB962C8B-B14F-4D97-AF65-F5344CB8AC3E}">
        <p14:creationId xmlns:p14="http://schemas.microsoft.com/office/powerpoint/2010/main" val="13649667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b="1" smtClean="0"/>
              <a:t>Notation</a:t>
            </a:r>
            <a:r>
              <a:rPr lang="da-DK" smtClean="0"/>
              <a:t> </a:t>
            </a:r>
            <a:endParaRPr lang="da-DK"/>
          </a:p>
        </p:txBody>
      </p:sp>
      <p:sp>
        <p:nvSpPr>
          <p:cNvPr id="5" name="Text Placeholder 4"/>
          <p:cNvSpPr>
            <a:spLocks noGrp="1"/>
          </p:cNvSpPr>
          <p:nvPr>
            <p:ph type="body" idx="1"/>
          </p:nvPr>
        </p:nvSpPr>
        <p:spPr>
          <a:xfrm>
            <a:off x="457200" y="1340768"/>
            <a:ext cx="4040188" cy="639762"/>
          </a:xfrm>
        </p:spPr>
        <p:txBody>
          <a:bodyPr/>
          <a:lstStyle/>
          <a:p>
            <a:r>
              <a:rPr lang="da-DK" smtClean="0">
                <a:solidFill>
                  <a:schemeClr val="accent1">
                    <a:lumMod val="75000"/>
                  </a:schemeClr>
                </a:solidFill>
              </a:rPr>
              <a:t>Population</a:t>
            </a:r>
            <a:endParaRPr lang="da-DK">
              <a:solidFill>
                <a:schemeClr val="accent1">
                  <a:lumMod val="75000"/>
                </a:schemeClr>
              </a:solidFill>
            </a:endParaRPr>
          </a:p>
        </p:txBody>
      </p:sp>
      <mc:AlternateContent>
        <mc:Choice Requires="a14">
          <p:sp>
            <p:nvSpPr>
              <p:cNvPr id="6" name="Content Placeholder 5"/>
              <p:cNvSpPr>
                <a:spLocks noGrp="1"/>
              </p:cNvSpPr>
              <p:nvPr>
                <p:ph sz="half" idx="2"/>
              </p:nvPr>
            </p:nvSpPr>
            <p:spPr>
              <a:xfrm>
                <a:off x="457200" y="1980530"/>
                <a:ext cx="4040188" cy="3951288"/>
              </a:xfrm>
            </p:spPr>
            <p:txBody>
              <a:bodyPr>
                <a:normAutofit/>
              </a:bodyPr>
              <a:lstStyle/>
              <a:p>
                <a:pPr marL="358775" indent="-358775">
                  <a:buFont typeface="Arial" pitchFamily="34" charset="0"/>
                  <a:buChar char="•"/>
                </a:pPr>
                <a:r>
                  <a:rPr lang="da-DK" sz="2000" smtClean="0"/>
                  <a:t>En </a:t>
                </a:r>
                <a:r>
                  <a:rPr lang="da-DK" sz="2000" i="1" smtClean="0">
                    <a:solidFill>
                      <a:schemeClr val="tx2"/>
                    </a:solidFill>
                  </a:rPr>
                  <a:t>parameter</a:t>
                </a:r>
                <a:r>
                  <a:rPr lang="da-DK" sz="2000" smtClean="0"/>
                  <a:t> er en kvantitativ størrelse, der beskriver en egenskab ved populationen</a:t>
                </a:r>
                <a:br>
                  <a:rPr lang="da-DK" sz="2000" smtClean="0"/>
                </a:br>
                <a:endParaRPr lang="da-DK" sz="2000" smtClean="0"/>
              </a:p>
              <a:p>
                <a:pPr marL="358775" indent="-358775">
                  <a:buFont typeface="Arial" pitchFamily="34" charset="0"/>
                  <a:buChar char="•"/>
                </a:pPr>
                <a:r>
                  <a:rPr lang="da-DK" sz="2000" smtClean="0"/>
                  <a:t>F.eks. </a:t>
                </a:r>
                <a:br>
                  <a:rPr lang="da-DK" sz="2000" smtClean="0"/>
                </a:br>
                <a:r>
                  <a:rPr lang="da-DK" sz="2000" smtClean="0"/>
                  <a:t>Populations-middelværdi: 	</a:t>
                </a:r>
                <a14:m>
                  <m:oMathPara>
                    <m:oMathParaPr>
                      <m:jc/>
                    </m:oMathParaPr>
                    <m:oMath>
                      <m:r>
                        <a:rPr lang="da-DK" sz="2000" i="1" smtClean="0">
                          <a:latin typeface="Cambria Math"/>
                          <a:ea typeface="Cambria Math"/>
                        </a:rPr>
                        <m:t>𝜇</m:t>
                      </m:r>
                    </m:oMath>
                  </m:oMathPara>
                </a14:m>
                <a:r>
                  <a:rPr lang="da-DK" sz="2000" smtClean="0"/>
                  <a:t>  </a:t>
                </a:r>
                <a:br>
                  <a:rPr lang="da-DK" sz="2000" smtClean="0"/>
                </a:br>
                <a:r>
                  <a:rPr lang="da-DK" sz="2000" smtClean="0"/>
                  <a:t>Populations-standardafvigelse: 	</a:t>
                </a:r>
                <a14:m>
                  <m:oMathPara>
                    <m:oMathParaPr>
                      <m:jc/>
                    </m:oMathParaPr>
                    <m:oMath>
                      <m:r>
                        <a:rPr lang="da-DK" sz="2000" i="1" smtClean="0">
                          <a:latin typeface="Cambria Math"/>
                          <a:ea typeface="Cambria Math"/>
                        </a:rPr>
                        <m:t>𝜎</m:t>
                      </m:r>
                    </m:oMath>
                  </m:oMathPara>
                </a14:m>
                <a:r>
                  <a:rPr lang="da-DK" sz="2000" smtClean="0"/>
                  <a:t> </a:t>
                </a:r>
                <a:br>
                  <a:rPr lang="da-DK" sz="2000" smtClean="0"/>
                </a:br>
                <a:r>
                  <a:rPr lang="da-DK" sz="2000" smtClean="0"/>
                  <a:t>Generel parameter (‘theta’):	</a:t>
                </a:r>
                <a14:m>
                  <m:oMathPara>
                    <m:oMathParaPr>
                      <m:jc/>
                    </m:oMathParaPr>
                    <m:oMath>
                      <m:r>
                        <a:rPr lang="da-DK" sz="2000" i="1" smtClean="0">
                          <a:latin typeface="Cambria Math"/>
                          <a:ea typeface="Cambria Math"/>
                        </a:rPr>
                        <m:t>𝜃</m:t>
                      </m:r>
                    </m:oMath>
                  </m:oMathPara>
                </a14:m>
                <a:endParaRPr lang="da-DK" sz="2000" smtClean="0"/>
              </a:p>
            </p:txBody>
          </p:sp>
        </mc:Choice>
        <mc:Fallback>
          <p:sp>
            <p:nvSpPr>
              <p:cNvPr id="6" name="Content Placeholder 5"/>
              <p:cNvSpPr>
                <a:spLocks noGrp="1" noRot="1" noChangeAspect="1" noMove="1" noResize="1" noEditPoints="1" noAdjustHandles="1" noChangeArrowheads="1" noChangeShapeType="1" noTextEdit="1"/>
              </p:cNvSpPr>
              <p:nvPr>
                <p:ph sz="half" idx="2"/>
              </p:nvPr>
            </p:nvSpPr>
            <p:spPr>
              <a:xfrm>
                <a:off x="457200" y="1980530"/>
                <a:ext cx="4040188" cy="3951288"/>
              </a:xfrm>
              <a:blipFill>
                <a:blip r:embed="rId3"/>
                <a:stretch>
                  <a:fillRect l="-1357" t="-926" r="0"/>
                </a:stretch>
              </a:blipFill>
            </p:spPr>
            <p:txBody>
              <a:bodyPr/>
              <a:lstStyle/>
              <a:p>
                <a:r>
                  <a:rPr lang="en-GB">
                    <a:noFill/>
                  </a:rPr>
                  <a:t> </a:t>
                </a:r>
              </a:p>
            </p:txBody>
          </p:sp>
        </mc:Fallback>
      </mc:AlternateContent>
      <p:sp>
        <p:nvSpPr>
          <p:cNvPr id="7" name="Text Placeholder 6"/>
          <p:cNvSpPr>
            <a:spLocks noGrp="1"/>
          </p:cNvSpPr>
          <p:nvPr>
            <p:ph type="body" sz="quarter" idx="3"/>
          </p:nvPr>
        </p:nvSpPr>
        <p:spPr>
          <a:xfrm>
            <a:off x="4645025" y="1340768"/>
            <a:ext cx="4041775" cy="639762"/>
          </a:xfrm>
        </p:spPr>
        <p:txBody>
          <a:bodyPr/>
          <a:lstStyle/>
          <a:p>
            <a:r>
              <a:rPr lang="da-DK" smtClean="0">
                <a:solidFill>
                  <a:schemeClr val="accent1">
                    <a:lumMod val="75000"/>
                  </a:schemeClr>
                </a:solidFill>
              </a:rPr>
              <a:t>Stikprøve (</a:t>
            </a:r>
            <a:r>
              <a:rPr lang="da-DK" i="1" smtClean="0">
                <a:solidFill>
                  <a:schemeClr val="accent1">
                    <a:lumMod val="75000"/>
                  </a:schemeClr>
                </a:solidFill>
              </a:rPr>
              <a:t>sample</a:t>
            </a:r>
            <a:r>
              <a:rPr lang="da-DK" smtClean="0">
                <a:solidFill>
                  <a:schemeClr val="accent1">
                    <a:lumMod val="75000"/>
                  </a:schemeClr>
                </a:solidFill>
              </a:rPr>
              <a:t>)</a:t>
            </a:r>
            <a:endParaRPr lang="da-DK">
              <a:solidFill>
                <a:schemeClr val="accent1">
                  <a:lumMod val="75000"/>
                </a:schemeClr>
              </a:solidFill>
            </a:endParaRPr>
          </a:p>
        </p:txBody>
      </p:sp>
      <mc:AlternateContent>
        <mc:Choice Requires="a14">
          <p:sp>
            <p:nvSpPr>
              <p:cNvPr id="8" name="Content Placeholder 7"/>
              <p:cNvSpPr>
                <a:spLocks noGrp="1"/>
              </p:cNvSpPr>
              <p:nvPr>
                <p:ph sz="quarter" idx="4"/>
              </p:nvPr>
            </p:nvSpPr>
            <p:spPr>
              <a:xfrm>
                <a:off x="4572001" y="1980530"/>
                <a:ext cx="4464496" cy="3951288"/>
              </a:xfrm>
            </p:spPr>
            <p:txBody>
              <a:bodyPr>
                <a:normAutofit/>
              </a:bodyPr>
              <a:lstStyle/>
              <a:p>
                <a:pPr marL="358775" indent="-358775">
                  <a:buFont typeface="Arial" pitchFamily="34" charset="0"/>
                  <a:buChar char="•"/>
                </a:pPr>
                <a:r>
                  <a:rPr lang="da-DK" sz="2000" smtClean="0"/>
                  <a:t>En </a:t>
                </a:r>
                <a:r>
                  <a:rPr lang="da-DK" sz="2000" i="1" smtClean="0">
                    <a:solidFill>
                      <a:schemeClr val="tx2"/>
                    </a:solidFill>
                  </a:rPr>
                  <a:t>statistik</a:t>
                </a:r>
                <a:r>
                  <a:rPr lang="da-DK" sz="2000" smtClean="0"/>
                  <a:t> er en kvantitativ størrelse, beregnet fra en stikprøve, der beskriver en egenskab ved stikprøven</a:t>
                </a:r>
                <a:br>
                  <a:rPr lang="da-DK" sz="2000" smtClean="0"/>
                </a:br>
                <a:endParaRPr lang="da-DK" sz="2000" smtClean="0"/>
              </a:p>
              <a:p>
                <a:pPr marL="358775" indent="-358775">
                  <a:buFont typeface="Arial" pitchFamily="34" charset="0"/>
                  <a:buChar char="•"/>
                </a:pPr>
                <a:r>
                  <a:rPr lang="da-DK" sz="2000" smtClean="0"/>
                  <a:t>F.eks.</a:t>
                </a:r>
                <a:br>
                  <a:rPr lang="da-DK" sz="2000" smtClean="0"/>
                </a:br>
                <a:r>
                  <a:rPr lang="da-DK" sz="2000" smtClean="0"/>
                  <a:t>Stikprøve-middelværdi: 	</a:t>
                </a:r>
                <a14:m>
                  <m:oMathPara>
                    <m:oMathParaPr>
                      <m:jc/>
                    </m:oMathParaPr>
                    <m:oMath>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a:t>
                </a:r>
                <a:br>
                  <a:rPr lang="da-DK" sz="2000" smtClean="0"/>
                </a:br>
                <a:r>
                  <a:rPr lang="da-DK" sz="2000"/>
                  <a:t>Stikprøve-standardafvigelse: </a:t>
                </a:r>
                <a:r>
                  <a:rPr lang="da-DK" sz="2000" smtClean="0"/>
                  <a:t>	</a:t>
                </a:r>
                <a14:m>
                  <m:oMathPara>
                    <m:oMathParaPr>
                      <m:jc/>
                    </m:oMathParaPr>
                    <m:oMath>
                      <m:r>
                        <a:rPr lang="da-DK" sz="2000" b="0" i="1" smtClean="0">
                          <a:latin typeface="Cambria Math"/>
                        </a:rPr>
                        <m:t>𝑠</m:t>
                      </m:r>
                    </m:oMath>
                  </m:oMathPara>
                </a14:m>
                <a:r>
                  <a:rPr lang="da-DK" sz="2000" smtClean="0"/>
                  <a:t> </a:t>
                </a:r>
                <a:br>
                  <a:rPr lang="da-DK" sz="2000" smtClean="0"/>
                </a:br>
                <a:r>
                  <a:rPr lang="da-DK" sz="2000" smtClean="0"/>
                  <a:t>Generel statistik (‘theta hat’):	</a:t>
                </a:r>
                <a14:m>
                  <m:oMathPara>
                    <m:oMathParaPr>
                      <m:jc/>
                    </m:oMathParaPr>
                    <m:oMath>
                      <m:acc>
                        <m:accPr>
                          <m:chr m:val="̂"/>
                          <m:ctrlPr>
                            <a:rPr lang="da-DK" sz="2000" i="1" smtClean="0">
                              <a:latin typeface="Cambria Math" panose="02040503050406030204" pitchFamily="18" charset="0"/>
                            </a:rPr>
                          </m:ctrlPr>
                        </m:accPr>
                        <m:e>
                          <m:r>
                            <a:rPr lang="da-DK" sz="2000" i="1" smtClean="0">
                              <a:latin typeface="Cambria Math"/>
                              <a:ea typeface="Cambria Math"/>
                            </a:rPr>
                            <m:t>𝜃</m:t>
                          </m:r>
                        </m:e>
                      </m:acc>
                    </m:oMath>
                  </m:oMathPara>
                </a14:m>
                <a:endParaRPr lang="da-DK" sz="2000"/>
              </a:p>
            </p:txBody>
          </p:sp>
        </mc:Choice>
        <mc:Fallback>
          <p:sp>
            <p:nvSpPr>
              <p:cNvPr id="8" name="Content Placeholder 7"/>
              <p:cNvSpPr>
                <a:spLocks noGrp="1" noRot="1" noChangeAspect="1" noMove="1" noResize="1" noEditPoints="1" noAdjustHandles="1" noChangeArrowheads="1" noChangeShapeType="1" noTextEdit="1"/>
              </p:cNvSpPr>
              <p:nvPr>
                <p:ph sz="quarter" idx="4"/>
              </p:nvPr>
            </p:nvSpPr>
            <p:spPr>
              <a:xfrm>
                <a:off x="4572001" y="1980530"/>
                <a:ext cx="4464496" cy="3951288"/>
              </a:xfrm>
              <a:blipFill>
                <a:blip r:embed="rId4"/>
                <a:stretch>
                  <a:fillRect l="-1230" t="-926" r="-177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a:t>
            </a:fld>
            <a:endParaRPr lang="da-DK"/>
          </a:p>
        </p:txBody>
      </p:sp>
      <mc:AlternateContent>
        <mc:Choice Requires="a14">
          <p:sp>
            <p:nvSpPr>
              <p:cNvPr id="9" name="Content Placeholder 7"/>
              <p:cNvSpPr txBox="1"/>
              <p:nvPr/>
            </p:nvSpPr>
            <p:spPr>
              <a:xfrm>
                <a:off x="457200" y="4962847"/>
                <a:ext cx="8649344" cy="1121370"/>
              </a:xfrm>
              <a:prstGeom prst="rect">
                <a:avLst/>
              </a:prstGeom>
            </p:spPr>
            <p:txBody>
              <a:bodyPr vert="horz" lIns="91440" tIns="45720" rIns="91440" bIns="45720" rtlCol="0">
                <a:noAutofit/>
              </a:bodyPr>
              <a:lstStyle>
                <a:defPPr>
                  <a:defRPr lang="da-DK"/>
                </a:defPPr>
                <a:lvl1pPr marL="457200" indent="-457200" algn="l" defTabSz="914400" rtl="0" eaLnBrk="1" latinLnBrk="0" hangingPunct="1">
                  <a:spcBef>
                    <a:spcPct val="20000"/>
                  </a:spcBef>
                  <a:buClr>
                    <a:schemeClr val="tx2"/>
                  </a:buClr>
                  <a:buFont typeface="+mj-lt"/>
                  <a:buAutoNum type="arabicPeriod"/>
                  <a:defRPr sz="2400" kern="1200">
                    <a:solidFill>
                      <a:schemeClr val="tx1"/>
                    </a:solidFill>
                    <a:latin typeface="+mn-lt"/>
                    <a:ea typeface="+mn-ea"/>
                    <a:cs typeface="+mn-cs"/>
                  </a:defRPr>
                </a:lvl1pPr>
                <a:lvl2pPr marL="914400" indent="-457200" algn="l" defTabSz="914400" rtl="0" eaLnBrk="1" latinLnBrk="0" hangingPunct="1">
                  <a:spcBef>
                    <a:spcPct val="20000"/>
                  </a:spcBef>
                  <a:buClr>
                    <a:schemeClr val="tx2"/>
                  </a:buClr>
                  <a:buFont typeface="+mj-lt"/>
                  <a:buAutoNum type="arabicPeriod"/>
                  <a:defRPr sz="2000" kern="1200">
                    <a:solidFill>
                      <a:schemeClr val="tx1"/>
                    </a:solidFill>
                    <a:latin typeface="+mn-lt"/>
                    <a:ea typeface="+mn-ea"/>
                    <a:cs typeface="+mn-cs"/>
                  </a:defRPr>
                </a:lvl2pPr>
                <a:lvl3pPr marL="1257300" indent="-342900" algn="l" defTabSz="914400" rtl="0" eaLnBrk="1" latinLnBrk="0" hangingPunct="1">
                  <a:spcBef>
                    <a:spcPct val="20000"/>
                  </a:spcBef>
                  <a:buClr>
                    <a:schemeClr val="tx2"/>
                  </a:buClr>
                  <a:buFont typeface="+mj-lt"/>
                  <a:buAutoNum type="arabicPeriod"/>
                  <a:defRPr sz="1800" kern="1200">
                    <a:solidFill>
                      <a:schemeClr val="tx1"/>
                    </a:solidFill>
                    <a:latin typeface="+mn-lt"/>
                    <a:ea typeface="+mn-ea"/>
                    <a:cs typeface="+mn-cs"/>
                  </a:defRPr>
                </a:lvl3pPr>
                <a:lvl4pPr marL="17145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spcBef>
                    <a:spcPct val="20000"/>
                  </a:spcBef>
                  <a:buClr>
                    <a:schemeClr val="tx2"/>
                  </a:buClr>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358775" indent="-358775">
                  <a:buFont typeface="Arial" pitchFamily="34" charset="0"/>
                  <a:buChar char="•"/>
                </a:pPr>
                <a:r>
                  <a:rPr lang="da-DK" sz="2000" smtClean="0"/>
                  <a:t>Vi bruger de beregnede </a:t>
                </a:r>
                <a:r>
                  <a:rPr lang="da-DK" sz="2000" i="1" smtClean="0">
                    <a:solidFill>
                      <a:schemeClr val="tx2"/>
                    </a:solidFill>
                  </a:rPr>
                  <a:t>statistikker</a:t>
                </a:r>
                <a:r>
                  <a:rPr lang="da-DK" sz="2000" smtClean="0"/>
                  <a:t> som </a:t>
                </a:r>
                <a:r>
                  <a:rPr lang="da-DK" sz="2000" i="1" err="1" smtClean="0">
                    <a:solidFill>
                      <a:schemeClr val="tx2"/>
                    </a:solidFill>
                  </a:rPr>
                  <a:t>estimatorer</a:t>
                </a:r>
                <a:r>
                  <a:rPr lang="da-DK" sz="2000" smtClean="0">
                    <a:solidFill>
                      <a:schemeClr val="tx2"/>
                    </a:solidFill>
                  </a:rPr>
                  <a:t> </a:t>
                </a:r>
                <a:r>
                  <a:rPr lang="da-DK" sz="2000" smtClean="0"/>
                  <a:t>for populationens </a:t>
                </a:r>
                <a:r>
                  <a:rPr lang="da-DK" sz="2000" i="1" smtClean="0">
                    <a:solidFill>
                      <a:schemeClr val="tx2"/>
                    </a:solidFill>
                  </a:rPr>
                  <a:t>parametre</a:t>
                </a:r>
                <a:r>
                  <a:rPr lang="da-DK" sz="2000" smtClean="0"/>
                  <a:t>, f.eks.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a:t> </a:t>
                </a:r>
                <a:r>
                  <a:rPr lang="da-DK" sz="2000" smtClean="0"/>
                  <a:t>som estimator for </a:t>
                </a:r>
                <a14:m>
                  <m:oMathPara>
                    <m:oMathParaPr>
                      <m:jc/>
                    </m:oMathParaPr>
                    <m:oMath>
                      <m:r>
                        <a:rPr lang="da-DK" sz="2000" i="1">
                          <a:latin typeface="Cambria Math"/>
                          <a:ea typeface="Cambria Math"/>
                        </a:rPr>
                        <m:t>𝜇</m:t>
                      </m:r>
                      <m:r>
                        <a:rPr lang="da-DK" sz="2000" i="1">
                          <a:latin typeface="Cambria Math"/>
                          <a:ea typeface="Cambria Math"/>
                        </a:rPr>
                        <m:t> </m:t>
                      </m:r>
                    </m:oMath>
                  </m:oMathPara>
                </a14:m>
                <a:r>
                  <a:rPr lang="da-DK" sz="2000" smtClean="0"/>
                  <a:t> og </a:t>
                </a:r>
                <a14:m>
                  <m:oMathPara>
                    <m:oMathParaPr>
                      <m:jc/>
                    </m:oMathParaPr>
                    <m:oMath>
                      <m:r>
                        <a:rPr lang="da-DK" sz="2000" i="1">
                          <a:latin typeface="Cambria Math"/>
                        </a:rPr>
                        <m:t>𝑠</m:t>
                      </m:r>
                    </m:oMath>
                  </m:oMathPara>
                </a14:m>
                <a:r>
                  <a:rPr lang="da-DK" sz="2000" smtClean="0"/>
                  <a:t> som estimator for </a:t>
                </a:r>
                <a14:m>
                  <m:oMathPara>
                    <m:oMathParaPr>
                      <m:jc/>
                    </m:oMathParaPr>
                    <m:oMath>
                      <m:r>
                        <a:rPr lang="da-DK" sz="2000" i="1">
                          <a:latin typeface="Cambria Math"/>
                          <a:ea typeface="Cambria Math"/>
                        </a:rPr>
                        <m:t>𝜎</m:t>
                      </m:r>
                    </m:oMath>
                  </m:oMathPara>
                </a14:m>
                <a:r>
                  <a:rPr lang="da-DK" sz="2000" smtClean="0"/>
                  <a:t>. </a:t>
                </a:r>
                <a:br>
                  <a:rPr lang="da-DK" sz="2000" smtClean="0"/>
                </a:br>
                <a:r>
                  <a:rPr lang="da-DK" sz="2000" smtClean="0"/>
                  <a:t>Generelt </a:t>
                </a:r>
                <a14:m>
                  <m:oMathPara>
                    <m:oMathParaPr>
                      <m:jc/>
                    </m:oMathParaPr>
                    <m:oMath>
                      <m:acc>
                        <m:accPr>
                          <m:chr m:val="̂"/>
                          <m:ctrlPr>
                            <a:rPr lang="da-DK" sz="2000" i="1">
                              <a:latin typeface="Cambria Math" panose="02040503050406030204" pitchFamily="18" charset="0"/>
                            </a:rPr>
                          </m:ctrlPr>
                        </m:accPr>
                        <m:e>
                          <m:r>
                            <a:rPr lang="da-DK" sz="2000" i="1">
                              <a:latin typeface="Cambria Math"/>
                              <a:ea typeface="Cambria Math"/>
                            </a:rPr>
                            <m:t>𝜃</m:t>
                          </m:r>
                        </m:e>
                      </m:acc>
                    </m:oMath>
                  </m:oMathPara>
                </a14:m>
                <a:r>
                  <a:rPr lang="da-DK" sz="2000" smtClean="0"/>
                  <a:t> som estimator for </a:t>
                </a:r>
                <a14:m>
                  <m:oMathPara>
                    <m:oMathParaPr>
                      <m:jc/>
                    </m:oMathParaPr>
                    <m:oMath>
                      <m:r>
                        <a:rPr lang="da-DK" sz="2000" i="1">
                          <a:latin typeface="Cambria Math"/>
                          <a:ea typeface="Cambria Math"/>
                        </a:rPr>
                        <m:t>𝜃</m:t>
                      </m:r>
                    </m:oMath>
                  </m:oMathPara>
                </a14:m>
                <a:r>
                  <a:rPr lang="da-DK" sz="2000" smtClean="0"/>
                  <a:t>. </a:t>
                </a:r>
                <a:endParaRPr lang="da-DK" sz="2000"/>
              </a:p>
            </p:txBody>
          </p:sp>
        </mc:Choice>
        <mc:Fallback>
          <p:sp>
            <p:nvSpPr>
              <p:cNvPr id="9" name="Content Placeholder 7"/>
              <p:cNvSpPr txBox="1">
                <a:spLocks noRot="1" noChangeAspect="1" noMove="1" noResize="1" noEditPoints="1" noAdjustHandles="1" noChangeArrowheads="1" noChangeShapeType="1" noTextEdit="1"/>
              </p:cNvSpPr>
              <p:nvPr/>
            </p:nvSpPr>
            <p:spPr>
              <a:xfrm>
                <a:off x="457200" y="4962847"/>
                <a:ext cx="8649344" cy="1121370"/>
              </a:xfrm>
              <a:prstGeom prst="rect">
                <a:avLst/>
              </a:prstGeom>
              <a:blipFill>
                <a:blip r:embed="rId5"/>
                <a:stretch>
                  <a:fillRect l="-634" t="-2717" b="-543"/>
                </a:stretch>
              </a:blipFill>
            </p:spPr>
            <p:txBody>
              <a:bodyPr/>
              <a:lstStyle/>
              <a:p>
                <a:r>
                  <a:rPr lang="en-GB">
                    <a:noFill/>
                  </a:rPr>
                  <a:t> </a:t>
                </a:r>
              </a:p>
            </p:txBody>
          </p:sp>
        </mc:Fallback>
      </mc:AlternateContent>
    </p:spTree>
    <p:extLst>
      <p:ext uri="{BB962C8B-B14F-4D97-AF65-F5344CB8AC3E}">
        <p14:creationId xmlns:p14="http://schemas.microsoft.com/office/powerpoint/2010/main" val="39262991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uiExpand="1" build="p"/>
      <p:bldP spid="9" grpId="0" build="p"/>
    </p:bldLst>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5847362" y="2542851"/>
            <a:ext cx="3296638" cy="2410231"/>
          </a:xfrm>
          <a:prstGeom prst="rect">
            <a:avLst/>
          </a:prstGeom>
        </p:spPr>
      </p:pic>
      <p:sp>
        <p:nvSpPr>
          <p:cNvPr id="2" name="Title 1"/>
          <p:cNvSpPr>
            <a:spLocks noGrp="1"/>
          </p:cNvSpPr>
          <p:nvPr>
            <p:ph type="title"/>
          </p:nvPr>
        </p:nvSpPr>
        <p:spPr/>
        <p:txBody>
          <a:bodyPr/>
          <a:lstStyle/>
          <a:p>
            <a:r>
              <a:rPr lang="en-US" smtClean="0"/>
              <a:t>Hypotesetest – indledende eksempel</a:t>
            </a:r>
            <a:endParaRPr lang="en-GB"/>
          </a:p>
        </p:txBody>
      </p:sp>
      <mc:AlternateContent>
        <mc:Choice Requires="a14">
          <p:sp>
            <p:nvSpPr>
              <p:cNvPr id="3" name="Content Placeholder 2"/>
              <p:cNvSpPr>
                <a:spLocks noGrp="1"/>
              </p:cNvSpPr>
              <p:nvPr>
                <p:ph idx="1"/>
              </p:nvPr>
            </p:nvSpPr>
            <p:spPr/>
            <p:txBody>
              <a:bodyPr/>
              <a:lstStyle/>
              <a:p>
                <a:r>
                  <a:rPr lang="da-DK" b="1" smtClean="0"/>
                  <a:t>Hvordan afgør vi om </a:t>
                </a:r>
                <a14:m>
                  <m:oMathPara>
                    <m:oMathParaPr>
                      <m:jc/>
                    </m:oMathParaPr>
                    <m:oMath>
                      <m:sSub>
                        <m:sSubPr>
                          <m:ctrlPr>
                            <a:rPr lang="da-DK" b="1" i="1">
                              <a:latin typeface="Cambria Math" panose="02040503050406030204" pitchFamily="18" charset="0"/>
                            </a:rPr>
                          </m:ctrlPr>
                        </m:sSubPr>
                        <m:e>
                          <m:r>
                            <m:rPr>
                              <m:sty m:val="bi"/>
                            </m:rPr>
                            <a:rPr lang="da-DK" b="1" i="1">
                              <a:latin typeface="Cambria Math"/>
                            </a:rPr>
                            <m:t>𝑯</m:t>
                          </m:r>
                        </m:e>
                        <m:sub>
                          <m:r>
                            <m:rPr>
                              <m:sty m:val="bi"/>
                            </m:rPr>
                            <a:rPr lang="da-DK" b="1" i="1">
                              <a:latin typeface="Cambria Math"/>
                            </a:rPr>
                            <m:t>𝟎</m:t>
                          </m:r>
                        </m:sub>
                      </m:sSub>
                    </m:oMath>
                  </m:oMathPara>
                </a14:m>
                <a:r>
                  <a:rPr lang="da-DK" b="1"/>
                  <a:t> kan forkastes?</a:t>
                </a:r>
                <a:endParaRPr lang="en-US" b="1" i="1" smtClean="0">
                  <a:latin typeface="Cambria Math" panose="02040503050406030204" pitchFamily="18" charset="0"/>
                  <a:ea typeface="Cambria Math" panose="02040503050406030204" pitchFamily="18" charset="0"/>
                </a:endParaRPr>
              </a:p>
              <a:p>
                <a:r>
                  <a:rPr lang="en-US"/>
                  <a:t>I det </a:t>
                </a:r>
                <a:r>
                  <a:rPr lang="en-US" smtClean="0"/>
                  <a:t>indledende eksempel havde forskergruppen valgt at forkaste nulhypotesen, hvis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m:t>
                      </m:r>
                    </m:oMath>
                  </m:oMathPara>
                </a14:m>
                <a:r>
                  <a:rPr lang="en-US"/>
                  <a:t> </a:t>
                </a:r>
                <a14:m>
                  <m:oMathPara>
                    <m:oMathParaPr>
                      <m:jc/>
                    </m:oMathParaPr>
                    <m:oMath>
                      <m:r>
                        <a:rPr lang="en-US" i="1">
                          <a:latin typeface="Cambria Math" panose="02040503050406030204" pitchFamily="18" charset="0"/>
                        </a:rPr>
                        <m:t>1660</m:t>
                      </m:r>
                    </m:oMath>
                  </m:oMathPara>
                </a14:m>
                <a:r>
                  <a:rPr lang="en-US" smtClean="0"/>
                  <a:t>. Vi så, at det bevirkede, at</a:t>
                </a:r>
                <a:br>
                  <a:rPr lang="en-US" smtClean="0"/>
                </a:br>
                <a:r>
                  <a:rPr lang="en-US" smtClean="0"/>
                  <a:t> 	</a:t>
                </a:r>
                <a14:m>
                  <m:oMathPara>
                    <m:oMathParaPr>
                      <m:jc/>
                    </m:oMathParaPr>
                    <m:oMath>
                      <m:r>
                        <a:rPr lang="da-DK" i="1">
                          <a:latin typeface="Cambria Math"/>
                          <a:ea typeface="Cambria Math"/>
                        </a:rPr>
                        <m:t>𝛼</m:t>
                      </m:r>
                      <m:r>
                        <a:rPr lang="da-DK" i="1">
                          <a:latin typeface="Cambria Math"/>
                          <a:ea typeface="Cambria Math"/>
                        </a:rPr>
                        <m:t>=</m:t>
                      </m:r>
                      <m:r>
                        <a:rPr lang="en-US" i="1">
                          <a:latin typeface="Cambria Math" panose="02040503050406030204" pitchFamily="18" charset="0"/>
                        </a:rPr>
                        <m:t>𝑃</m:t>
                      </m:r>
                      <m:r>
                        <a:rPr lang="en-US" i="1">
                          <a:latin typeface="Cambria Math" panose="02040503050406030204" pitchFamily="18" charset="0"/>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&gt;1660</m:t>
                      </m:r>
                    </m:oMath>
                  </m:oMathPara>
                </a14:m>
                <a:r>
                  <a:rPr lang="en-US"/>
                  <a:t> | </a:t>
                </a:r>
                <a14:m>
                  <m:oMathPara>
                    <m:oMathParaPr>
                      <m:jc/>
                    </m:oMathParaPr>
                    <m:o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=1600</m:t>
                      </m:r>
                      <m:r>
                        <m:rPr>
                          <m:sty m:val="p"/>
                        </m:rP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=0.0304</m:t>
                      </m:r>
                    </m:oMath>
                  </m:oMathPara>
                </a14:m>
                <a:endParaRPr lang="en-US" smtClean="0"/>
              </a:p>
              <a:p>
                <a:r>
                  <a:rPr lang="en-US" smtClean="0"/>
                  <a:t>Alternativt kan man vælge en værdi af </a:t>
                </a:r>
                <a14:m>
                  <m:oMathPara>
                    <m:oMathParaPr>
                      <m:jc/>
                    </m:oMathParaPr>
                    <m:oMath>
                      <m:r>
                        <a:rPr lang="da-DK" i="1">
                          <a:latin typeface="Cambria Math"/>
                          <a:ea typeface="Cambria Math"/>
                        </a:rPr>
                        <m:t>𝛼</m:t>
                      </m:r>
                    </m:oMath>
                  </m:oMathPara>
                </a14:m>
                <a:r>
                  <a:rPr lang="en-US" smtClean="0"/>
                  <a:t> </a:t>
                </a:r>
                <a:br>
                  <a:rPr lang="en-US" smtClean="0"/>
                </a:br>
                <a:r>
                  <a:rPr lang="en-US" smtClean="0"/>
                  <a:t>og beregne den tilhørende </a:t>
                </a:r>
                <a:r>
                  <a:rPr lang="en-US" b="1" smtClean="0">
                    <a:solidFill>
                      <a:schemeClr val="accent1">
                        <a:lumMod val="75000"/>
                      </a:schemeClr>
                    </a:solidFill>
                  </a:rPr>
                  <a:t>kritiske grænse</a:t>
                </a:r>
                <a:r>
                  <a:rPr lang="en-US" smtClean="0"/>
                  <a:t>,</a:t>
                </a:r>
                <a:r>
                  <a:rPr lang="en-US">
                    <a:solidFill>
                      <a:schemeClr val="accent1">
                        <a:lumMod val="75000"/>
                      </a:schemeClr>
                    </a:solidFill>
                  </a:rPr>
                  <a:t> </a:t>
                </a:r>
                <a14:m>
                  <m:oMathPara>
                    <m:oMathParaPr>
                      <m:jc/>
                    </m:oMathParaPr>
                    <m:o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i="1" smtClean="0">
                              <a:solidFill>
                                <a:schemeClr val="tx1"/>
                              </a:solidFill>
                              <a:latin typeface="Cambria Math" panose="02040503050406030204" pitchFamily="18" charset="0"/>
                              <a:ea typeface="Cambria Math" panose="02040503050406030204" pitchFamily="18" charset="0"/>
                            </a:rPr>
                            <m:t>𝛼</m:t>
                          </m:r>
                        </m:sub>
                      </m:sSub>
                    </m:oMath>
                  </m:oMathPara>
                </a14:m>
                <a:r>
                  <a:rPr lang="en-US" smtClean="0">
                    <a:solidFill>
                      <a:schemeClr val="accent1">
                        <a:lumMod val="75000"/>
                      </a:schemeClr>
                    </a:solidFill>
                  </a:rPr>
                  <a:t> </a:t>
                </a:r>
              </a:p>
              <a:p>
                <a:r>
                  <a:rPr lang="en-US" smtClean="0">
                    <a:solidFill>
                      <a:schemeClr val="tx1"/>
                    </a:solidFill>
                  </a:rPr>
                  <a:t>Vi forkaster nulhypotesen, hvis </a:t>
                </a:r>
                <a:br>
                  <a:rPr lang="en-US" smtClean="0">
                    <a:solidFill>
                      <a:schemeClr val="tx1"/>
                    </a:solidFill>
                  </a:rPr>
                </a:br>
                <a:r>
                  <a:rPr lang="en-US" smtClean="0">
                    <a:solidFill>
                      <a:schemeClr val="tx1"/>
                    </a:solidFill>
                  </a:rPr>
                  <a:t> 	</a:t>
                </a:r>
                <a14:m>
                  <m:oMathPara>
                    <m:oMathParaPr>
                      <m:jc/>
                    </m:oMathParaPr>
                    <m:o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type m:val="bar"/>
                          <m:ctrlPr>
                            <a:rPr lang="en-US" i="1">
                              <a:solidFill>
                                <a:schemeClr val="tx1"/>
                              </a:solidFill>
                              <a:latin typeface="Cambria Math" panose="02040503050406030204" pitchFamily="18" charset="0"/>
                            </a:rPr>
                          </m:ctrlPr>
                        </m:fPr>
                        <m:num>
                          <m:acc>
                            <m:accPr>
                              <m:chr m:val="̅"/>
                              <m:ctrlPr>
                                <a:rPr lang="da-DK"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𝜇</m:t>
                          </m:r>
                        </m:num>
                        <m:den>
                          <m:r>
                            <a:rPr lang="da-DK" i="1">
                              <a:solidFill>
                                <a:schemeClr val="tx1"/>
                              </a:solidFill>
                              <a:latin typeface="Cambria Math"/>
                              <a:ea typeface="Cambria Math"/>
                            </a:rPr>
                            <m:t>𝜎</m:t>
                          </m:r>
                          <m:r>
                            <a:rPr lang="da-DK" i="1">
                              <a:solidFill>
                                <a:schemeClr val="tx1"/>
                              </a:solidFill>
                              <a:latin typeface="Cambria Math"/>
                              <a:ea typeface="Cambria Math"/>
                            </a:rPr>
                            <m:t>/</m:t>
                          </m:r>
                          <m:rad>
                            <m:radPr>
                              <m:degHide m:val="on"/>
                              <m:ctrlPr>
                                <a:rPr lang="da-DK" i="1">
                                  <a:solidFill>
                                    <a:schemeClr val="tx1"/>
                                  </a:solidFill>
                                  <a:latin typeface="Cambria Math" panose="02040503050406030204" pitchFamily="18" charset="0"/>
                                  <a:ea typeface="Cambria Math"/>
                                </a:rPr>
                              </m:ctrlPr>
                            </m:radPr>
                            <m:deg/>
                            <m:e>
                              <m:r>
                                <a:rPr lang="da-DK" i="1">
                                  <a:solidFill>
                                    <a:schemeClr val="tx1"/>
                                  </a:solidFill>
                                  <a:latin typeface="Cambria Math"/>
                                  <a:ea typeface="Cambria Math"/>
                                </a:rPr>
                                <m:t>𝑛</m:t>
                              </m:r>
                            </m:e>
                          </m:rad>
                        </m:den>
                      </m:f>
                      <m:r>
                        <a:rPr lang="en-US" b="0" i="1" smtClean="0">
                          <a:solidFill>
                            <a:schemeClr val="tx1"/>
                          </a:solidFill>
                          <a:latin typeface="Cambria Math" panose="02040503050406030204" pitchFamily="18" charset="0"/>
                          <a:ea typeface="Cambria Math"/>
                        </a:rPr>
                        <m:t>&gt;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ea typeface="Cambria Math" panose="02040503050406030204" pitchFamily="18" charset="0"/>
                            </a:rPr>
                            <m:t>𝛼</m:t>
                          </m:r>
                        </m:sub>
                      </m:sSub>
                    </m:oMath>
                  </m:oMathPara>
                </a14:m>
                <a:r>
                  <a:rPr lang="en-US" smtClean="0">
                    <a:solidFill>
                      <a:schemeClr val="tx1"/>
                    </a:solidFill>
                  </a:rPr>
                  <a:t> </a:t>
                </a:r>
              </a:p>
              <a:p>
                <a14:m>
                  <m:oMathPara>
                    <m:oMathParaPr>
                      <m:jc/>
                    </m:oMathParaPr>
                    <m:oMath>
                      <m:r>
                        <a:rPr lang="da-DK" i="1" smtClean="0">
                          <a:solidFill>
                            <a:schemeClr val="tx1"/>
                          </a:solidFill>
                          <a:latin typeface="Cambria Math"/>
                          <a:ea typeface="Cambria Math"/>
                        </a:rPr>
                        <m:t>𝛼</m:t>
                      </m:r>
                    </m:oMath>
                  </m:oMathPara>
                </a14:m>
                <a:r>
                  <a:rPr lang="en-US" smtClean="0">
                    <a:solidFill>
                      <a:schemeClr val="tx1"/>
                    </a:solidFill>
                  </a:rPr>
                  <a:t> kaldes også for </a:t>
                </a:r>
                <a:r>
                  <a:rPr lang="en-US" b="1" smtClean="0">
                    <a:solidFill>
                      <a:schemeClr val="accent1">
                        <a:lumMod val="75000"/>
                      </a:schemeClr>
                    </a:solidFill>
                  </a:rPr>
                  <a:t>signifikansniveauet</a:t>
                </a:r>
                <a:r>
                  <a:rPr lang="en-US" smtClean="0">
                    <a:solidFill>
                      <a:schemeClr val="tx1"/>
                    </a:solidFill>
                  </a:rPr>
                  <a:t>. </a:t>
                </a:r>
                <a:br>
                  <a:rPr lang="en-US" smtClean="0">
                    <a:solidFill>
                      <a:schemeClr val="tx1"/>
                    </a:solidFill>
                  </a:rPr>
                </a:br>
                <a:r>
                  <a:rPr lang="en-US" smtClean="0">
                    <a:solidFill>
                      <a:schemeClr val="tx1"/>
                    </a:solidFill>
                  </a:rPr>
                  <a:t>Typiske værdier for </a:t>
                </a:r>
                <a14:m>
                  <m:oMathPara>
                    <m:oMathParaPr>
                      <m:jc/>
                    </m:oMathParaPr>
                    <m:oMath>
                      <m:r>
                        <a:rPr lang="da-DK" i="1">
                          <a:solidFill>
                            <a:schemeClr val="tx1"/>
                          </a:solidFill>
                          <a:latin typeface="Cambria Math"/>
                          <a:ea typeface="Cambria Math"/>
                        </a:rPr>
                        <m:t>𝛼</m:t>
                      </m:r>
                    </m:oMath>
                  </m:oMathPara>
                </a14:m>
                <a:r>
                  <a:rPr lang="en-US" smtClean="0">
                    <a:solidFill>
                      <a:schemeClr val="tx1"/>
                    </a:solidFill>
                  </a:rPr>
                  <a:t> er </a:t>
                </a:r>
                <a14:m>
                  <m:oMathPara>
                    <m:oMathParaPr>
                      <m:jc/>
                    </m:oMathParaPr>
                    <m:oMath>
                      <m:r>
                        <a:rPr lang="en-US" i="1" smtClean="0">
                          <a:solidFill>
                            <a:schemeClr val="tx1"/>
                          </a:solidFill>
                          <a:latin typeface="Cambria Math" panose="02040503050406030204" pitchFamily="18" charset="0"/>
                        </a:rPr>
                        <m:t>0.1</m:t>
                      </m:r>
                    </m:oMath>
                  </m:oMathPara>
                </a14:m>
                <a:r>
                  <a:rPr lang="en-US" smtClean="0">
                    <a:solidFill>
                      <a:schemeClr val="tx1"/>
                    </a:solidFill>
                  </a:rPr>
                  <a:t>, </a:t>
                </a:r>
                <a14:m>
                  <m:oMathPara>
                    <m:oMathParaPr>
                      <m:jc/>
                    </m:oMathParaPr>
                    <m:o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smtClean="0">
                          <a:solidFill>
                            <a:schemeClr val="tx1"/>
                          </a:solidFill>
                          <a:latin typeface="Cambria Math" panose="02040503050406030204" pitchFamily="18" charset="0"/>
                        </a:rPr>
                        <m:t>5</m:t>
                      </m:r>
                    </m:oMath>
                  </m:oMathPara>
                </a14:m>
                <a:r>
                  <a:rPr lang="en-US" smtClean="0">
                    <a:solidFill>
                      <a:schemeClr val="tx1"/>
                    </a:solidFill>
                  </a:rPr>
                  <a:t> og </a:t>
                </a:r>
                <a14:m>
                  <m:oMathPara>
                    <m:oMathParaPr>
                      <m:jc/>
                    </m:oMathParaPr>
                    <m:oMath>
                      <m:r>
                        <a:rPr lang="en-US" i="1" smtClean="0">
                          <a:solidFill>
                            <a:schemeClr val="tx1"/>
                          </a:solidFill>
                          <a:latin typeface="Cambria Math" panose="02040503050406030204" pitchFamily="18" charset="0"/>
                        </a:rPr>
                        <m:t>0.01</m:t>
                      </m:r>
                    </m:oMath>
                  </m:oMathPara>
                </a14:m>
                <a:r>
                  <a:rPr lang="en-US" smtClean="0">
                    <a:solidFill>
                      <a:schemeClr val="tx1"/>
                    </a:solidFill>
                  </a:rPr>
                  <a:t>. </a:t>
                </a:r>
                <a:br>
                  <a:rPr lang="en-US" smtClean="0">
                    <a:solidFill>
                      <a:schemeClr val="tx1"/>
                    </a:solidFill>
                  </a:rPr>
                </a:br>
                <a:r>
                  <a:rPr lang="en-US" smtClean="0">
                    <a:solidFill>
                      <a:schemeClr val="tx1"/>
                    </a:solidFill>
                  </a:rPr>
                  <a:t>Hertil svarer værdier af </a:t>
                </a:r>
                <a14:m>
                  <m:oMathPara>
                    <m:oMathParaPr>
                      <m:jc/>
                    </m:oMathParaPr>
                    <m:o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ea typeface="Cambria Math" panose="02040503050406030204" pitchFamily="18" charset="0"/>
                            </a:rPr>
                            <m:t>𝛼</m:t>
                          </m:r>
                        </m:sub>
                      </m:sSub>
                    </m:oMath>
                  </m:oMathPara>
                </a14:m>
                <a:r>
                  <a:rPr lang="en-US">
                    <a:solidFill>
                      <a:schemeClr val="tx1"/>
                    </a:solidFill>
                  </a:rPr>
                  <a:t> på hhv. </a:t>
                </a:r>
                <a14:m>
                  <m:oMathPara>
                    <m:oMathParaPr>
                      <m:jc/>
                    </m:oMathParaPr>
                    <m:oMath>
                      <m:r>
                        <a:rPr lang="en-US" i="1" smtClean="0">
                          <a:solidFill>
                            <a:schemeClr val="tx1"/>
                          </a:solidFill>
                          <a:latin typeface="Cambria Math" panose="02040503050406030204" pitchFamily="18" charset="0"/>
                        </a:rPr>
                        <m:t>1.282</m:t>
                      </m:r>
                    </m:oMath>
                  </m:oMathPara>
                </a14:m>
                <a:r>
                  <a:rPr lang="en-US" smtClean="0">
                    <a:solidFill>
                      <a:schemeClr val="tx1"/>
                    </a:solidFill>
                  </a:rPr>
                  <a:t>, </a:t>
                </a:r>
                <a14:m>
                  <m:oMathPara>
                    <m:oMathParaPr>
                      <m:jc/>
                    </m:oMathParaPr>
                    <m:oMath>
                      <m:r>
                        <a:rPr lang="en-US" i="1" smtClean="0">
                          <a:solidFill>
                            <a:schemeClr val="tx1"/>
                          </a:solidFill>
                          <a:latin typeface="Cambria Math" panose="02040503050406030204" pitchFamily="18" charset="0"/>
                        </a:rPr>
                        <m:t>1.645</m:t>
                      </m:r>
                    </m:oMath>
                  </m:oMathPara>
                </a14:m>
                <a:r>
                  <a:rPr lang="en-US" smtClean="0">
                    <a:solidFill>
                      <a:schemeClr val="tx1"/>
                    </a:solidFill>
                  </a:rPr>
                  <a:t> og </a:t>
                </a:r>
                <a14:m>
                  <m:oMathPara>
                    <m:oMathParaPr>
                      <m:jc/>
                    </m:oMathParaPr>
                    <m:oMath>
                      <m:r>
                        <a:rPr lang="en-US" i="1" smtClean="0">
                          <a:solidFill>
                            <a:schemeClr val="tx1"/>
                          </a:solidFill>
                          <a:latin typeface="Cambria Math" panose="02040503050406030204" pitchFamily="18" charset="0"/>
                        </a:rPr>
                        <m:t>2.326</m:t>
                      </m:r>
                    </m:oMath>
                  </m:oMathPara>
                </a14:m>
                <a:r>
                  <a:rPr lang="en-US" smtClean="0">
                    <a:solidFill>
                      <a:schemeClr val="tx1"/>
                    </a:solidFill>
                  </a:rPr>
                  <a:t>. Omregnet til antal genopladninger svarer det til hhv. </a:t>
                </a:r>
                <a14:m>
                  <m:oMathPara>
                    <m:oMathParaPr>
                      <m:jc/>
                    </m:oMathParaPr>
                    <m:oMath>
                      <m:r>
                        <a:rPr lang="en-US" i="1" smtClean="0">
                          <a:solidFill>
                            <a:schemeClr val="tx1"/>
                          </a:solidFill>
                          <a:latin typeface="Cambria Math" panose="02040503050406030204" pitchFamily="18" charset="0"/>
                        </a:rPr>
                        <m:t>1641</m:t>
                      </m:r>
                    </m:oMath>
                  </m:oMathPara>
                </a14:m>
                <a:r>
                  <a:rPr lang="en-US" smtClean="0">
                    <a:solidFill>
                      <a:schemeClr val="tx1"/>
                    </a:solidFill>
                  </a:rPr>
                  <a:t>, </a:t>
                </a:r>
                <a14:m>
                  <m:oMathPara>
                    <m:oMathParaPr>
                      <m:jc/>
                    </m:oMathParaPr>
                    <m:oMath>
                      <m:r>
                        <a:rPr lang="en-US" i="1" smtClean="0">
                          <a:solidFill>
                            <a:schemeClr val="tx1"/>
                          </a:solidFill>
                          <a:latin typeface="Cambria Math" panose="02040503050406030204" pitchFamily="18" charset="0"/>
                        </a:rPr>
                        <m:t>1653</m:t>
                      </m:r>
                    </m:oMath>
                  </m:oMathPara>
                </a14:m>
                <a:r>
                  <a:rPr lang="en-US" smtClean="0">
                    <a:solidFill>
                      <a:schemeClr val="tx1"/>
                    </a:solidFill>
                  </a:rPr>
                  <a:t> og </a:t>
                </a:r>
                <a14:m>
                  <m:oMathPara>
                    <m:oMathParaPr>
                      <m:jc/>
                    </m:oMathParaPr>
                    <m:oMath>
                      <m:r>
                        <a:rPr lang="en-US" i="1" smtClean="0">
                          <a:solidFill>
                            <a:schemeClr val="tx1"/>
                          </a:solidFill>
                          <a:latin typeface="Cambria Math" panose="02040503050406030204" pitchFamily="18" charset="0"/>
                        </a:rPr>
                        <m:t>1674</m:t>
                      </m:r>
                    </m:oMath>
                  </m:oMathPara>
                </a14:m>
                <a:endParaRPr lang="en-US" smtClean="0">
                  <a:solidFill>
                    <a:schemeClr val="tx1"/>
                  </a:solidFill>
                </a:endParaRPr>
              </a:p>
              <a:p>
                <a:r>
                  <a:rPr lang="en-US" smtClean="0"/>
                  <a:t>Hvis vi vælger signifikansniveau </a:t>
                </a:r>
                <a14:m>
                  <m:oMathPara>
                    <m:oMathParaPr>
                      <m:jc/>
                    </m:oMathParaPr>
                    <m:oMath>
                      <m:r>
                        <a:rPr lang="da-DK" i="1">
                          <a:latin typeface="Cambria Math"/>
                          <a:ea typeface="Cambria Math"/>
                        </a:rPr>
                        <m:t>𝛼</m:t>
                      </m:r>
                      <m:r>
                        <a:rPr lang="en-US" b="0" i="1" smtClean="0">
                          <a:latin typeface="Cambria Math" panose="02040503050406030204" pitchFamily="18" charset="0"/>
                          <a:ea typeface="Cambria Math"/>
                        </a:rPr>
                        <m:t>=</m:t>
                      </m:r>
                      <m:r>
                        <a:rPr lang="en-US" i="1">
                          <a:latin typeface="Cambria Math" panose="02040503050406030204" pitchFamily="18" charset="0"/>
                        </a:rPr>
                        <m:t>0.05</m:t>
                      </m:r>
                    </m:oMath>
                  </m:oMathPara>
                </a14:m>
                <a:r>
                  <a:rPr lang="en-US" smtClean="0">
                    <a:solidFill>
                      <a:schemeClr val="tx1"/>
                    </a:solidFill>
                  </a:rPr>
                  <a:t>, skal vi forkaste nulhypotesen, hvis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&gt;</m:t>
                      </m:r>
                    </m:oMath>
                  </m:oMathPara>
                </a14:m>
                <a:r>
                  <a:rPr lang="en-US"/>
                  <a:t> </a:t>
                </a:r>
                <a14:m>
                  <m:oMathPara>
                    <m:oMathParaPr>
                      <m:jc/>
                    </m:oMathParaPr>
                    <m:oMath>
                      <m:r>
                        <a:rPr lang="en-US" i="1">
                          <a:latin typeface="Cambria Math" panose="02040503050406030204" pitchFamily="18" charset="0"/>
                        </a:rPr>
                        <m:t>16</m:t>
                      </m:r>
                      <m:r>
                        <a:rPr lang="en-US" b="0" i="1" smtClean="0">
                          <a:latin typeface="Cambria Math" panose="02040503050406030204" pitchFamily="18" charset="0"/>
                        </a:rPr>
                        <m:t>53</m:t>
                      </m:r>
                    </m:oMath>
                  </m:oMathPara>
                </a14:m>
                <a:r>
                  <a:rPr lang="en-US" smtClean="0">
                    <a:solidFill>
                      <a:schemeClr val="tx1"/>
                    </a:solidFill>
                  </a:rPr>
                  <a:t>. Der er så 5 % risiko for at vi har begået en fejl type I, dvs. at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en-US" smtClean="0">
                    <a:solidFill>
                      <a:schemeClr val="tx1"/>
                    </a:solidFill>
                  </a:rPr>
                  <a:t> er sand, selv om vi har forkastet den.</a:t>
                </a:r>
              </a:p>
              <a:p>
                <a:endParaRPr lang="en-US" smtClean="0">
                  <a:solidFill>
                    <a:schemeClr val="tx1"/>
                  </a:solidFill>
                </a:endParaRPr>
              </a:p>
              <a:p>
                <a:endParaRPr lang="en-US">
                  <a:solidFill>
                    <a:schemeClr val="tx1"/>
                  </a:solidFill>
                </a:endParaRPr>
              </a:p>
              <a:p>
                <a:endParaRPr lang="en-US" smtClean="0">
                  <a:solidFill>
                    <a:schemeClr val="tx1"/>
                  </a:solidFill>
                </a:endParaRPr>
              </a:p>
              <a:p>
                <a:endParaRPr lang="en-US" smtClean="0">
                  <a:solidFill>
                    <a:schemeClr val="tx1"/>
                  </a:solidFill>
                </a:endParaRPr>
              </a:p>
              <a:p>
                <a:pPr lvl="1"/>
                <a:endParaRPr lang="en-US">
                  <a:solidFill>
                    <a:schemeClr val="tx1"/>
                  </a:solidFill>
                </a:endParaRPr>
              </a:p>
              <a:p>
                <a:endParaRPr lang="en-US" smtClean="0"/>
              </a:p>
              <a:p>
                <a:endParaRPr lang="en-US"/>
              </a:p>
              <a:p>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579" b="-406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60</a:t>
            </a:fld>
            <a:endParaRPr lang="da-DK">
              <a:solidFill>
                <a:prstClr val="black">
                  <a:tint val="75000"/>
                </a:prstClr>
              </a:solidFill>
            </a:endParaRPr>
          </a:p>
        </p:txBody>
      </p:sp>
    </p:spTree>
    <p:extLst>
      <p:ext uri="{BB962C8B-B14F-4D97-AF65-F5344CB8AC3E}">
        <p14:creationId xmlns:p14="http://schemas.microsoft.com/office/powerpoint/2010/main" val="26566738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7365" y="4149080"/>
            <a:ext cx="3345570" cy="1873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a-DK" smtClean="0"/>
              <a:t>Ensidet hypotesetest</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r>
                  <a:rPr lang="da-DK" smtClean="0"/>
                  <a:t>I eksemplet med bilbatterier var alternativhypotesen formuleret med ‘&gt;’, så den kritiske region var den øvre hale. Det kaldes en </a:t>
                </a:r>
                <a:r>
                  <a:rPr lang="da-DK" smtClean="0">
                    <a:solidFill>
                      <a:schemeClr val="accent1">
                        <a:lumMod val="75000"/>
                      </a:schemeClr>
                    </a:solidFill>
                  </a:rPr>
                  <a:t>ensidet hypotesetest</a:t>
                </a:r>
                <a:r>
                  <a:rPr lang="da-DK" smtClean="0"/>
                  <a:t> </a:t>
                </a:r>
                <a:endParaRPr lang="da-DK" smtClean="0"/>
              </a:p>
              <a:p>
                <a:r>
                  <a:rPr lang="da-DK" smtClean="0"/>
                  <a:t>Man kan også have en ensidet hypotesetest, hvor alternativhypotesen er formuleret med ‘&lt;’. Hvis man f.eks.  gerne vil vise, at spildevand indeholder mindre end grænseværdien på </a:t>
                </a:r>
                <a14:m>
                  <m:oMathPara>
                    <m:oMathParaPr>
                      <m:jc/>
                    </m:oMathParaPr>
                    <m:oMath>
                      <m:r>
                        <a:rPr lang="da-DK" i="1" smtClean="0">
                          <a:latin typeface="Cambria Math" panose="02040503050406030204" pitchFamily="18" charset="0"/>
                        </a:rPr>
                        <m:t>10</m:t>
                      </m:r>
                    </m:oMath>
                  </m:oMathPara>
                </a14:m>
                <a:r>
                  <a:rPr lang="da-DK" smtClean="0"/>
                  <a:t> ppm af et stof, kan hypoteserne være</a:t>
                </a:r>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14:m>
                  <m:oMathPara>
                    <m:oMathParaPr>
                      <m:jc/>
                    </m:oMathParaPr>
                    <m:oMath>
                      <m:r>
                        <a:rPr lang="da-DK" i="1">
                          <a:latin typeface="Cambria Math"/>
                          <a:ea typeface="Cambria Math"/>
                        </a:rPr>
                        <m:t>𝜇</m:t>
                      </m:r>
                      <m:r>
                        <a:rPr lang="en-US" b="0" i="1" smtClean="0">
                          <a:latin typeface="Cambria Math" panose="02040503050406030204" pitchFamily="18" charset="0"/>
                          <a:ea typeface="Cambria Math"/>
                        </a:rPr>
                        <m:t>=10</m:t>
                      </m:r>
                    </m:oMath>
                  </m:oMathPara>
                </a14:m>
                <a:endParaRPr lang="da-DK" smtClean="0"/>
              </a:p>
              <a:p>
                <a:pPr lvl="1"/>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b="0" i="1" smtClean="0">
                              <a:latin typeface="Cambria Math" panose="02040503050406030204" pitchFamily="18" charset="0"/>
                            </a:rPr>
                            <m:t>1</m:t>
                          </m:r>
                        </m:sub>
                      </m:sSub>
                    </m:oMath>
                  </m:oMathPara>
                </a14:m>
                <a:r>
                  <a:rPr lang="da-DK"/>
                  <a:t>: </a:t>
                </a:r>
                <a14:m>
                  <m:oMathPara>
                    <m:oMathParaPr>
                      <m:jc/>
                    </m:oMathParaPr>
                    <m:oMath>
                      <m:r>
                        <a:rPr lang="da-DK" i="1">
                          <a:latin typeface="Cambria Math"/>
                          <a:ea typeface="Cambria Math"/>
                        </a:rPr>
                        <m:t>𝜇</m:t>
                      </m:r>
                      <m:r>
                        <a:rPr lang="en-US" b="0" i="1" smtClean="0">
                          <a:solidFill>
                            <a:srgbClr val="C00000"/>
                          </a:solidFill>
                          <a:latin typeface="Cambria Math" panose="02040503050406030204" pitchFamily="18" charset="0"/>
                          <a:ea typeface="Cambria Math"/>
                        </a:rPr>
                        <m:t>&lt;</m:t>
                      </m:r>
                      <m:r>
                        <a:rPr lang="en-US" b="0" i="1" smtClean="0">
                          <a:latin typeface="Cambria Math" panose="02040503050406030204" pitchFamily="18" charset="0"/>
                          <a:ea typeface="Cambria Math"/>
                        </a:rPr>
                        <m:t>10</m:t>
                      </m:r>
                    </m:oMath>
                  </m:oMathPara>
                </a14:m>
                <a:endParaRPr lang="da-DK" smtClean="0"/>
              </a:p>
              <a:p>
                <a:pPr marL="357187" lvl="1" indent="0">
                  <a:buNone/>
                </a:pPr>
                <a:r>
                  <a:rPr lang="da-DK" sz="2200" smtClean="0"/>
                  <a:t>Her vil nulhypotesen blive forkastet, hvis </a:t>
                </a:r>
                <a:br>
                  <a:rPr lang="da-DK" sz="2200" smtClean="0"/>
                </a:br>
                <a:r>
                  <a:rPr lang="da-DK" sz="2200" smtClean="0"/>
                  <a:t>stikprøvens middelværdi er tilstrækkeligt </a:t>
                </a:r>
                <a:br>
                  <a:rPr lang="da-DK" sz="2200" smtClean="0"/>
                </a:br>
                <a:r>
                  <a:rPr lang="da-DK" sz="2200" smtClean="0"/>
                  <a:t>langt under </a:t>
                </a:r>
                <a14:m>
                  <m:oMathPara>
                    <m:oMathParaPr>
                      <m:jc/>
                    </m:oMathParaPr>
                    <m:oMath>
                      <m:r>
                        <a:rPr lang="da-DK" sz="2200" i="1" smtClean="0">
                          <a:latin typeface="Cambria Math" panose="02040503050406030204" pitchFamily="18" charset="0"/>
                        </a:rPr>
                        <m:t>10</m:t>
                      </m:r>
                    </m:oMath>
                  </m:oMathPara>
                </a14:m>
                <a:r>
                  <a:rPr lang="da-DK" sz="2200" smtClean="0"/>
                  <a:t>. Den kritiske grænse er </a:t>
                </a:r>
                <a:br>
                  <a:rPr lang="da-DK" sz="2200" smtClean="0"/>
                </a:br>
                <a:r>
                  <a:rPr lang="da-DK" sz="2200" smtClean="0"/>
                  <a:t>den blå, venstre hale i figuren, afgrænset </a:t>
                </a:r>
                <a:br>
                  <a:rPr lang="da-DK" sz="2200" smtClean="0"/>
                </a:br>
                <a:r>
                  <a:rPr lang="da-DK" sz="2200" smtClean="0"/>
                  <a:t>af </a:t>
                </a:r>
                <a14:m>
                  <m:oMathPara>
                    <m:oMathParaPr>
                      <m:jc/>
                    </m:oMathParaPr>
                    <m:oMath>
                      <m:sSub>
                        <m:sSubPr>
                          <m:ctrlPr>
                            <a:rPr lang="en-US" sz="2200" i="1">
                              <a:latin typeface="Cambria Math" panose="02040503050406030204" pitchFamily="18" charset="0"/>
                            </a:rPr>
                          </m:ctrlPr>
                        </m:sSubPr>
                        <m:e>
                          <m:r>
                            <a:rPr lang="en-US" sz="2200" b="0" i="1" smtClean="0">
                              <a:latin typeface="Cambria Math" panose="02040503050406030204" pitchFamily="18" charset="0"/>
                            </a:rPr>
                            <m:t>−</m:t>
                          </m:r>
                          <m:r>
                            <a:rPr lang="en-US" sz="2200" i="1">
                              <a:latin typeface="Cambria Math" panose="02040503050406030204" pitchFamily="18" charset="0"/>
                            </a:rPr>
                            <m:t>𝑧</m:t>
                          </m:r>
                        </m:e>
                        <m:sub>
                          <m:r>
                            <a:rPr lang="en-US" sz="2200" i="1">
                              <a:latin typeface="Cambria Math" panose="02040503050406030204" pitchFamily="18" charset="0"/>
                              <a:ea typeface="Cambria Math" panose="02040503050406030204" pitchFamily="18" charset="0"/>
                            </a:rPr>
                            <m:t>𝛼</m:t>
                          </m:r>
                        </m:sub>
                      </m:sSub>
                    </m:oMath>
                  </m:oMathPara>
                </a14:m>
                <a:endParaRPr lang="da-DK" sz="2200" smtClean="0"/>
              </a:p>
              <a:p>
                <a:r>
                  <a:rPr lang="da-DK" smtClean="0"/>
                  <a:t>Man kalder også de to ensidede hypotesetest for hhv. </a:t>
                </a:r>
                <a:r>
                  <a:rPr lang="da-DK" smtClean="0">
                    <a:solidFill>
                      <a:schemeClr val="accent1">
                        <a:lumMod val="75000"/>
                      </a:schemeClr>
                    </a:solidFill>
                  </a:rPr>
                  <a:t>højre- </a:t>
                </a:r>
                <a:r>
                  <a:rPr lang="da-DK" smtClean="0"/>
                  <a:t>og </a:t>
                </a:r>
                <a:r>
                  <a:rPr lang="da-DK" smtClean="0">
                    <a:solidFill>
                      <a:schemeClr val="accent1">
                        <a:lumMod val="75000"/>
                      </a:schemeClr>
                    </a:solidFill>
                  </a:rPr>
                  <a:t>venstre-halede</a:t>
                </a:r>
                <a:r>
                  <a:rPr lang="da-DK" smtClean="0"/>
                  <a:t> hypotestest</a:t>
                </a:r>
                <a:r>
                  <a:rPr lang="da-DK"/>
                  <a:t>.</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4"/>
                <a:stretch>
                  <a:fillRect l="-854" t="-760" r="-569" b="-401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61</a:t>
            </a:fld>
            <a:endParaRPr lang="da-DK"/>
          </a:p>
        </p:txBody>
      </p:sp>
    </p:spTree>
    <p:extLst>
      <p:ext uri="{BB962C8B-B14F-4D97-AF65-F5344CB8AC3E}">
        <p14:creationId xmlns:p14="http://schemas.microsoft.com/office/powerpoint/2010/main" val="215178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Tosidet hypotesetest</a:t>
            </a:r>
            <a:endParaRPr lang="da-DK"/>
          </a:p>
        </p:txBody>
      </p:sp>
      <mc:AlternateContent>
        <mc:Choice Requires="a14">
          <p:sp>
            <p:nvSpPr>
              <p:cNvPr id="3" name="Content Placeholder 2"/>
              <p:cNvSpPr>
                <a:spLocks noGrp="1"/>
              </p:cNvSpPr>
              <p:nvPr>
                <p:ph idx="1"/>
              </p:nvPr>
            </p:nvSpPr>
            <p:spPr>
              <a:xfrm>
                <a:off x="467544" y="1124744"/>
                <a:ext cx="8568952" cy="5616624"/>
              </a:xfrm>
            </p:spPr>
            <p:txBody>
              <a:bodyPr/>
              <a:lstStyle/>
              <a:p>
                <a:r>
                  <a:rPr lang="da-DK" sz="2000" smtClean="0"/>
                  <a:t>En hypotesetest kan også være </a:t>
                </a:r>
                <a:r>
                  <a:rPr lang="da-DK" sz="2000" smtClean="0">
                    <a:solidFill>
                      <a:schemeClr val="accent1">
                        <a:lumMod val="75000"/>
                      </a:schemeClr>
                    </a:solidFill>
                  </a:rPr>
                  <a:t>tosidet</a:t>
                </a:r>
                <a:r>
                  <a:rPr lang="da-DK" sz="2000" smtClean="0"/>
                  <a:t>. Det er den, hvis alternativhypotesen er formuleret med ‘</a:t>
                </a:r>
                <a14:m>
                  <m:oMathPara>
                    <m:oMathParaPr>
                      <m:jc/>
                    </m:oMathParaPr>
                    <m:oMath>
                      <m:r>
                        <a:rPr lang="da-DK" sz="2000" i="1" smtClean="0">
                          <a:latin typeface="Cambria Math" panose="02040503050406030204" pitchFamily="18" charset="0"/>
                          <a:ea typeface="Cambria Math" panose="02040503050406030204" pitchFamily="18" charset="0"/>
                        </a:rPr>
                        <m:t>≠</m:t>
                      </m:r>
                    </m:oMath>
                  </m:oMathPara>
                </a14:m>
                <a:r>
                  <a:rPr lang="da-DK" sz="2000" smtClean="0"/>
                  <a:t>’</a:t>
                </a:r>
              </a:p>
              <a:p>
                <a:r>
                  <a:rPr lang="da-DK" sz="2000" smtClean="0"/>
                  <a:t>Hvis man f.eks.vil teste om en kaffeautomat doserer mere eller mindre end de angivne 20 cl (for lidt doseret kaffe giver klager, for meget giver tab). </a:t>
                </a:r>
                <a:br>
                  <a:rPr lang="da-DK" sz="2000" smtClean="0"/>
                </a:br>
                <a:r>
                  <a:rPr lang="da-DK" sz="2000" smtClean="0"/>
                  <a:t>Så kan hypoteserne være:</a:t>
                </a:r>
              </a:p>
              <a:p>
                <a:pPr lvl="1"/>
                <a14:m>
                  <m:oMathPara>
                    <m:oMathParaPr>
                      <m:jc/>
                    </m:oMathParaPr>
                    <m:oMath>
                      <m:sSub>
                        <m:sSubPr>
                          <m:ctrlPr>
                            <a:rPr lang="da-DK" sz="1800" i="1">
                              <a:latin typeface="Cambria Math" panose="02040503050406030204" pitchFamily="18" charset="0"/>
                            </a:rPr>
                          </m:ctrlPr>
                        </m:sSubPr>
                        <m:e>
                          <m:r>
                            <a:rPr lang="da-DK" sz="1800" i="1">
                              <a:latin typeface="Cambria Math"/>
                            </a:rPr>
                            <m:t>𝐻</m:t>
                          </m:r>
                        </m:e>
                        <m:sub>
                          <m:r>
                            <a:rPr lang="da-DK" sz="1800" i="1">
                              <a:latin typeface="Cambria Math"/>
                            </a:rPr>
                            <m:t>0</m:t>
                          </m:r>
                        </m:sub>
                      </m:sSub>
                    </m:oMath>
                  </m:oMathPara>
                </a14:m>
                <a:r>
                  <a:rPr lang="da-DK" sz="1800"/>
                  <a:t>: </a:t>
                </a:r>
                <a14:m>
                  <m:oMathPara>
                    <m:oMathParaPr>
                      <m:jc/>
                    </m:oMathParaPr>
                    <m:oMath>
                      <m:r>
                        <a:rPr lang="da-DK" sz="1800" i="1">
                          <a:latin typeface="Cambria Math"/>
                          <a:ea typeface="Cambria Math"/>
                        </a:rPr>
                        <m:t>𝜇</m:t>
                      </m:r>
                      <m:r>
                        <a:rPr lang="en-US" sz="1800" i="1">
                          <a:latin typeface="Cambria Math" panose="02040503050406030204" pitchFamily="18" charset="0"/>
                          <a:ea typeface="Cambria Math"/>
                        </a:rPr>
                        <m:t>=</m:t>
                      </m:r>
                      <m:r>
                        <a:rPr lang="en-US" sz="1800" b="0" i="1" smtClean="0">
                          <a:latin typeface="Cambria Math" panose="02040503050406030204" pitchFamily="18" charset="0"/>
                          <a:ea typeface="Cambria Math"/>
                        </a:rPr>
                        <m:t>2</m:t>
                      </m:r>
                      <m:r>
                        <a:rPr lang="en-US" sz="1800" i="1">
                          <a:latin typeface="Cambria Math" panose="02040503050406030204" pitchFamily="18" charset="0"/>
                          <a:ea typeface="Cambria Math"/>
                        </a:rPr>
                        <m:t>0</m:t>
                      </m:r>
                    </m:oMath>
                  </m:oMathPara>
                </a14:m>
                <a:endParaRPr lang="da-DK" sz="1800"/>
              </a:p>
              <a:p>
                <a:pPr lvl="1"/>
                <a14:m>
                  <m:oMathPara>
                    <m:oMathParaPr>
                      <m:jc/>
                    </m:oMathParaPr>
                    <m:oMath>
                      <m:sSub>
                        <m:sSubPr>
                          <m:ctrlPr>
                            <a:rPr lang="da-DK" sz="1800" i="1">
                              <a:latin typeface="Cambria Math" panose="02040503050406030204" pitchFamily="18" charset="0"/>
                            </a:rPr>
                          </m:ctrlPr>
                        </m:sSubPr>
                        <m:e>
                          <m:r>
                            <a:rPr lang="da-DK" sz="1800" i="1">
                              <a:latin typeface="Cambria Math"/>
                            </a:rPr>
                            <m:t>𝐻</m:t>
                          </m:r>
                        </m:e>
                        <m:sub>
                          <m:r>
                            <a:rPr lang="en-US" sz="1800" i="1">
                              <a:latin typeface="Cambria Math" panose="02040503050406030204" pitchFamily="18" charset="0"/>
                            </a:rPr>
                            <m:t>1</m:t>
                          </m:r>
                        </m:sub>
                      </m:sSub>
                    </m:oMath>
                  </m:oMathPara>
                </a14:m>
                <a:r>
                  <a:rPr lang="da-DK" sz="1800"/>
                  <a:t>: </a:t>
                </a:r>
                <a14:m>
                  <m:oMathPara>
                    <m:oMathParaPr>
                      <m:jc/>
                    </m:oMathParaPr>
                    <m:oMath>
                      <m:r>
                        <a:rPr lang="da-DK" sz="1800" i="1">
                          <a:latin typeface="Cambria Math"/>
                          <a:ea typeface="Cambria Math"/>
                        </a:rPr>
                        <m:t>𝜇</m:t>
                      </m:r>
                      <m:r>
                        <a:rPr lang="en-US" sz="1800" i="1" smtClean="0">
                          <a:solidFill>
                            <a:srgbClr val="C00000"/>
                          </a:solidFill>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a:rPr>
                        <m:t>0</m:t>
                      </m:r>
                    </m:oMath>
                  </m:oMathPara>
                </a14:m>
                <a:endParaRPr lang="da-DK" sz="2000" smtClean="0"/>
              </a:p>
              <a:p>
                <a:r>
                  <a:rPr lang="da-DK" sz="2000"/>
                  <a:t>Figuren viser standard normalfordelingen </a:t>
                </a:r>
                <a:br>
                  <a:rPr lang="da-DK" sz="2000" smtClean="0"/>
                </a:br>
                <a:r>
                  <a:rPr lang="da-DK" sz="2000" smtClean="0"/>
                  <a:t>for </a:t>
                </a:r>
                <a:r>
                  <a:rPr lang="da-DK" sz="2000"/>
                  <a:t>stikprøver, givet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er sand. </a:t>
                </a:r>
                <a:r>
                  <a:rPr lang="da-DK" sz="2000" smtClean="0"/>
                  <a:t>Hvis test-</a:t>
                </a:r>
                <a:br>
                  <a:rPr lang="da-DK" sz="2000" smtClean="0"/>
                </a:br>
                <a:r>
                  <a:rPr lang="da-DK" sz="2000" smtClean="0"/>
                  <a:t>størrelsen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oMath>
                  </m:oMathPara>
                </a14:m>
                <a:r>
                  <a:rPr lang="da-DK" sz="2000" smtClean="0"/>
                  <a:t> er </a:t>
                </a:r>
                <a:r>
                  <a:rPr lang="da-DK" sz="2000"/>
                  <a:t>tilstrækkeligt langt fra </a:t>
                </a:r>
                <a:br>
                  <a:rPr lang="da-DK" sz="2000" smtClean="0"/>
                </a:br>
                <a:r>
                  <a:rPr lang="da-DK" sz="2000" smtClean="0"/>
                  <a:t>middelværdien </a:t>
                </a:r>
                <a:r>
                  <a:rPr lang="da-DK" sz="2000"/>
                  <a:t>(0</a:t>
                </a:r>
                <a:r>
                  <a:rPr lang="da-DK" sz="2000" smtClean="0"/>
                  <a:t>), </a:t>
                </a:r>
                <a:r>
                  <a:rPr lang="da-DK" sz="2000"/>
                  <a:t>forkaster vi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endParaRPr lang="da-DK" sz="2000"/>
              </a:p>
              <a:p>
                <a:r>
                  <a:rPr lang="da-DK" sz="2000"/>
                  <a:t>Vi vælger </a:t>
                </a:r>
                <a14:m>
                  <m:oMathPara>
                    <m:oMathParaPr>
                      <m:jc/>
                    </m:oMathParaPr>
                    <m:oMath>
                      <m:r>
                        <a:rPr lang="da-DK" sz="2000" i="1">
                          <a:latin typeface="Cambria Math"/>
                          <a:ea typeface="Cambria Math"/>
                        </a:rPr>
                        <m:t>𝛼</m:t>
                      </m:r>
                    </m:oMath>
                  </m:oMathPara>
                </a14:m>
                <a:r>
                  <a:rPr lang="da-DK" sz="2000"/>
                  <a:t>, beregner </a:t>
                </a: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r>
                            <a:rPr lang="da-DK" sz="2000" i="1">
                              <a:latin typeface="Cambria Math"/>
                              <a:ea typeface="Cambria Math"/>
                            </a:rPr>
                            <m:t>𝛼</m:t>
                          </m:r>
                          <m:r>
                            <a:rPr lang="da-DK" sz="2000" i="1">
                              <a:latin typeface="Cambria Math"/>
                              <a:ea typeface="Cambria Math"/>
                            </a:rPr>
                            <m:t>/2</m:t>
                          </m:r>
                        </m:sub>
                      </m:sSub>
                    </m:oMath>
                  </m:oMathPara>
                </a14:m>
                <a:r>
                  <a:rPr lang="da-DK" sz="2000"/>
                  <a:t>, og hvis stikprøvens teststørrelse er mere ekstrem</a:t>
                </a:r>
                <a:r>
                  <a:rPr lang="da-DK" sz="2000" smtClean="0"/>
                  <a:t>,</a:t>
                </a:r>
                <a:br>
                  <a:rPr lang="da-DK" sz="2000" smtClean="0"/>
                </a:br>
                <a:r>
                  <a:rPr lang="da-DK" sz="2000" smtClean="0"/>
                  <a:t>dvs. hvis  </a:t>
                </a:r>
                <a14:m>
                  <m:oMathPara>
                    <m:oMathParaPr>
                      <m:jc/>
                    </m:oMathParaPr>
                    <m:o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2000" b="0" i="1" smtClean="0">
                          <a:latin typeface="Cambria Math" panose="02040503050406030204" pitchFamily="18" charset="0"/>
                        </a:rPr>
                        <m:t>|&gt;</m:t>
                      </m:r>
                      <m:sSub>
                        <m:sSubPr>
                          <m:ctrlPr>
                            <a:rPr lang="da-DK" sz="2000" i="1">
                              <a:latin typeface="Cambria Math" panose="02040503050406030204" pitchFamily="18" charset="0"/>
                              <a:ea typeface="Cambria Math"/>
                            </a:rPr>
                          </m:ctrlPr>
                        </m:sSubPr>
                        <m:e>
                          <m:r>
                            <a:rPr lang="da-DK" sz="2000" i="1">
                              <a:latin typeface="Cambria Math"/>
                              <a:ea typeface="Cambria Math"/>
                            </a:rPr>
                            <m:t>𝑧</m:t>
                          </m:r>
                        </m:e>
                        <m:sub>
                          <m:r>
                            <a:rPr lang="da-DK" sz="2000" i="1">
                              <a:latin typeface="Cambria Math"/>
                              <a:ea typeface="Cambria Math"/>
                            </a:rPr>
                            <m:t>𝛼</m:t>
                          </m:r>
                          <m:r>
                            <a:rPr lang="da-DK" sz="2000" i="1">
                              <a:latin typeface="Cambria Math"/>
                              <a:ea typeface="Cambria Math"/>
                            </a:rPr>
                            <m:t>/2</m:t>
                          </m:r>
                        </m:sub>
                      </m:sSub>
                    </m:oMath>
                  </m:oMathPara>
                </a14:m>
                <a:r>
                  <a:rPr lang="da-DK" sz="2000" smtClean="0"/>
                  <a:t>,</a:t>
                </a:r>
                <a:br>
                  <a:rPr lang="da-DK" sz="2000" smtClean="0"/>
                </a:br>
                <a:r>
                  <a:rPr lang="da-DK" sz="2000" smtClean="0"/>
                  <a:t>så </a:t>
                </a:r>
                <a:r>
                  <a:rPr lang="da-DK" sz="2000"/>
                  <a:t>forkaster vi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endParaRPr lang="da-DK" sz="2000"/>
              </a:p>
              <a:p>
                <a:r>
                  <a:rPr lang="da-DK" sz="2000" smtClean="0"/>
                  <a:t>Sandsynligheden </a:t>
                </a:r>
                <a:r>
                  <a:rPr lang="da-DK" sz="2000"/>
                  <a:t>for at 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givet den er sand, er det </a:t>
                </a:r>
                <a:r>
                  <a:rPr lang="da-DK" sz="2000" smtClean="0"/>
                  <a:t>samlede blå </a:t>
                </a:r>
                <a:r>
                  <a:rPr lang="da-DK" sz="2000"/>
                  <a:t>areal, </a:t>
                </a:r>
                <a14:m>
                  <m:oMathPara>
                    <m:oMathParaPr>
                      <m:jc/>
                    </m:oMathParaPr>
                    <m:oMath>
                      <m:f>
                        <m:fPr>
                          <m:type m:val="skw"/>
                          <m:ctrlPr>
                            <a:rPr lang="da-DK" sz="2000" i="1">
                              <a:latin typeface="Cambria Math" panose="02040503050406030204" pitchFamily="18" charset="0"/>
                              <a:ea typeface="Cambria Math"/>
                            </a:rPr>
                          </m:ctrlPr>
                        </m:fPr>
                        <m:num>
                          <m:r>
                            <a:rPr lang="da-DK" sz="2000" i="1">
                              <a:latin typeface="Cambria Math"/>
                              <a:ea typeface="Cambria Math"/>
                            </a:rPr>
                            <m:t>𝛼</m:t>
                          </m:r>
                        </m:num>
                        <m:den>
                          <m:r>
                            <a:rPr lang="en-US" sz="2000" i="1">
                              <a:latin typeface="Cambria Math" panose="02040503050406030204" pitchFamily="18" charset="0"/>
                              <a:ea typeface="Cambria Math"/>
                            </a:rPr>
                            <m:t>2</m:t>
                          </m:r>
                        </m:den>
                      </m:f>
                      <m:r>
                        <a:rPr lang="en-US" sz="2000" b="0" i="1" smtClean="0">
                          <a:latin typeface="Cambria Math" panose="02040503050406030204" pitchFamily="18" charset="0"/>
                          <a:ea typeface="Cambria Math"/>
                        </a:rPr>
                        <m:t>+</m:t>
                      </m:r>
                      <m:f>
                        <m:fPr>
                          <m:type m:val="skw"/>
                          <m:ctrlPr>
                            <a:rPr lang="da-DK" sz="2000" i="1">
                              <a:latin typeface="Cambria Math" panose="02040503050406030204" pitchFamily="18" charset="0"/>
                              <a:ea typeface="Cambria Math"/>
                            </a:rPr>
                          </m:ctrlPr>
                        </m:fPr>
                        <m:num>
                          <m:r>
                            <a:rPr lang="da-DK" sz="2000" i="1">
                              <a:latin typeface="Cambria Math"/>
                              <a:ea typeface="Cambria Math"/>
                            </a:rPr>
                            <m:t>𝛼</m:t>
                          </m:r>
                        </m:num>
                        <m:den>
                          <m:r>
                            <a:rPr lang="en-US" sz="2000" i="1">
                              <a:latin typeface="Cambria Math" panose="02040503050406030204" pitchFamily="18" charset="0"/>
                              <a:ea typeface="Cambria Math"/>
                            </a:rPr>
                            <m:t>2</m:t>
                          </m:r>
                        </m:den>
                      </m:f>
                      <m:r>
                        <a:rPr lang="en-US" sz="2000" b="0" i="1" smtClean="0">
                          <a:latin typeface="Cambria Math" panose="02040503050406030204" pitchFamily="18" charset="0"/>
                          <a:ea typeface="Cambria Math"/>
                        </a:rPr>
                        <m:t>=</m:t>
                      </m:r>
                      <m:r>
                        <a:rPr lang="da-DK" sz="2000" i="1">
                          <a:latin typeface="Cambria Math"/>
                          <a:ea typeface="Cambria Math"/>
                        </a:rPr>
                        <m:t>𝛼</m:t>
                      </m:r>
                    </m:oMath>
                  </m:oMathPara>
                </a14:m>
                <a:r>
                  <a:rPr lang="da-DK" sz="2000"/>
                  <a:t>. </a:t>
                </a:r>
                <a14:m>
                  <m:oMathPara>
                    <m:oMathParaPr>
                      <m:jc/>
                    </m:oMathParaPr>
                    <m:oMath>
                      <m:r>
                        <a:rPr lang="da-DK" sz="2000" i="1">
                          <a:latin typeface="Cambria Math"/>
                          <a:ea typeface="Cambria Math"/>
                        </a:rPr>
                        <m:t>𝑃</m:t>
                      </m:r>
                      <m:r>
                        <a:rPr lang="da-DK" sz="2000" i="1">
                          <a:latin typeface="Cambria Math"/>
                          <a:ea typeface="Cambria Math"/>
                        </a:rPr>
                        <m:t>(</m:t>
                      </m:r>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forkastes |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er sand)</a:t>
                </a:r>
                <a:r>
                  <a:rPr lang="da-DK" sz="2000">
                    <a:ea typeface="Cambria Math"/>
                  </a:rPr>
                  <a:t> </a:t>
                </a:r>
                <a14:m>
                  <m:oMathPara>
                    <m:oMathParaPr>
                      <m:jc/>
                    </m:oMathParaPr>
                    <m:oMath>
                      <m:r>
                        <a:rPr lang="da-DK" sz="2000" i="1">
                          <a:latin typeface="Cambria Math"/>
                          <a:ea typeface="Cambria Math"/>
                        </a:rPr>
                        <m:t>=</m:t>
                      </m:r>
                    </m:oMath>
                  </m:oMathPara>
                </a14:m>
                <a:r>
                  <a:rPr lang="da-DK" sz="2000">
                    <a:ea typeface="Cambria Math"/>
                  </a:rPr>
                  <a:t> </a:t>
                </a:r>
                <a14:m>
                  <m:oMathPara>
                    <m:oMathParaPr>
                      <m:jc/>
                    </m:oMathParaPr>
                    <m:oMath>
                      <m:r>
                        <a:rPr lang="da-DK" sz="2000" i="1">
                          <a:latin typeface="Cambria Math"/>
                          <a:ea typeface="Cambria Math"/>
                        </a:rPr>
                        <m:t>𝛼</m:t>
                      </m:r>
                    </m:oMath>
                  </m:oMathPara>
                </a14:m>
                <a:r>
                  <a:rPr lang="da-DK" sz="2000" smtClean="0"/>
                  <a:t>.</a:t>
                </a:r>
                <a:br>
                  <a:rPr lang="da-DK" sz="2000"/>
                </a:br>
                <a:endParaRPr lang="da-DK" sz="2000"/>
              </a:p>
              <a:p>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568952" cy="5616624"/>
              </a:xfrm>
              <a:blipFill>
                <a:blip r:embed="rId3"/>
                <a:stretch>
                  <a:fillRect l="-641" t="-651" r="-1352" b="-781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62</a:t>
            </a:fld>
            <a:endParaRPr lang="da-DK"/>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57268" y="2630904"/>
            <a:ext cx="3637806" cy="2111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5034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Hypotesetestens 5 skridt</a:t>
            </a:r>
            <a:endParaRPr lang="da-DK"/>
          </a:p>
        </p:txBody>
      </p:sp>
      <mc:AlternateContent>
        <mc:Choice Requires="a14">
          <p:sp>
            <p:nvSpPr>
              <p:cNvPr id="3" name="Content Placeholder 2"/>
              <p:cNvSpPr>
                <a:spLocks noGrp="1"/>
              </p:cNvSpPr>
              <p:nvPr>
                <p:ph idx="1"/>
              </p:nvPr>
            </p:nvSpPr>
            <p:spPr>
              <a:xfrm>
                <a:off x="467544" y="1052736"/>
                <a:ext cx="8496944" cy="5805264"/>
              </a:xfrm>
            </p:spPr>
            <p:txBody>
              <a:bodyPr/>
              <a:lstStyle/>
              <a:p>
                <a:pPr marL="457200" indent="-457200">
                  <a:buFont typeface="+mj-lt"/>
                  <a:buAutoNum type="arabicPeriod"/>
                </a:pPr>
                <a:r>
                  <a:rPr lang="da-DK" sz="2000" b="1" smtClean="0">
                    <a:solidFill>
                      <a:schemeClr val="tx2"/>
                    </a:solidFill>
                  </a:rPr>
                  <a:t>Formulér hypoteser</a:t>
                </a:r>
              </a:p>
              <a:p>
                <a:pPr lvl="1" indent="-276225"/>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14:m>
                  <m:oMathPara>
                    <m:oMathParaPr>
                      <m:jc/>
                    </m:oMathParaPr>
                    <m:oMath>
                      <m:r>
                        <a:rPr lang="da-DK" i="1" smtClean="0">
                          <a:latin typeface="Cambria Math" panose="02040503050406030204" pitchFamily="18" charset="0"/>
                          <a:ea typeface="Cambria Math" panose="02040503050406030204" pitchFamily="18" charset="0"/>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smtClean="0">
                              <a:latin typeface="Cambria Math" panose="02040503050406030204" pitchFamily="18" charset="0"/>
                              <a:ea typeface="Cambria Math" panose="02040503050406030204" pitchFamily="18" charset="0"/>
                            </a:rPr>
                            <m:t>𝜇</m:t>
                          </m:r>
                        </m:e>
                        <m:sub>
                          <m:r>
                            <a:rPr lang="da-DK" i="1">
                              <a:latin typeface="Cambria Math"/>
                              <a:ea typeface="Cambria Math"/>
                            </a:rPr>
                            <m:t>0</m:t>
                          </m:r>
                        </m:sub>
                      </m:sSub>
                    </m:oMath>
                  </m:oMathPara>
                </a14:m>
                <a:endParaRPr lang="da-DK"/>
              </a:p>
              <a:p>
                <a:pPr lvl="1" indent="-276225"/>
                <a14:m>
                  <m:oMathPara>
                    <m:oMathParaPr>
                      <m:jc/>
                    </m:oMathParaPr>
                    <m:oMath>
                      <m:sSub>
                        <m:sSubPr>
                          <m:ctrlPr>
                            <a:rPr lang="da-DK" i="1" smtClean="0">
                              <a:solidFill>
                                <a:schemeClr val="tx1"/>
                              </a:solidFill>
                              <a:latin typeface="Cambria Math" panose="02040503050406030204" pitchFamily="18" charset="0"/>
                            </a:rPr>
                          </m:ctrlPr>
                        </m:sSubPr>
                        <m:e>
                          <m:r>
                            <a:rPr lang="da-DK" i="1">
                              <a:solidFill>
                                <a:schemeClr val="tx1"/>
                              </a:solidFill>
                              <a:latin typeface="Cambria Math"/>
                            </a:rPr>
                            <m:t>𝐻</m:t>
                          </m:r>
                        </m:e>
                        <m:sub>
                          <m:r>
                            <a:rPr lang="en-US" b="0" i="1" smtClean="0">
                              <a:solidFill>
                                <a:schemeClr val="tx1"/>
                              </a:solidFill>
                              <a:latin typeface="Cambria Math" panose="02040503050406030204" pitchFamily="18" charset="0"/>
                            </a:rPr>
                            <m:t>1</m:t>
                          </m:r>
                        </m:sub>
                      </m:sSub>
                    </m:oMath>
                  </m:oMathPara>
                </a14:m>
                <a:r>
                  <a:rPr lang="da-DK" smtClean="0">
                    <a:solidFill>
                      <a:schemeClr val="tx1"/>
                    </a:solidFill>
                  </a:rPr>
                  <a:t>: Enten </a:t>
                </a:r>
                <a14:m>
                  <m:oMathPara>
                    <m:oMathParaPr>
                      <m:jc/>
                    </m:oMathParaPr>
                    <m:oMath>
                      <m:r>
                        <a:rPr lang="da-DK"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&lt;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𝜇</m:t>
                          </m:r>
                        </m:e>
                        <m:sub>
                          <m:r>
                            <a:rPr lang="da-DK" i="1">
                              <a:latin typeface="Cambria Math"/>
                              <a:ea typeface="Cambria Math"/>
                            </a:rPr>
                            <m:t>0</m:t>
                          </m:r>
                        </m:sub>
                      </m:sSub>
                    </m:oMath>
                  </m:oMathPara>
                </a14:m>
                <a:r>
                  <a:rPr lang="da-DK" smtClean="0">
                    <a:solidFill>
                      <a:schemeClr val="tx1"/>
                    </a:solidFill>
                  </a:rPr>
                  <a:t>, </a:t>
                </a:r>
                <a14:m>
                  <m:oMathPara>
                    <m:oMathParaPr>
                      <m:jc/>
                    </m:oMathParaPr>
                    <m:oMath>
                      <m:r>
                        <m:rPr>
                          <m:sty m:val="p"/>
                        </m:rPr>
                        <a:rPr lang="en-US" b="0" i="0" smtClean="0">
                          <a:latin typeface="Cambria Math" panose="02040503050406030204" pitchFamily="18" charset="0"/>
                          <a:ea typeface="Cambria Math" panose="02040503050406030204" pitchFamily="18" charset="0"/>
                        </a:rPr>
                        <m:t> </m:t>
                      </m:r>
                      <m:r>
                        <a:rPr lang="da-DK"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&gt;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𝜇</m:t>
                          </m:r>
                        </m:e>
                        <m:sub>
                          <m:r>
                            <a:rPr lang="da-DK" i="1">
                              <a:latin typeface="Cambria Math"/>
                              <a:ea typeface="Cambria Math"/>
                            </a:rPr>
                            <m:t>0</m:t>
                          </m:r>
                        </m:sub>
                      </m:sSub>
                    </m:oMath>
                  </m:oMathPara>
                </a14:m>
                <a:r>
                  <a:rPr lang="da-DK" smtClean="0">
                    <a:solidFill>
                      <a:schemeClr val="tx1"/>
                    </a:solidFill>
                  </a:rPr>
                  <a:t> eller </a:t>
                </a:r>
                <a14:m>
                  <m:oMathPara>
                    <m:oMathParaPr>
                      <m:jc/>
                    </m:oMathParaPr>
                    <m:oMath>
                      <m:r>
                        <a:rPr lang="da-DK" i="1">
                          <a:latin typeface="Cambria Math" panose="02040503050406030204" pitchFamily="18" charset="0"/>
                          <a:ea typeface="Cambria Math" panose="02040503050406030204" pitchFamily="18" charset="0"/>
                        </a:rPr>
                        <m:t>𝜇</m:t>
                      </m:r>
                      <m:r>
                        <a:rPr lang="da-DK" i="1" smtClean="0">
                          <a:latin typeface="Cambria Math" panose="02040503050406030204" pitchFamily="18" charset="0"/>
                          <a:ea typeface="Cambria Math" panose="02040503050406030204" pitchFamily="18" charset="0"/>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𝜇</m:t>
                          </m:r>
                        </m:e>
                        <m:sub>
                          <m:r>
                            <a:rPr lang="da-DK" i="1">
                              <a:latin typeface="Cambria Math"/>
                              <a:ea typeface="Cambria Math"/>
                            </a:rPr>
                            <m:t>0</m:t>
                          </m:r>
                        </m:sub>
                      </m:sSub>
                    </m:oMath>
                  </m:oMathPara>
                </a14:m>
                <a:br>
                  <a:rPr lang="en-US" smtClean="0">
                    <a:solidFill>
                      <a:schemeClr val="tx1"/>
                    </a:solidFill>
                  </a:rPr>
                </a:br>
                <a:r>
                  <a:rPr lang="en-US" smtClean="0">
                    <a:solidFill>
                      <a:schemeClr val="tx1"/>
                    </a:solidFill>
                  </a:rPr>
                  <a:t>(er det en ensidet test på venstre eller højre hale, eller en tosidet test?)</a:t>
                </a:r>
                <a:endParaRPr lang="da-DK" smtClean="0">
                  <a:solidFill>
                    <a:schemeClr val="tx1"/>
                  </a:solidFill>
                </a:endParaRPr>
              </a:p>
              <a:p>
                <a:pPr marL="457200" indent="-457200">
                  <a:buFont typeface="+mj-lt"/>
                  <a:buAutoNum type="arabicPeriod"/>
                </a:pPr>
                <a:r>
                  <a:rPr lang="da-DK" sz="2000" b="1" smtClean="0">
                    <a:solidFill>
                      <a:schemeClr val="tx2"/>
                    </a:solidFill>
                  </a:rPr>
                  <a:t>Vælg signifikansniveau</a:t>
                </a:r>
                <a:br>
                  <a:rPr lang="da-DK" sz="2000" b="1" smtClean="0">
                    <a:solidFill>
                      <a:schemeClr val="tx2"/>
                    </a:solidFill>
                  </a:rPr>
                </a:br>
                <a:r>
                  <a:rPr lang="da-DK" sz="2000"/>
                  <a:t>Typisk vælges </a:t>
                </a:r>
                <a14:m>
                  <m:oMathPara>
                    <m:oMathParaPr>
                      <m:jc/>
                    </m:oMathParaPr>
                    <m:oMath>
                      <m:r>
                        <a:rPr lang="da-DK" sz="2000" i="1">
                          <a:latin typeface="Cambria Math"/>
                          <a:ea typeface="Cambria Math"/>
                        </a:rPr>
                        <m:t>𝛼</m:t>
                      </m:r>
                    </m:oMath>
                  </m:oMathPara>
                </a14:m>
                <a:r>
                  <a:rPr lang="en-US" sz="2000"/>
                  <a:t> </a:t>
                </a:r>
                <a:r>
                  <a:rPr lang="en-US" sz="2000" smtClean="0"/>
                  <a:t>= </a:t>
                </a:r>
                <a14:m>
                  <m:oMathPara>
                    <m:oMathParaPr>
                      <m:jc/>
                    </m:oMathParaPr>
                    <m:oMath>
                      <m:r>
                        <a:rPr lang="en-US" sz="2000" i="1">
                          <a:latin typeface="Cambria Math" panose="02040503050406030204" pitchFamily="18" charset="0"/>
                        </a:rPr>
                        <m:t>0.1</m:t>
                      </m:r>
                    </m:oMath>
                  </m:oMathPara>
                </a14:m>
                <a:r>
                  <a:rPr lang="en-US" sz="2000"/>
                  <a:t>, </a:t>
                </a:r>
                <a14:m>
                  <m:oMathPara>
                    <m:oMathParaPr>
                      <m:jc/>
                    </m:oMathParaPr>
                    <m:oMath>
                      <m:r>
                        <a:rPr lang="en-US" sz="2000" i="1">
                          <a:latin typeface="Cambria Math" panose="02040503050406030204" pitchFamily="18" charset="0"/>
                        </a:rPr>
                        <m:t>0.05</m:t>
                      </m:r>
                    </m:oMath>
                  </m:oMathPara>
                </a14:m>
                <a:r>
                  <a:rPr lang="en-US" sz="2000"/>
                  <a:t> </a:t>
                </a:r>
                <a:r>
                  <a:rPr lang="en-US" sz="2000" smtClean="0"/>
                  <a:t>eller </a:t>
                </a:r>
                <a14:m>
                  <m:oMathPara>
                    <m:oMathParaPr>
                      <m:jc/>
                    </m:oMathParaPr>
                    <m:oMath>
                      <m:r>
                        <a:rPr lang="en-US" sz="2000" i="1">
                          <a:latin typeface="Cambria Math" panose="02040503050406030204" pitchFamily="18" charset="0"/>
                        </a:rPr>
                        <m:t>0.01</m:t>
                      </m:r>
                    </m:oMath>
                  </m:oMathPara>
                </a14:m>
                <a:r>
                  <a:rPr lang="da-DK" sz="2000"/>
                  <a:t>. </a:t>
                </a:r>
                <a14:m>
                  <m:oMathPara>
                    <m:oMathParaPr>
                      <m:jc/>
                    </m:oMathParaPr>
                    <m:oMath>
                      <m:r>
                        <a:rPr lang="da-DK" sz="2000" i="1">
                          <a:latin typeface="Cambria Math"/>
                          <a:ea typeface="Cambria Math"/>
                        </a:rPr>
                        <m:t>𝛼</m:t>
                      </m:r>
                    </m:oMath>
                  </m:oMathPara>
                </a14:m>
                <a:r>
                  <a:rPr lang="da-DK" sz="2000" b="1" smtClean="0">
                    <a:solidFill>
                      <a:schemeClr val="tx2"/>
                    </a:solidFill>
                  </a:rPr>
                  <a:t> </a:t>
                </a:r>
                <a:r>
                  <a:rPr lang="da-DK" sz="2000"/>
                  <a:t>er sandsynligheden for type </a:t>
                </a:r>
                <a:r>
                  <a:rPr lang="da-DK" sz="2000" smtClean="0"/>
                  <a:t>I fejl </a:t>
                </a:r>
                <a:endParaRPr lang="da-DK" sz="2000"/>
              </a:p>
              <a:p>
                <a:pPr marL="457200" indent="-457200">
                  <a:buFont typeface="+mj-lt"/>
                  <a:buAutoNum type="arabicPeriod"/>
                </a:pPr>
                <a:r>
                  <a:rPr lang="da-DK" sz="2000" b="1" smtClean="0">
                    <a:solidFill>
                      <a:schemeClr val="tx2"/>
                    </a:solidFill>
                  </a:rPr>
                  <a:t>Opstil kriterier for test af nulhypotesen mod alternativet</a:t>
                </a:r>
                <a:endParaRPr lang="da-DK" sz="2000" b="1">
                  <a:solidFill>
                    <a:schemeClr val="tx2"/>
                  </a:solidFill>
                </a:endParaRPr>
              </a:p>
              <a:p>
                <a:pPr marL="647700" lvl="1" indent="-203200">
                  <a:spcBef>
                    <a:spcPts val="300"/>
                  </a:spcBef>
                  <a:buFont typeface="Arial" pitchFamily="34" charset="0"/>
                  <a:buChar char="•"/>
                </a:pPr>
                <a:r>
                  <a:rPr lang="da-DK" smtClean="0"/>
                  <a:t>Der opstilles en formel for teststørrelsen, som er den værdi, der skal vurderes mod det kritiske interval</a:t>
                </a:r>
              </a:p>
              <a:p>
                <a:pPr marL="647700" lvl="1" indent="-203200">
                  <a:spcBef>
                    <a:spcPts val="300"/>
                  </a:spcBef>
                  <a:buFont typeface="Arial" pitchFamily="34" charset="0"/>
                  <a:buChar char="•"/>
                </a:pPr>
                <a:r>
                  <a:rPr lang="da-DK" smtClean="0"/>
                  <a:t>Det nævnes hvilken fordeling, teststørrelsen følger</a:t>
                </a:r>
              </a:p>
              <a:p>
                <a:pPr marL="647700" lvl="1" indent="-203200">
                  <a:spcBef>
                    <a:spcPts val="300"/>
                  </a:spcBef>
                  <a:buFont typeface="Arial" pitchFamily="34" charset="0"/>
                  <a:buChar char="•"/>
                </a:pPr>
                <a:r>
                  <a:rPr lang="da-DK"/>
                  <a:t>På baggrund </a:t>
                </a:r>
                <a:r>
                  <a:rPr lang="da-DK" smtClean="0"/>
                  <a:t>af fordelingen,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i="1">
                              <a:latin typeface="Cambria Math" panose="02040503050406030204" pitchFamily="18" charset="0"/>
                            </a:rPr>
                            <m:t>1</m:t>
                          </m:r>
                        </m:sub>
                      </m:sSub>
                    </m:oMath>
                  </m:oMathPara>
                </a14:m>
                <a:r>
                  <a:rPr lang="da-DK"/>
                  <a:t>og signifikansniveauet </a:t>
                </a:r>
                <a14:m>
                  <m:oMathPara>
                    <m:oMathParaPr>
                      <m:jc/>
                    </m:oMathParaPr>
                    <m:oMath>
                      <m:r>
                        <a:rPr lang="da-DK" i="1">
                          <a:latin typeface="Cambria Math"/>
                          <a:ea typeface="Cambria Math"/>
                        </a:rPr>
                        <m:t>𝛼</m:t>
                      </m:r>
                    </m:oMath>
                  </m:oMathPara>
                </a14:m>
                <a:r>
                  <a:rPr lang="da-DK" smtClean="0"/>
                  <a:t> </a:t>
                </a:r>
                <a:r>
                  <a:rPr lang="da-DK"/>
                  <a:t>beregnes det kritiske interval, der angiver grænser for, om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kan </a:t>
                </a:r>
                <a:r>
                  <a:rPr lang="da-DK" smtClean="0"/>
                  <a:t>forkastes eller ej</a:t>
                </a:r>
                <a:endParaRPr lang="da-DK" smtClean="0"/>
              </a:p>
              <a:p>
                <a:pPr marL="457200" indent="-457200">
                  <a:buFont typeface="+mj-lt"/>
                  <a:buAutoNum type="arabicPeriod"/>
                </a:pPr>
                <a:r>
                  <a:rPr lang="da-DK" sz="2000" b="1" smtClean="0">
                    <a:solidFill>
                      <a:schemeClr val="tx2"/>
                    </a:solidFill>
                  </a:rPr>
                  <a:t>Beregn værdien af teststørrelsen</a:t>
                </a:r>
                <a:br>
                  <a:rPr lang="da-DK" sz="2000" b="1" smtClean="0">
                    <a:solidFill>
                      <a:schemeClr val="tx2"/>
                    </a:solidFill>
                  </a:rPr>
                </a:br>
                <a:r>
                  <a:rPr lang="da-DK" sz="2000" smtClean="0">
                    <a:solidFill>
                      <a:schemeClr val="tx1"/>
                    </a:solidFill>
                  </a:rPr>
                  <a:t>På baggrund af stikprøvens data kan værdien af teststørrelsen beregnes</a:t>
                </a:r>
                <a:r>
                  <a:rPr lang="da-DK" sz="2000" smtClean="0"/>
                  <a:t> </a:t>
                </a:r>
                <a:endParaRPr lang="da-DK" sz="2000" smtClean="0"/>
              </a:p>
              <a:p>
                <a:pPr marL="457200" indent="-457200">
                  <a:buFont typeface="+mj-lt"/>
                  <a:buAutoNum type="arabicPeriod"/>
                </a:pPr>
                <a:r>
                  <a:rPr lang="da-DK" sz="2000" b="1" smtClean="0">
                    <a:solidFill>
                      <a:schemeClr val="tx2"/>
                    </a:solidFill>
                  </a:rPr>
                  <a:t>Drag </a:t>
                </a:r>
                <a:r>
                  <a:rPr lang="da-DK" sz="2000" b="1">
                    <a:solidFill>
                      <a:schemeClr val="tx2"/>
                    </a:solidFill>
                  </a:rPr>
                  <a:t>konklusioner og </a:t>
                </a:r>
                <a:r>
                  <a:rPr lang="da-DK" sz="2000" b="1" smtClean="0">
                    <a:solidFill>
                      <a:schemeClr val="tx2"/>
                    </a:solidFill>
                  </a:rPr>
                  <a:t>test </a:t>
                </a:r>
                <a:r>
                  <a:rPr lang="da-DK" sz="2000" b="1">
                    <a:solidFill>
                      <a:schemeClr val="tx2"/>
                    </a:solidFill>
                  </a:rPr>
                  <a:t>antagelser </a:t>
                </a:r>
                <a:br>
                  <a:rPr lang="da-DK" sz="2000" smtClean="0"/>
                </a:br>
                <a:r>
                  <a:rPr lang="da-DK" sz="2000"/>
                  <a:t>Konkludér om nulhypotesen kan forkastes eller ej. </a:t>
                </a:r>
                <a:r>
                  <a:rPr lang="da-DK" sz="2000" smtClean="0"/>
                  <a:t>Vurdér </a:t>
                </a:r>
                <a:r>
                  <a:rPr lang="da-DK" sz="2000"/>
                  <a:t>om antagelser </a:t>
                </a:r>
                <a:r>
                  <a:rPr lang="da-DK" sz="2000" smtClean="0"/>
                  <a:t>for </a:t>
                </a:r>
                <a:r>
                  <a:rPr lang="da-DK" sz="2000"/>
                  <a:t>data </a:t>
                </a:r>
                <a:r>
                  <a:rPr lang="da-DK" sz="2000" smtClean="0"/>
                  <a:t>holder.</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96944" cy="5805264"/>
              </a:xfrm>
              <a:blipFill>
                <a:blip r:embed="rId3"/>
                <a:stretch>
                  <a:fillRect l="-789" t="-735" r="-646" b="-105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63</a:t>
            </a:fld>
            <a:endParaRPr lang="da-DK"/>
          </a:p>
        </p:txBody>
      </p:sp>
    </p:spTree>
    <p:extLst>
      <p:ext uri="{BB962C8B-B14F-4D97-AF65-F5344CB8AC3E}">
        <p14:creationId xmlns:p14="http://schemas.microsoft.com/office/powerpoint/2010/main" val="1073815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 for batterieksemplet</a:t>
            </a:r>
            <a:endParaRPr lang="da-DK"/>
          </a:p>
        </p:txBody>
      </p:sp>
      <mc:AlternateContent>
        <mc:Choice Requires="a14">
          <p:sp>
            <p:nvSpPr>
              <p:cNvPr id="3" name="Content Placeholder 2"/>
              <p:cNvSpPr>
                <a:spLocks noGrp="1"/>
              </p:cNvSpPr>
              <p:nvPr>
                <p:ph idx="1"/>
              </p:nvPr>
            </p:nvSpPr>
            <p:spPr>
              <a:xfrm>
                <a:off x="467544" y="1052736"/>
                <a:ext cx="8496944" cy="5805264"/>
              </a:xfrm>
            </p:spPr>
            <p:txBody>
              <a:bodyPr/>
              <a:lstStyle/>
              <a:p>
                <a:pPr marL="457200" indent="-457200">
                  <a:buFont typeface="+mj-lt"/>
                  <a:buAutoNum type="arabicPeriod"/>
                </a:pPr>
                <a:r>
                  <a:rPr lang="da-DK" sz="2000" b="1" smtClean="0">
                    <a:solidFill>
                      <a:schemeClr val="tx2"/>
                    </a:solidFill>
                  </a:rPr>
                  <a:t>Formulér hypoteser</a:t>
                </a:r>
              </a:p>
              <a:p>
                <a:pPr lvl="1" indent="-276225"/>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14:m>
                  <m:oMathPara>
                    <m:oMathParaPr>
                      <m:jc/>
                    </m:oMathParaPr>
                    <m:oMath>
                      <m:r>
                        <a:rPr lang="da-DK" i="1" smtClean="0">
                          <a:latin typeface="Cambria Math" panose="02040503050406030204" pitchFamily="18" charset="0"/>
                          <a:ea typeface="Cambria Math" panose="02040503050406030204" pitchFamily="18" charset="0"/>
                        </a:rPr>
                        <m:t>𝜇</m:t>
                      </m:r>
                      <m:r>
                        <a:rPr lang="da-DK" i="1">
                          <a:latin typeface="Cambria Math"/>
                          <a:ea typeface="Cambria Math"/>
                        </a:rPr>
                        <m:t>=</m:t>
                      </m:r>
                      <m:sSub>
                        <m:sSubPr>
                          <m:ctrlPr>
                            <a:rPr lang="da-DK" i="1">
                              <a:latin typeface="Cambria Math" panose="02040503050406030204" pitchFamily="18" charset="0"/>
                              <a:ea typeface="Cambria Math"/>
                            </a:rPr>
                          </m:ctrlPr>
                        </m:sSubPr>
                        <m:e>
                          <m:r>
                            <a:rPr lang="da-DK" i="1">
                              <a:latin typeface="Cambria Math" panose="02040503050406030204" pitchFamily="18" charset="0"/>
                              <a:ea typeface="Cambria Math" panose="02040503050406030204" pitchFamily="18" charset="0"/>
                            </a:rPr>
                            <m:t>𝜇</m:t>
                          </m:r>
                        </m:e>
                        <m:sub>
                          <m:r>
                            <a:rPr lang="da-DK" i="1">
                              <a:latin typeface="Cambria Math"/>
                              <a:ea typeface="Cambria Math"/>
                            </a:rPr>
                            <m:t>0</m:t>
                          </m:r>
                        </m:sub>
                      </m:sSub>
                      <m:r>
                        <a:rPr lang="en-US" b="0" i="1" smtClean="0">
                          <a:latin typeface="Cambria Math" panose="02040503050406030204" pitchFamily="18" charset="0"/>
                          <a:ea typeface="Cambria Math"/>
                        </a:rPr>
                        <m:t>=1600</m:t>
                      </m:r>
                    </m:oMath>
                  </m:oMathPara>
                </a14:m>
                <a:endParaRPr lang="da-DK"/>
              </a:p>
              <a:p>
                <a:pPr lvl="1" indent="-276225"/>
                <a14:m>
                  <m:oMathPara>
                    <m:oMathParaPr>
                      <m:jc/>
                    </m:oMathParaPr>
                    <m:oMath>
                      <m:sSub>
                        <m:sSubPr>
                          <m:ctrlPr>
                            <a:rPr lang="da-DK" i="1" smtClean="0">
                              <a:solidFill>
                                <a:schemeClr val="tx1"/>
                              </a:solidFill>
                              <a:latin typeface="Cambria Math" panose="02040503050406030204" pitchFamily="18" charset="0"/>
                            </a:rPr>
                          </m:ctrlPr>
                        </m:sSubPr>
                        <m:e>
                          <m:r>
                            <a:rPr lang="da-DK" i="1">
                              <a:solidFill>
                                <a:schemeClr val="tx1"/>
                              </a:solidFill>
                              <a:latin typeface="Cambria Math"/>
                            </a:rPr>
                            <m:t>𝐻</m:t>
                          </m:r>
                        </m:e>
                        <m:sub>
                          <m:r>
                            <a:rPr lang="en-US" b="0" i="1" smtClean="0">
                              <a:solidFill>
                                <a:schemeClr val="tx1"/>
                              </a:solidFill>
                              <a:latin typeface="Cambria Math" panose="02040503050406030204" pitchFamily="18" charset="0"/>
                            </a:rPr>
                            <m:t>1</m:t>
                          </m:r>
                        </m:sub>
                      </m:sSub>
                    </m:oMath>
                  </m:oMathPara>
                </a14:m>
                <a:r>
                  <a:rPr lang="da-DK" smtClean="0">
                    <a:solidFill>
                      <a:schemeClr val="tx1"/>
                    </a:solidFill>
                  </a:rPr>
                  <a:t>: </a:t>
                </a:r>
                <a14:m>
                  <m:oMathPara>
                    <m:oMathParaPr>
                      <m:jc/>
                    </m:oMathParaPr>
                    <m:oMath>
                      <m:r>
                        <a:rPr lang="da-DK"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&gt;1600</m:t>
                      </m:r>
                    </m:oMath>
                  </m:oMathPara>
                </a14:m>
                <a:br>
                  <a:rPr lang="en-US" smtClean="0">
                    <a:solidFill>
                      <a:schemeClr val="tx1"/>
                    </a:solidFill>
                  </a:rPr>
                </a:br>
                <a:r>
                  <a:rPr lang="en-US" smtClean="0">
                    <a:solidFill>
                      <a:schemeClr val="tx1"/>
                    </a:solidFill>
                  </a:rPr>
                  <a:t>(det en højre-halet, ensidet test)</a:t>
                </a:r>
                <a:endParaRPr lang="da-DK" smtClean="0">
                  <a:solidFill>
                    <a:schemeClr val="tx1"/>
                  </a:solidFill>
                </a:endParaRPr>
              </a:p>
              <a:p>
                <a:pPr marL="457200" indent="-457200">
                  <a:buFont typeface="+mj-lt"/>
                  <a:buAutoNum type="arabicPeriod"/>
                </a:pPr>
                <a:r>
                  <a:rPr lang="da-DK" sz="2000" b="1" smtClean="0">
                    <a:solidFill>
                      <a:schemeClr val="tx2"/>
                    </a:solidFill>
                  </a:rPr>
                  <a:t>Vælg signifikansniveau</a:t>
                </a:r>
                <a:br>
                  <a:rPr lang="da-DK" sz="2000" b="1" smtClean="0">
                    <a:solidFill>
                      <a:schemeClr val="tx2"/>
                    </a:solidFill>
                  </a:rPr>
                </a:br>
                <a:r>
                  <a:rPr lang="da-DK" sz="2000" smtClean="0"/>
                  <a:t>Vi vælger </a:t>
                </a:r>
                <a14:m>
                  <m:oMathPara>
                    <m:oMathParaPr>
                      <m:jc/>
                    </m:oMathParaPr>
                    <m:oMath>
                      <m:r>
                        <a:rPr lang="da-DK" sz="2000" i="1">
                          <a:latin typeface="Cambria Math"/>
                          <a:ea typeface="Cambria Math"/>
                        </a:rPr>
                        <m:t>𝛼</m:t>
                      </m:r>
                      <m:r>
                        <m:rPr>
                          <m:sty m:val="p"/>
                        </m:rPr>
                        <a:rPr lang="en-US" sz="2000" b="0" i="0" smtClean="0">
                          <a:latin typeface="Cambria Math" panose="02040503050406030204" pitchFamily="18" charset="0"/>
                          <a:ea typeface="Cambria Math"/>
                        </a:rPr>
                        <m:t>=</m:t>
                      </m:r>
                      <m:r>
                        <a:rPr lang="en-US" sz="2000" i="1">
                          <a:latin typeface="Cambria Math" panose="02040503050406030204" pitchFamily="18" charset="0"/>
                        </a:rPr>
                        <m:t>0.05</m:t>
                      </m:r>
                    </m:oMath>
                  </m:oMathPara>
                </a14:m>
                <a:r>
                  <a:rPr lang="en-US" sz="2000"/>
                  <a:t> </a:t>
                </a:r>
                <a:r>
                  <a:rPr lang="da-DK" sz="2000" smtClean="0"/>
                  <a:t> </a:t>
                </a:r>
                <a:endParaRPr lang="da-DK" sz="2000"/>
              </a:p>
              <a:p>
                <a:pPr marL="457200" indent="-457200">
                  <a:buFont typeface="+mj-lt"/>
                  <a:buAutoNum type="arabicPeriod"/>
                </a:pPr>
                <a:r>
                  <a:rPr lang="da-DK" sz="2000" b="1" smtClean="0">
                    <a:solidFill>
                      <a:schemeClr val="tx2"/>
                    </a:solidFill>
                  </a:rPr>
                  <a:t>Opstil kriterier for test af nulhypotesen mod alternativet</a:t>
                </a:r>
                <a:endParaRPr lang="da-DK" sz="2000" b="1">
                  <a:solidFill>
                    <a:schemeClr val="tx2"/>
                  </a:solidFill>
                </a:endParaRPr>
              </a:p>
              <a:p>
                <a:pPr marL="647700" lvl="1" indent="-203200">
                  <a:spcBef>
                    <a:spcPts val="300"/>
                  </a:spcBef>
                  <a:buFont typeface="Arial" pitchFamily="34" charset="0"/>
                  <a:buChar char="•"/>
                </a:pPr>
                <a:r>
                  <a:rPr lang="da-DK" smtClean="0"/>
                  <a:t>Formlen for teststørrelsen følger af den centrale grænseværdisætning (CGS), nemlig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da-DK" smtClean="0"/>
                  <a:t> er </a:t>
                </a:r>
                <a14:m>
                  <m:oMathPara>
                    <m:oMathParaPr>
                      <m:jc/>
                    </m:oMathParaPr>
                    <m:o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type m:val="ba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𝑛</m:t>
                              </m:r>
                            </m:e>
                          </m:rad>
                        </m:den>
                      </m:f>
                      <m:r>
                        <a:rPr lang="en-US" i="1">
                          <a:latin typeface="Cambria Math" panose="02040503050406030204" pitchFamily="18" charset="0"/>
                          <a:ea typeface="Cambria Math" panose="02040503050406030204" pitchFamily="18" charset="0"/>
                        </a:rPr>
                        <m:t>)</m:t>
                      </m:r>
                    </m:oMath>
                  </m:oMathPara>
                </a14:m>
                <a:r>
                  <a:rPr lang="da-DK" smtClean="0"/>
                  <a:t>:</a:t>
                </a:r>
                <a:br>
                  <a:rPr lang="da-DK"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endParaRPr lang="da-DK" smtClean="0"/>
              </a:p>
              <a:p>
                <a:pPr marL="647700" lvl="1" indent="-203200">
                  <a:spcBef>
                    <a:spcPts val="300"/>
                  </a:spcBef>
                  <a:buFont typeface="Arial" pitchFamily="34" charset="0"/>
                  <a:buChar char="•"/>
                </a:pPr>
                <a:r>
                  <a:rPr lang="da-DK" smtClean="0"/>
                  <a:t>Teststørrelsen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oMath>
                  </m:oMathPara>
                </a14:m>
                <a:r>
                  <a:rPr lang="da-DK" smtClean="0"/>
                  <a:t> er standard normalfordelt</a:t>
                </a:r>
              </a:p>
              <a:p>
                <a:pPr marL="647700" lvl="1" indent="-203200">
                  <a:spcBef>
                    <a:spcPts val="300"/>
                  </a:spcBef>
                  <a:buFont typeface="Arial" pitchFamily="34" charset="0"/>
                  <a:buChar char="•"/>
                </a:pPr>
                <a:r>
                  <a:rPr lang="da-DK" smtClean="0"/>
                  <a:t>Nulhypotesen forkastes,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sub>
                      </m:sSub>
                    </m:oMath>
                  </m:oMathPara>
                </a14:m>
                <a:r>
                  <a:rPr lang="da-DK" smtClean="0"/>
                  <a:t>, hvor </a:t>
                </a:r>
                <a:br>
                  <a:rPr lang="da-DK" smtClean="0"/>
                </a:br>
                <a:r>
                  <a:rPr lang="da-DK"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m:rPr>
                              <m:sty m:val="p"/>
                            </m:rPr>
                            <a:rPr lang="en-US">
                              <a:latin typeface="Cambria Math" panose="02040503050406030204" pitchFamily="18" charset="0"/>
                            </a:rPr>
                            <m:t>1−</m:t>
                          </m:r>
                          <m:r>
                            <a:rPr lang="el-GR" i="1">
                              <a:latin typeface="Cambria Math" panose="02040503050406030204" pitchFamily="18" charset="0"/>
                              <a:ea typeface="Cambria Math" panose="02040503050406030204" pitchFamily="18" charset="0"/>
                            </a:rPr>
                            <m:t>𝛼</m:t>
                          </m:r>
                        </m:e>
                      </m:d>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a:rPr lang="en-US" b="0" i="1" smtClean="0">
                              <a:latin typeface="Cambria Math" panose="02040503050406030204" pitchFamily="18" charset="0"/>
                            </a:rPr>
                            <m:t>0.95</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1.645</m:t>
                      </m:r>
                    </m:oMath>
                  </m:oMathPara>
                </a14:m>
                <a:r>
                  <a:rPr lang="da-DK"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96944" cy="5805264"/>
              </a:xfrm>
              <a:blipFill>
                <a:blip r:embed="rId3"/>
                <a:stretch>
                  <a:fillRect l="-789" t="-735"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64</a:t>
            </a:fld>
            <a:endParaRPr lang="da-DK"/>
          </a:p>
        </p:txBody>
      </p:sp>
    </p:spTree>
    <p:extLst>
      <p:ext uri="{BB962C8B-B14F-4D97-AF65-F5344CB8AC3E}">
        <p14:creationId xmlns:p14="http://schemas.microsoft.com/office/powerpoint/2010/main" val="337081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Hypotesetest for batterieksemplet</a:t>
            </a:r>
            <a:endParaRPr lang="da-DK"/>
          </a:p>
        </p:txBody>
      </p:sp>
      <mc:AlternateContent>
        <mc:Choice Requires="a14">
          <p:sp>
            <p:nvSpPr>
              <p:cNvPr id="3" name="Content Placeholder 2"/>
              <p:cNvSpPr>
                <a:spLocks noGrp="1"/>
              </p:cNvSpPr>
              <p:nvPr>
                <p:ph idx="1"/>
              </p:nvPr>
            </p:nvSpPr>
            <p:spPr>
              <a:xfrm>
                <a:off x="467544" y="1052736"/>
                <a:ext cx="8496944" cy="5805264"/>
              </a:xfrm>
            </p:spPr>
            <p:txBody>
              <a:bodyPr/>
              <a:lstStyle/>
              <a:p>
                <a:pPr marL="457200" indent="-457200">
                  <a:buFont typeface="+mj-lt"/>
                  <a:buAutoNum type="arabicPeriod" startAt="4"/>
                </a:pPr>
                <a:r>
                  <a:rPr lang="da-DK" sz="2000" b="1" smtClean="0">
                    <a:solidFill>
                      <a:schemeClr val="tx2"/>
                    </a:solidFill>
                  </a:rPr>
                  <a:t>Beregn værdien af teststørrelsen</a:t>
                </a:r>
                <a:br>
                  <a:rPr lang="da-DK" sz="2000" b="1" smtClean="0">
                    <a:solidFill>
                      <a:schemeClr val="tx2"/>
                    </a:solidFill>
                  </a:rPr>
                </a:br>
                <a:r>
                  <a:rPr lang="da-DK" sz="2000"/>
                  <a:t>Bogen antager, at </a:t>
                </a:r>
                <a:r>
                  <a:rPr lang="da-DK" sz="2000" smtClean="0"/>
                  <a:t>populations-standardafvigelsen </a:t>
                </a:r>
                <a:r>
                  <a:rPr lang="da-DK" sz="2000"/>
                  <a:t>er kendt, </a:t>
                </a:r>
                <a14:m>
                  <m:oMathPara>
                    <m:oMathParaPr>
                      <m:jc/>
                    </m:oMathParaPr>
                    <m:oMath>
                      <m:r>
                        <a:rPr lang="da-DK" sz="2000" i="1">
                          <a:latin typeface="Cambria Math"/>
                          <a:ea typeface="Cambria Math"/>
                        </a:rPr>
                        <m:t>𝜎</m:t>
                      </m:r>
                      <m:r>
                        <a:rPr lang="en-US" sz="2000" b="0" i="1" smtClean="0">
                          <a:latin typeface="Cambria Math" panose="02040503050406030204" pitchFamily="18" charset="0"/>
                          <a:ea typeface="Cambria Math"/>
                        </a:rPr>
                        <m:t>=192</m:t>
                      </m:r>
                    </m:oMath>
                  </m:oMathPara>
                </a14:m>
                <a:r>
                  <a:rPr lang="da-DK" sz="2000" smtClean="0"/>
                  <a:t>. </a:t>
                </a:r>
                <a:br>
                  <a:rPr lang="da-DK" sz="2000" smtClean="0"/>
                </a:br>
                <a:r>
                  <a:rPr lang="da-DK" sz="2000" smtClean="0"/>
                  <a:t>Lad os sige, at stikprøven har </a:t>
                </a:r>
                <a14:m>
                  <m:oMathPara>
                    <m:oMathParaPr>
                      <m:jc/>
                    </m:oMathParaPr>
                    <m:oMath>
                      <m:r>
                        <a:rPr lang="da-DK" sz="2000" i="1">
                          <a:latin typeface="Cambria Math"/>
                          <a:ea typeface="Cambria Math"/>
                        </a:rPr>
                        <m:t>𝑛</m:t>
                      </m:r>
                      <m:r>
                        <a:rPr lang="en-US" sz="2000" b="0" i="1" smtClean="0">
                          <a:latin typeface="Cambria Math" panose="02040503050406030204" pitchFamily="18" charset="0"/>
                          <a:ea typeface="Cambria Math"/>
                        </a:rPr>
                        <m:t>=36</m:t>
                      </m:r>
                    </m:oMath>
                  </m:oMathPara>
                </a14:m>
                <a:r>
                  <a:rPr lang="da-DK" sz="2000" smtClean="0"/>
                  <a:t> og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=1670</m:t>
                      </m:r>
                    </m:oMath>
                  </m:oMathPara>
                </a14:m>
                <a:br>
                  <a:rPr lang="da-DK" sz="2000" smtClean="0"/>
                </a:b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2000" i="1">
                          <a:latin typeface="Cambria Math" panose="02040503050406030204" pitchFamily="18" charset="0"/>
                        </a:rPr>
                        <m:t>=</m:t>
                      </m:r>
                      <m:f>
                        <m:fPr>
                          <m:type m:val="bar"/>
                          <m:ctrlPr>
                            <a:rPr lang="en-US" sz="2000" i="1">
                              <a:latin typeface="Cambria Math" panose="02040503050406030204" pitchFamily="18" charset="0"/>
                            </a:rPr>
                          </m:ctrlPr>
                        </m:fPr>
                        <m:num>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num>
                        <m:den>
                          <m:r>
                            <a:rPr lang="da-DK" sz="2000" i="1">
                              <a:latin typeface="Cambria Math"/>
                              <a:ea typeface="Cambria Math"/>
                            </a:rPr>
                            <m:t>𝜎</m:t>
                          </m:r>
                          <m:r>
                            <a:rPr lang="da-DK" sz="2000" i="1">
                              <a:latin typeface="Cambria Math"/>
                              <a:ea typeface="Cambria Math"/>
                            </a:rPr>
                            <m:t>/</m:t>
                          </m:r>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r>
                        <a:rPr lang="en-US" sz="2000" b="0" i="1" smtClean="0">
                          <a:latin typeface="Cambria Math" panose="02040503050406030204" pitchFamily="18" charset="0"/>
                          <a:ea typeface="Cambria Math"/>
                        </a:rPr>
                        <m:t>=</m:t>
                      </m:r>
                      <m:f>
                        <m:fPr>
                          <m:type m:val="bar"/>
                          <m:ctrlPr>
                            <a:rPr lang="en-US" sz="2000" b="0" i="1" smtClean="0">
                              <a:latin typeface="Cambria Math" panose="02040503050406030204" pitchFamily="18" charset="0"/>
                              <a:ea typeface="Cambria Math"/>
                            </a:rPr>
                          </m:ctrlPr>
                        </m:fPr>
                        <m:num>
                          <m:r>
                            <a:rPr lang="en-US" sz="2000" b="0" i="1" smtClean="0">
                              <a:latin typeface="Cambria Math" panose="02040503050406030204" pitchFamily="18" charset="0"/>
                              <a:ea typeface="Cambria Math"/>
                            </a:rPr>
                            <m:t>1670−1600</m:t>
                          </m:r>
                        </m:num>
                        <m:den>
                          <m:r>
                            <a:rPr lang="en-US" sz="2000" b="0" i="1" smtClean="0">
                              <a:latin typeface="Cambria Math" panose="02040503050406030204" pitchFamily="18" charset="0"/>
                              <a:ea typeface="Cambria Math"/>
                            </a:rPr>
                            <m:t>192/</m:t>
                          </m:r>
                          <m:rad>
                            <m:radPr>
                              <m:degHide m:val="on"/>
                              <m:ctrlPr>
                                <a:rPr lang="en-US" sz="2000" b="0" i="1" smtClean="0">
                                  <a:latin typeface="Cambria Math" panose="02040503050406030204" pitchFamily="18" charset="0"/>
                                  <a:ea typeface="Cambria Math"/>
                                </a:rPr>
                              </m:ctrlPr>
                            </m:radPr>
                            <m:deg/>
                            <m:e>
                              <m:r>
                                <a:rPr lang="en-US" sz="2000" b="0" i="1" smtClean="0">
                                  <a:latin typeface="Cambria Math" panose="02040503050406030204" pitchFamily="18" charset="0"/>
                                  <a:ea typeface="Cambria Math"/>
                                </a:rPr>
                                <m:t>36</m:t>
                              </m:r>
                            </m:e>
                          </m:rad>
                        </m:den>
                      </m:f>
                      <m:r>
                        <a:rPr lang="en-US" sz="2000" i="1">
                          <a:latin typeface="Cambria Math" panose="02040503050406030204" pitchFamily="18" charset="0"/>
                          <a:ea typeface="Cambria Math"/>
                        </a:rPr>
                        <m:t>=2</m:t>
                      </m:r>
                      <m:r>
                        <a:rPr lang="en-US" sz="2000" b="0" i="1" smtClean="0">
                          <a:latin typeface="Cambria Math" panose="02040503050406030204" pitchFamily="18" charset="0"/>
                          <a:ea typeface="Cambria Math"/>
                        </a:rPr>
                        <m:t>.</m:t>
                      </m:r>
                      <m:r>
                        <a:rPr lang="en-US" sz="2000" i="1">
                          <a:latin typeface="Cambria Math" panose="02040503050406030204" pitchFamily="18" charset="0"/>
                          <a:ea typeface="Cambria Math"/>
                        </a:rPr>
                        <m:t>1875</m:t>
                      </m:r>
                    </m:oMath>
                  </m:oMathPara>
                </a14:m>
                <a:endParaRPr lang="da-DK" sz="2000" smtClean="0"/>
              </a:p>
              <a:p>
                <a:pPr marL="457200" indent="-457200">
                  <a:buFont typeface="+mj-lt"/>
                  <a:buAutoNum type="arabicPeriod" startAt="4"/>
                </a:pPr>
                <a:r>
                  <a:rPr lang="da-DK" sz="2000" b="1" smtClean="0">
                    <a:solidFill>
                      <a:schemeClr val="tx2"/>
                    </a:solidFill>
                  </a:rPr>
                  <a:t>Drag </a:t>
                </a:r>
                <a:r>
                  <a:rPr lang="da-DK" sz="2000" b="1">
                    <a:solidFill>
                      <a:schemeClr val="tx2"/>
                    </a:solidFill>
                  </a:rPr>
                  <a:t>konklusioner og </a:t>
                </a:r>
                <a:r>
                  <a:rPr lang="da-DK" sz="2000" b="1" smtClean="0">
                    <a:solidFill>
                      <a:schemeClr val="tx2"/>
                    </a:solidFill>
                  </a:rPr>
                  <a:t>test </a:t>
                </a:r>
                <a:r>
                  <a:rPr lang="da-DK" sz="2000" b="1">
                    <a:solidFill>
                      <a:schemeClr val="tx2"/>
                    </a:solidFill>
                  </a:rPr>
                  <a:t>antagelser </a:t>
                </a:r>
                <a:br>
                  <a:rPr lang="da-DK" sz="2000" smtClean="0"/>
                </a:br>
                <a:r>
                  <a:rPr lang="da-DK" sz="2000" smtClean="0"/>
                  <a:t>Da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2000" i="1">
                          <a:latin typeface="Cambria Math" panose="02040503050406030204" pitchFamily="18" charset="0"/>
                          <a:ea typeface="Cambria Math"/>
                        </a:rPr>
                        <m:t>=2.1875</m:t>
                      </m:r>
                      <m:r>
                        <a:rPr lang="en-US" sz="2000" b="0" i="1" smtClean="0">
                          <a:latin typeface="Cambria Math" panose="02040503050406030204" pitchFamily="18" charset="0"/>
                          <a:ea typeface="Cambria Math"/>
                        </a:rPr>
                        <m:t> </m:t>
                      </m:r>
                    </m:oMath>
                  </m:oMathPara>
                </a14:m>
                <a:r>
                  <a:rPr lang="da-DK" sz="2000" smtClean="0"/>
                  <a:t>og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ea typeface="Cambria Math" panose="02040503050406030204" pitchFamily="18" charset="0"/>
                            </a:rPr>
                            <m:t>𝛼</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1.645</m:t>
                      </m:r>
                    </m:oMath>
                  </m:oMathPara>
                </a14:m>
                <a:r>
                  <a:rPr lang="da-DK" sz="2000" smtClean="0"/>
                  <a:t> er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2000" i="1">
                          <a:latin typeface="Cambria Math" panose="02040503050406030204" pitchFamily="18" charset="0"/>
                          <a:ea typeface="Cambria Math"/>
                        </a:rPr>
                        <m:t>&gt;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ea typeface="Cambria Math" panose="02040503050406030204" pitchFamily="18" charset="0"/>
                            </a:rPr>
                            <m:t>𝛼</m:t>
                          </m:r>
                        </m:sub>
                      </m:sSub>
                    </m:oMath>
                  </m:oMathPara>
                </a14:m>
                <a:r>
                  <a:rPr lang="da-DK" sz="2000" smtClean="0"/>
                  <a:t>. Teststørrelsen er altså i det kritiske interval, så vi forkaster nulhypotesen. </a:t>
                </a:r>
                <a:br>
                  <a:rPr lang="da-DK" sz="2000" smtClean="0"/>
                </a:br>
                <a:r>
                  <a:rPr lang="da-DK" sz="2000" smtClean="0"/>
                  <a:t>Vi har således vist på 5 % signifikansniveau, at batterierne kan oplades mere end </a:t>
                </a:r>
                <a14:m>
                  <m:oMathPara>
                    <m:oMathParaPr>
                      <m:jc/>
                    </m:oMathParaPr>
                    <m:oMath>
                      <m:r>
                        <a:rPr lang="da-DK" sz="2000" i="1" smtClean="0">
                          <a:latin typeface="Cambria Math" panose="02040503050406030204" pitchFamily="18" charset="0"/>
                        </a:rPr>
                        <m:t>1600</m:t>
                      </m:r>
                    </m:oMath>
                  </m:oMathPara>
                </a14:m>
                <a:r>
                  <a:rPr lang="da-DK" sz="2000" smtClean="0"/>
                  <a:t> gange. </a:t>
                </a:r>
                <a:br>
                  <a:rPr lang="da-DK" sz="2000" smtClean="0"/>
                </a:br>
                <a:r>
                  <a:rPr lang="da-DK" sz="2000" smtClean="0"/>
                  <a:t>Vi har antaget CGS, men da stikprøvestørrelsen er stor </a:t>
                </a:r>
                <a14:m>
                  <m:oMathPara>
                    <m:oMathParaPr>
                      <m:jc/>
                    </m:oMathParaPr>
                    <m:oMath>
                      <m:r>
                        <m:rPr>
                          <m:sty m:val="p"/>
                        </m:rPr>
                        <a:rPr lang="en-US" sz="2000" b="0" i="0" smtClean="0">
                          <a:latin typeface="Cambria Math" panose="02040503050406030204" pitchFamily="18" charset="0"/>
                          <a:ea typeface="Cambria Math"/>
                        </a:rPr>
                        <m:t>(</m:t>
                      </m:r>
                      <m:r>
                        <a:rPr lang="da-DK" sz="2000" i="1">
                          <a:latin typeface="Cambria Math"/>
                          <a:ea typeface="Cambria Math"/>
                        </a:rPr>
                        <m:t>𝑛</m:t>
                      </m:r>
                      <m:r>
                        <a:rPr lang="en-US" sz="2000" i="1" smtClean="0">
                          <a:latin typeface="Cambria Math" panose="02040503050406030204" pitchFamily="18" charset="0"/>
                          <a:ea typeface="Cambria Math"/>
                        </a:rPr>
                        <m:t>&gt;</m:t>
                      </m:r>
                      <m:r>
                        <a:rPr lang="en-US" sz="2000" b="0" i="1" smtClean="0">
                          <a:latin typeface="Cambria Math" panose="02040503050406030204" pitchFamily="18" charset="0"/>
                          <a:ea typeface="Cambria Math"/>
                        </a:rPr>
                        <m:t>30</m:t>
                      </m:r>
                      <m:r>
                        <m:rPr>
                          <m:sty m:val="p"/>
                        </m:rPr>
                        <a:rPr lang="en-US" sz="2000" b="0" i="0" smtClean="0">
                          <a:latin typeface="Cambria Math" panose="02040503050406030204" pitchFamily="18" charset="0"/>
                          <a:ea typeface="Cambria Math"/>
                        </a:rPr>
                        <m:t>)</m:t>
                      </m:r>
                    </m:oMath>
                  </m:oMathPara>
                </a14:m>
                <a:r>
                  <a:rPr lang="da-DK" sz="2000" smtClean="0"/>
                  <a:t>, så holder CGS. Ellers kunne vi teste antagelsen med et normalfordelingsplot af data</a:t>
                </a:r>
                <a:br>
                  <a:rPr lang="da-DK" sz="2000" smtClean="0"/>
                </a:br>
                <a:endParaRPr lang="da-DK" sz="2000" smtClean="0"/>
              </a:p>
              <a:p>
                <a:pPr marL="0" indent="0">
                  <a:buNone/>
                </a:pPr>
                <a:r>
                  <a:rPr lang="da-DK" sz="2000" smtClean="0"/>
                  <a:t>Hypotesetesten viser, at </a:t>
                </a:r>
                <a14:m>
                  <m:oMathPara>
                    <m:oMathParaPr>
                      <m:jc/>
                    </m:oMathParaPr>
                    <m:oMath>
                      <m:r>
                        <a:rPr lang="da-DK" sz="2000" i="1">
                          <a:latin typeface="Cambria Math" panose="02040503050406030204" pitchFamily="18" charset="0"/>
                          <a:ea typeface="Cambria Math" panose="02040503050406030204" pitchFamily="18" charset="0"/>
                        </a:rPr>
                        <m:t>𝜇</m:t>
                      </m:r>
                      <m:r>
                        <a:rPr lang="en-US" sz="2000" i="1">
                          <a:latin typeface="Cambria Math" panose="02040503050406030204" pitchFamily="18" charset="0"/>
                          <a:ea typeface="Cambria Math" panose="02040503050406030204" pitchFamily="18" charset="0"/>
                        </a:rPr>
                        <m:t>&gt;1600</m:t>
                      </m:r>
                    </m:oMath>
                  </m:oMathPara>
                </a14:m>
                <a:r>
                  <a:rPr lang="da-DK" sz="2000" smtClean="0"/>
                  <a:t>, men ikke </a:t>
                </a:r>
                <a:r>
                  <a:rPr lang="da-DK" sz="2000" i="1" smtClean="0"/>
                  <a:t>hvor</a:t>
                </a:r>
                <a:r>
                  <a:rPr lang="da-DK" sz="2000" smtClean="0"/>
                  <a:t> meget større. Måske er </a:t>
                </a:r>
                <a14:m>
                  <m:oMathPara>
                    <m:oMathParaPr>
                      <m:jc/>
                    </m:oMathParaPr>
                    <m:oMath>
                      <m:r>
                        <a:rPr lang="da-DK" sz="2000" i="1">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160</m:t>
                      </m:r>
                      <m:r>
                        <a:rPr lang="en-US" sz="2000" b="0" i="1" smtClean="0">
                          <a:latin typeface="Cambria Math" panose="02040503050406030204" pitchFamily="18" charset="0"/>
                          <a:ea typeface="Cambria Math" panose="02040503050406030204" pitchFamily="18" charset="0"/>
                        </a:rPr>
                        <m:t>1</m:t>
                      </m:r>
                    </m:oMath>
                  </m:oMathPara>
                </a14:m>
                <a:r>
                  <a:rPr lang="da-DK" sz="2000" smtClean="0"/>
                  <a:t>. Et konfidensinterval kan give plausible værdier af </a:t>
                </a:r>
                <a14:m>
                  <m:oMathPara>
                    <m:oMathParaPr>
                      <m:jc/>
                    </m:oMathParaPr>
                    <m:oMath>
                      <m:r>
                        <a:rPr lang="da-DK" sz="2000" i="1" smtClean="0">
                          <a:latin typeface="Cambria Math" panose="02040503050406030204" pitchFamily="18" charset="0"/>
                          <a:ea typeface="Cambria Math" panose="02040503050406030204" pitchFamily="18" charset="0"/>
                        </a:rPr>
                        <m:t>𝜇</m:t>
                      </m:r>
                    </m:oMath>
                  </m:oMathPara>
                </a14:m>
                <a:r>
                  <a:rPr lang="da-DK" sz="2000" smtClean="0"/>
                  <a:t>, her med </a:t>
                </a:r>
                <a14:m>
                  <m:oMathPara>
                    <m:oMathParaPr>
                      <m:jc/>
                    </m:oMathParaPr>
                    <m:oMath>
                      <m:r>
                        <a:rPr lang="da-DK" sz="200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=0.05</m:t>
                      </m:r>
                    </m:oMath>
                  </m:oMathPara>
                </a14:m>
                <a:r>
                  <a:rPr lang="da-DK" sz="2000" smtClean="0"/>
                  <a:t>: </a:t>
                </a:r>
              </a:p>
              <a:p>
                <a:pPr marL="0" indent="0">
                  <a:buNone/>
                </a:pPr>
                <a:r>
                  <a:rPr lang="da-DK" sz="2000"/>
                  <a:t>	</a:t>
                </a:r>
                <a:r>
                  <a:rPr lang="da-DK" sz="2000" smtClean="0"/>
                  <a:t>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𝑧</m:t>
                          </m:r>
                        </m:e>
                        <m:sub>
                          <m:r>
                            <a:rPr lang="en-US" sz="200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box>
                        <m:boxPr>
                          <m:noBreak m:val="off"/>
                          <m:ctrlPr>
                            <a:rPr lang="en-US" sz="2000" i="1" smtClean="0">
                              <a:latin typeface="Cambria Math" panose="02040503050406030204" pitchFamily="18" charset="0"/>
                              <a:ea typeface="Cambria Math" panose="02040503050406030204" pitchFamily="18" charset="0"/>
                            </a:rPr>
                          </m:ctrlPr>
                        </m:boxPr>
                        <m:e>
                          <m:f>
                            <m:fPr>
                              <m:type m:val="bar"/>
                              <m:ctrlPr>
                                <a:rPr lang="en-US" sz="2000" i="1" smtClean="0">
                                  <a:latin typeface="Cambria Math" panose="02040503050406030204" pitchFamily="18" charset="0"/>
                                  <a:ea typeface="Cambria Math" panose="02040503050406030204" pitchFamily="18" charset="0"/>
                                </a:rPr>
                              </m:ctrlPr>
                            </m:fPr>
                            <m:num>
                              <m:r>
                                <a:rPr lang="da-DK" sz="2000" i="1">
                                  <a:latin typeface="Cambria Math"/>
                                  <a:ea typeface="Cambria Math"/>
                                </a:rPr>
                                <m:t>𝜎</m:t>
                              </m:r>
                            </m:num>
                            <m:den>
                              <m:rad>
                                <m:radPr>
                                  <m:degHide m:val="on"/>
                                  <m:ctrlPr>
                                    <a:rPr lang="da-DK" sz="2000" i="1">
                                      <a:latin typeface="Cambria Math" panose="02040503050406030204" pitchFamily="18" charset="0"/>
                                      <a:ea typeface="Cambria Math"/>
                                    </a:rPr>
                                  </m:ctrlPr>
                                </m:radPr>
                                <m:deg/>
                                <m:e>
                                  <m:r>
                                    <a:rPr lang="da-DK" sz="2000" i="1">
                                      <a:latin typeface="Cambria Math"/>
                                      <a:ea typeface="Cambria Math"/>
                                    </a:rPr>
                                    <m:t>𝑛</m:t>
                                  </m:r>
                                </m:e>
                              </m:rad>
                            </m:den>
                          </m:f>
                        </m:e>
                      </m:box>
                      <m:r>
                        <a:rPr lang="en-US" sz="2000" b="0" i="1" smtClean="0">
                          <a:latin typeface="Cambria Math" panose="02040503050406030204" pitchFamily="18" charset="0"/>
                          <a:ea typeface="Cambria Math" panose="02040503050406030204" pitchFamily="18" charset="0"/>
                        </a:rPr>
                        <m:t>=1670±1.96∙</m:t>
                      </m:r>
                      <m:f>
                        <m:fPr>
                          <m:type m:val="ba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192</m:t>
                          </m:r>
                        </m:num>
                        <m:den>
                          <m:rad>
                            <m:radPr>
                              <m:degHide m:val="on"/>
                              <m:ctrlPr>
                                <a:rPr lang="en-US" sz="2000" i="1">
                                  <a:latin typeface="Cambria Math" panose="02040503050406030204" pitchFamily="18" charset="0"/>
                                  <a:ea typeface="Cambria Math"/>
                                </a:rPr>
                              </m:ctrlPr>
                            </m:radPr>
                            <m:deg/>
                            <m:e>
                              <m:r>
                                <a:rPr lang="en-US" sz="2000" i="1">
                                  <a:latin typeface="Cambria Math" panose="02040503050406030204" pitchFamily="18" charset="0"/>
                                  <a:ea typeface="Cambria Math"/>
                                </a:rPr>
                                <m:t>36</m:t>
                              </m:r>
                            </m:e>
                          </m:rad>
                        </m:den>
                      </m:f>
                      <m:r>
                        <a:rPr lang="en-US" sz="2000" b="0" i="1" smtClean="0">
                          <a:latin typeface="Cambria Math" panose="02040503050406030204" pitchFamily="18" charset="0"/>
                          <a:ea typeface="Cambria Math" panose="02040503050406030204" pitchFamily="18" charset="0"/>
                        </a:rPr>
                        <m:t>=1670±62.7</m:t>
                      </m:r>
                    </m:oMath>
                  </m:oMathPara>
                </a14:m>
                <a:endParaRPr lang="da-DK" sz="2000" smtClean="0"/>
              </a:p>
              <a:p>
                <a:pPr marL="0" indent="0">
                  <a:buNone/>
                </a:pPr>
                <a:r>
                  <a:rPr lang="da-DK" sz="2000" smtClean="0"/>
                  <a:t>Det giver et </a:t>
                </a:r>
                <a14:m>
                  <m:oMathPara>
                    <m:oMathParaPr>
                      <m:jc/>
                    </m:oMathParaPr>
                    <m:oMath>
                      <m:r>
                        <a:rPr lang="da-DK" sz="2000" i="1" smtClean="0">
                          <a:latin typeface="Cambria Math" panose="02040503050406030204" pitchFamily="18" charset="0"/>
                        </a:rPr>
                        <m:t>95 %</m:t>
                      </m:r>
                    </m:oMath>
                  </m:oMathPara>
                </a14:m>
                <a:r>
                  <a:rPr lang="da-DK" sz="2000" smtClean="0"/>
                  <a:t> konfidensinterval på </a:t>
                </a:r>
                <a14:m>
                  <m:oMathPara>
                    <m:oMathParaPr>
                      <m:jc/>
                    </m:oMathParaPr>
                    <m:oMath>
                      <m:r>
                        <a:rPr lang="en-US" sz="2000" b="0" i="1" smtClean="0">
                          <a:latin typeface="Cambria Math" panose="02040503050406030204" pitchFamily="18" charset="0"/>
                        </a:rPr>
                        <m:t>[1607;1733]</m:t>
                      </m:r>
                    </m:oMath>
                  </m:oMathPara>
                </a14:m>
                <a:r>
                  <a:rPr lang="da-DK" sz="2000" smtClean="0"/>
                  <a:t>. </a:t>
                </a:r>
                <a:endParaRPr lang="da-DK" sz="20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052736"/>
                <a:ext cx="8496944" cy="5805264"/>
              </a:xfrm>
              <a:blipFill>
                <a:blip r:embed="rId3"/>
                <a:stretch>
                  <a:fillRect l="-789" t="-735" r="-1148" b="-84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65</a:t>
            </a:fld>
            <a:endParaRPr lang="da-DK"/>
          </a:p>
        </p:txBody>
      </p:sp>
    </p:spTree>
    <p:extLst>
      <p:ext uri="{BB962C8B-B14F-4D97-AF65-F5344CB8AC3E}">
        <p14:creationId xmlns:p14="http://schemas.microsoft.com/office/powerpoint/2010/main" val="2999014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err="1" smtClean="0"/>
              <a:t>Eksempel: Tosidet hypotesetest (s. 249)</a:t>
            </a:r>
            <a:endParaRPr lang="en-GB"/>
          </a:p>
        </p:txBody>
      </p:sp>
      <mc:AlternateContent>
        <mc:Choice Requires="a14">
          <p:sp>
            <p:nvSpPr>
              <p:cNvPr id="3" name="Content Placeholder 2"/>
              <p:cNvSpPr>
                <a:spLocks noGrp="1"/>
              </p:cNvSpPr>
              <p:nvPr>
                <p:ph idx="1"/>
              </p:nvPr>
            </p:nvSpPr>
            <p:spPr>
              <a:xfrm>
                <a:off x="395536" y="1124744"/>
                <a:ext cx="8640960" cy="5616624"/>
              </a:xfrm>
            </p:spPr>
            <p:txBody>
              <a:bodyPr/>
              <a:lstStyle/>
              <a:p>
                <a:pPr marL="0" indent="0">
                  <a:buNone/>
                </a:pPr>
                <a:r>
                  <a:rPr lang="en-US" smtClean="0"/>
                  <a:t>I en produktion af cementblokke skal blokkene have termisk konduktivitet på </a:t>
                </a:r>
                <a14:m>
                  <m:oMathPara>
                    <m:oMathParaPr>
                      <m:jc/>
                    </m:oMathParaPr>
                    <m:oMath>
                      <m:r>
                        <a:rPr lang="en-US" i="1" smtClean="0">
                          <a:latin typeface="Cambria Math" panose="02040503050406030204" pitchFamily="18" charset="0"/>
                        </a:rPr>
                        <m:t>0.340</m:t>
                      </m:r>
                    </m:oMath>
                  </m:oMathPara>
                </a14:m>
                <a:r>
                  <a:rPr lang="en-US" smtClean="0"/>
                  <a:t>. Vi vil undersøge</a:t>
                </a:r>
                <a:r>
                  <a:rPr lang="en-US"/>
                  <a:t>, om det opnås</a:t>
                </a:r>
                <a:r>
                  <a:rPr lang="en-US" smtClean="0"/>
                  <a:t> med en stikprøve på </a:t>
                </a:r>
                <a14:m>
                  <m:oMathPara>
                    <m:oMathParaPr>
                      <m:jc/>
                    </m:oMathParaPr>
                    <m:oMath>
                      <m:r>
                        <a:rPr lang="en-US" i="1" smtClean="0">
                          <a:latin typeface="Cambria Math" panose="02040503050406030204" pitchFamily="18" charset="0"/>
                        </a:rPr>
                        <m:t>35</m:t>
                      </m:r>
                    </m:oMath>
                  </m:oMathPara>
                </a14:m>
                <a:r>
                  <a:rPr lang="en-US" smtClean="0"/>
                  <a:t> blokke, på </a:t>
                </a:r>
                <a14:m>
                  <m:oMathPara>
                    <m:oMathParaPr>
                      <m:jc/>
                    </m:oMathParaPr>
                    <m:oMath>
                      <m:r>
                        <a:rPr lang="en-US" i="1" smtClean="0">
                          <a:latin typeface="Cambria Math" panose="02040503050406030204" pitchFamily="18" charset="0"/>
                        </a:rPr>
                        <m:t>5</m:t>
                      </m:r>
                    </m:oMath>
                  </m:oMathPara>
                </a14:m>
                <a:r>
                  <a:rPr lang="en-US" smtClean="0"/>
                  <a:t> % signifikansniveau. Fra lignende studier vides det, at </a:t>
                </a:r>
                <a14:m>
                  <m:oMathPara>
                    <m:oMathParaPr>
                      <m:jc/>
                    </m:oMathParaPr>
                    <m:o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=0.01</m:t>
                      </m:r>
                    </m:oMath>
                  </m:oMathPara>
                </a14:m>
                <a:br>
                  <a:rPr lang="en-GB" smtClean="0"/>
                </a:br>
                <a:r>
                  <a:rPr lang="en-GB" sz="1400" smtClean="0"/>
                  <a:t> </a:t>
                </a:r>
                <a:endParaRPr lang="en-GB" smtClean="0"/>
              </a:p>
              <a:p>
                <a:pPr marL="457200" indent="-457200">
                  <a:buFont typeface="+mj-lt"/>
                  <a:buAutoNum type="arabicPeriod"/>
                </a:pPr>
                <a:r>
                  <a:rPr lang="da-DK" sz="2000" b="1">
                    <a:solidFill>
                      <a:schemeClr val="tx2"/>
                    </a:solidFill>
                  </a:rPr>
                  <a:t>Formulér hypoteser</a:t>
                </a:r>
              </a:p>
              <a:p>
                <a:pPr lvl="1" indent="-276225"/>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14:m>
                  <m:oMathPara>
                    <m:oMathParaPr>
                      <m:jc/>
                    </m:oMathParaPr>
                    <m:oMath>
                      <m:r>
                        <a:rPr lang="da-DK" i="1">
                          <a:latin typeface="Cambria Math" panose="02040503050406030204" pitchFamily="18" charset="0"/>
                          <a:ea typeface="Cambria Math" panose="02040503050406030204" pitchFamily="18" charset="0"/>
                        </a:rPr>
                        <m:t>𝜇</m:t>
                      </m:r>
                      <m:r>
                        <a:rPr lang="da-DK" i="1">
                          <a:latin typeface="Cambria Math"/>
                          <a:ea typeface="Cambria Math"/>
                        </a:rPr>
                        <m:t>=</m:t>
                      </m:r>
                      <m:r>
                        <a:rPr lang="en-US" b="0" i="1" smtClean="0">
                          <a:latin typeface="Cambria Math" panose="02040503050406030204" pitchFamily="18" charset="0"/>
                          <a:ea typeface="Cambria Math"/>
                        </a:rPr>
                        <m:t>0.340</m:t>
                      </m:r>
                    </m:oMath>
                  </m:oMathPara>
                </a14:m>
                <a:endParaRPr lang="da-DK"/>
              </a:p>
              <a:p>
                <a:pPr lvl="1" indent="-276225"/>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i="1">
                              <a:latin typeface="Cambria Math" panose="02040503050406030204" pitchFamily="18" charset="0"/>
                            </a:rPr>
                            <m:t>1</m:t>
                          </m:r>
                        </m:sub>
                      </m:sSub>
                    </m:oMath>
                  </m:oMathPara>
                </a14:m>
                <a:r>
                  <a:rPr lang="da-DK"/>
                  <a:t>: </a:t>
                </a:r>
                <a14:m>
                  <m:oMathPara>
                    <m:oMathParaPr>
                      <m:jc/>
                    </m:oMathParaPr>
                    <m:oMath>
                      <m:r>
                        <a:rPr lang="da-DK" i="1">
                          <a:latin typeface="Cambria Math" panose="02040503050406030204" pitchFamily="18" charset="0"/>
                          <a:ea typeface="Cambria Math" panose="02040503050406030204" pitchFamily="18" charset="0"/>
                        </a:rPr>
                        <m:t>𝜇</m:t>
                      </m:r>
                      <m:r>
                        <a:rPr lang="da-DK"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a:rPr>
                        <m:t>0.340</m:t>
                      </m:r>
                    </m:oMath>
                  </m:oMathPara>
                </a14:m>
                <a:br>
                  <a:rPr lang="en-US"/>
                </a:br>
                <a:r>
                  <a:rPr lang="en-US" smtClean="0"/>
                  <a:t>(tosidet test)</a:t>
                </a:r>
                <a:endParaRPr lang="da-DK"/>
              </a:p>
              <a:p>
                <a:pPr marL="457200" indent="-457200">
                  <a:buFont typeface="+mj-lt"/>
                  <a:buAutoNum type="arabicPeriod"/>
                </a:pPr>
                <a:r>
                  <a:rPr lang="da-DK" sz="2000" b="1">
                    <a:solidFill>
                      <a:schemeClr val="tx2"/>
                    </a:solidFill>
                  </a:rPr>
                  <a:t>Vælg signifikansniveau</a:t>
                </a:r>
                <a:br>
                  <a:rPr lang="da-DK" sz="2000" b="1">
                    <a:solidFill>
                      <a:schemeClr val="tx2"/>
                    </a:solidFill>
                  </a:rPr>
                </a:br>
                <a14:m>
                  <m:oMathPara>
                    <m:oMathParaPr>
                      <m:jc/>
                    </m:oMathParaPr>
                    <m:oMath>
                      <m:r>
                        <a:rPr lang="da-DK" sz="2000" i="1" smtClean="0">
                          <a:latin typeface="Cambria Math" panose="02040503050406030204" pitchFamily="18" charset="0"/>
                          <a:ea typeface="Cambria Math"/>
                        </a:rPr>
                        <m:t>𝛼</m:t>
                      </m:r>
                      <m:r>
                        <a:rPr lang="en-US" sz="2000" i="1" smtClean="0">
                          <a:latin typeface="Cambria Math" panose="02040503050406030204" pitchFamily="18" charset="0"/>
                        </a:rPr>
                        <m:t> </m:t>
                      </m:r>
                      <m:r>
                        <a:rPr lang="en-US" sz="2000" i="1">
                          <a:latin typeface="Cambria Math" panose="02040503050406030204" pitchFamily="18" charset="0"/>
                        </a:rPr>
                        <m:t>= </m:t>
                      </m:r>
                      <m:r>
                        <a:rPr lang="en-US" sz="2000" i="1" smtClean="0">
                          <a:latin typeface="Cambria Math" panose="02040503050406030204" pitchFamily="18" charset="0"/>
                        </a:rPr>
                        <m:t>0.05</m:t>
                      </m:r>
                    </m:oMath>
                  </m:oMathPara>
                </a14:m>
                <a:r>
                  <a:rPr lang="da-DK" sz="2000" smtClean="0"/>
                  <a:t> </a:t>
                </a:r>
                <a:endParaRPr lang="da-DK" sz="2000"/>
              </a:p>
              <a:p>
                <a:pPr marL="457200" indent="-457200">
                  <a:buFont typeface="+mj-lt"/>
                  <a:buAutoNum type="arabicPeriod"/>
                </a:pPr>
                <a:r>
                  <a:rPr lang="da-DK" sz="2000" b="1">
                    <a:solidFill>
                      <a:schemeClr val="tx2"/>
                    </a:solidFill>
                  </a:rPr>
                  <a:t>Opstil kriterier for test af nulhypotesen mod alternativet</a:t>
                </a:r>
              </a:p>
              <a:p>
                <a:pPr marL="444500" lvl="1" indent="0">
                  <a:spcBef>
                    <a:spcPts val="300"/>
                  </a:spcBef>
                  <a:buNone/>
                </a:pPr>
                <a:r>
                  <a:rPr lang="en-US" smtClean="0"/>
                  <a:t>Teststørrelsen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oMath>
                  </m:oMathPara>
                </a14:m>
                <a:r>
                  <a:rPr lang="da-DK" smtClean="0"/>
                  <a:t> er standard normalfordelt</a:t>
                </a:r>
                <a:br>
                  <a:rPr lang="da-DK" smtClean="0"/>
                </a:br>
                <a:r>
                  <a:rPr lang="da-DK" smtClean="0"/>
                  <a:t>Da vi har en tosidet test, forkastes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smtClean="0"/>
                  <a:t>,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oMath>
                  </m:oMathPara>
                </a14:m>
                <a:r>
                  <a:rPr lang="da-DK" smtClean="0"/>
                  <a:t> eller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𝑧</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sub>
                      </m:sSub>
                    </m:oMath>
                  </m:oMathPara>
                </a14:m>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m:rPr>
                              <m:sty m:val="p"/>
                            </m:rPr>
                            <a:rPr lang="en-US">
                              <a:latin typeface="Cambria Math" panose="02040503050406030204" pitchFamily="18" charset="0"/>
                            </a:rPr>
                            <m:t>1−</m:t>
                          </m:r>
                          <m:r>
                            <a:rPr lang="el-GR"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0.975</m:t>
                          </m:r>
                        </m:e>
                      </m:d>
                      <m:r>
                        <a:rPr lang="en-US" i="1">
                          <a:latin typeface="Cambria Math" panose="02040503050406030204" pitchFamily="18" charset="0"/>
                          <a:ea typeface="Cambria Math" panose="02040503050406030204" pitchFamily="18" charset="0"/>
                        </a:rPr>
                        <m:t>=1.96</m:t>
                      </m:r>
                    </m:oMath>
                  </m:oMathPara>
                </a14:m>
                <a:endParaRPr lang="da-DK"/>
              </a:p>
              <a:p>
                <a:pPr marL="444500" lvl="1" indent="0">
                  <a:spcBef>
                    <a:spcPts val="300"/>
                  </a:spcBef>
                  <a:buNone/>
                </a:pPr>
                <a14:m>
                  <m:oMathPara>
                    <m:oMathParaPr>
                      <m:jc/>
                    </m:oMathParaPr>
                    <m:o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a:rPr lang="el-GR"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rPr>
                        <m:t>=</m:t>
                      </m:r>
                      <m:r>
                        <m:rPr>
                          <m:sty m:val="p"/>
                        </m:rPr>
                        <a:rPr lang="en-US">
                          <a:latin typeface="Cambria Math" panose="02040503050406030204" pitchFamily="18" charset="0"/>
                        </a:rPr>
                        <m:t>qnorm</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m:t>
                          </m:r>
                          <m:r>
                            <a:rPr lang="en-US" b="0" i="1" smtClean="0">
                              <a:latin typeface="Cambria Math" panose="02040503050406030204" pitchFamily="18" charset="0"/>
                            </a:rPr>
                            <m:t>02</m:t>
                          </m:r>
                          <m:r>
                            <a:rPr lang="en-US" i="1">
                              <a:latin typeface="Cambria Math" panose="02040503050406030204" pitchFamily="18" charset="0"/>
                            </a:rPr>
                            <m:t>5</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1.96</m:t>
                      </m:r>
                    </m:oMath>
                  </m:oMathPara>
                </a14:m>
                <a:br>
                  <a:rPr lang="en-US" smtClean="0"/>
                </a:br>
                <a:r>
                  <a:rPr lang="en-US" smtClean="0"/>
                  <a:t>Vi forkaster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da-DK" i="1">
                              <a:latin typeface="Cambria Math"/>
                            </a:rPr>
                            <m:t>0</m:t>
                          </m:r>
                        </m:sub>
                      </m:sSub>
                    </m:oMath>
                  </m:oMathPara>
                </a14:m>
                <a:r>
                  <a:rPr lang="da-DK"/>
                  <a:t>, </a:t>
                </a:r>
                <a:r>
                  <a:rPr lang="da-DK" smtClean="0"/>
                  <a:t>hvis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Sub>
                    </m:oMath>
                  </m:oMathPara>
                </a14:m>
                <a:r>
                  <a:rPr lang="da-DK" smtClean="0"/>
                  <a:t>.</a:t>
                </a:r>
                <a:endParaRPr lang="da-DK"/>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5536" y="1124744"/>
                <a:ext cx="8640960" cy="5616624"/>
              </a:xfrm>
              <a:blipFill>
                <a:blip r:embed="rId2"/>
                <a:stretch>
                  <a:fillRect l="-917" t="-760" r="-1059" b="-173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66</a:t>
            </a:fld>
            <a:endParaRPr lang="da-DK">
              <a:solidFill>
                <a:prstClr val="black">
                  <a:tint val="75000"/>
                </a:prstClr>
              </a:solidFill>
            </a:endParaRPr>
          </a:p>
        </p:txBody>
      </p:sp>
    </p:spTree>
    <p:extLst>
      <p:ext uri="{BB962C8B-B14F-4D97-AF65-F5344CB8AC3E}">
        <p14:creationId xmlns:p14="http://schemas.microsoft.com/office/powerpoint/2010/main" val="36789107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7" name="Group 6"/>
          <p:cNvGrpSpPr/>
          <p:nvPr/>
        </p:nvGrpSpPr>
        <p:grpSpPr>
          <a:xfrm>
            <a:off x="4826446" y="2492896"/>
            <a:ext cx="4210050" cy="3193496"/>
            <a:chOff x="4826446" y="2852936"/>
            <a:chExt cx="4210050" cy="3193496"/>
          </a:xfrm>
        </p:grpSpPr>
        <p:pic>
          <p:nvPicPr>
            <p:cNvPr id="5" name="Picture 4"/>
            <p:cNvPicPr>
              <a:picLocks noChangeAspect="1"/>
            </p:cNvPicPr>
            <p:nvPr/>
          </p:nvPicPr>
          <p:blipFill>
            <a:blip r:embed="rId2"/>
            <a:stretch>
              <a:fillRect/>
            </a:stretch>
          </p:blipFill>
          <p:spPr>
            <a:xfrm>
              <a:off x="4826446" y="2852936"/>
              <a:ext cx="4210050" cy="2886075"/>
            </a:xfrm>
            <a:prstGeom prst="rect">
              <a:avLst/>
            </a:prstGeom>
          </p:spPr>
        </p:pic>
        <mc:AlternateContent>
          <mc:Choice Requires="a14">
            <p:sp>
              <p:nvSpPr>
                <p:cNvPr id="6" name="Line Callout 1 5"/>
                <p:cNvSpPr/>
                <p:nvPr/>
              </p:nvSpPr>
              <p:spPr>
                <a:xfrm>
                  <a:off x="6355407" y="5674189"/>
                  <a:ext cx="1152128" cy="372243"/>
                </a:xfrm>
                <a:prstGeom prst="borderCallout1">
                  <a:avLst>
                    <a:gd name="adj1" fmla="val -268"/>
                    <a:gd name="adj2" fmla="val 53402"/>
                    <a:gd name="adj3" fmla="val -119803"/>
                    <a:gd name="adj4" fmla="val 1383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14:m>
                    <m:oMathPara>
                      <m:oMathParaPr>
                        <m:jc/>
                      </m:oMathParaPr>
                      <m:oMath>
                        <m:sSub>
                          <m:sSubPr>
                            <m:ctrlPr>
                              <a:rPr lang="en-US" sz="1600" i="1" smtClean="0">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𝑧</m:t>
                            </m:r>
                          </m:e>
                          <m:sub>
                            <m:r>
                              <a:rPr lang="en-US" sz="1600" i="1">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=1.77</m:t>
                        </m:r>
                      </m:oMath>
                    </m:oMathPara>
                  </a14:m>
                  <a:endParaRPr lang="en-GB">
                    <a:solidFill>
                      <a:schemeClr val="tx1"/>
                    </a:solidFill>
                  </a:endParaRPr>
                </a:p>
              </p:txBody>
            </p:sp>
          </mc:Choice>
          <mc:Fallback>
            <p:sp>
              <p:nvSpPr>
                <p:cNvPr id="6" name="Line Callout 1 5"/>
                <p:cNvSpPr>
                  <a:spLocks noRot="1" noChangeAspect="1" noMove="1" noResize="1" noEditPoints="1" noAdjustHandles="1" noChangeArrowheads="1" noChangeShapeType="1" noTextEdit="1"/>
                </p:cNvSpPr>
                <p:nvPr/>
              </p:nvSpPr>
              <p:spPr>
                <a:xfrm>
                  <a:off x="6355407" y="5674189"/>
                  <a:ext cx="1152128" cy="372243"/>
                </a:xfrm>
                <a:prstGeom prst="borderCallout1">
                  <a:avLst>
                    <a:gd name="adj1" fmla="val -268"/>
                    <a:gd name="adj2" fmla="val 53402"/>
                    <a:gd name="adj3" fmla="val -119803"/>
                    <a:gd name="adj4" fmla="val 138311"/>
                  </a:avLst>
                </a:prstGeom>
                <a:blipFill>
                  <a:blip r:embed="rId3"/>
                  <a:stretch>
                    <a:fillRect/>
                  </a:stretch>
                </a:blipFill>
                <a:ln>
                  <a:solidFill>
                    <a:schemeClr val="tx1"/>
                  </a:solidFill>
                </a:ln>
              </p:spPr>
              <p:txBody>
                <a:bodyPr/>
                <a:lstStyle/>
                <a:p>
                  <a:r>
                    <a:rPr lang="en-GB">
                      <a:noFill/>
                    </a:rPr>
                    <a:t> </a:t>
                  </a:r>
                </a:p>
              </p:txBody>
            </p:sp>
          </mc:Fallback>
        </mc:AlternateContent>
      </p:grpSp>
      <p:sp>
        <p:nvSpPr>
          <p:cNvPr id="2" name="Title 1"/>
          <p:cNvSpPr>
            <a:spLocks noGrp="1"/>
          </p:cNvSpPr>
          <p:nvPr>
            <p:ph type="title"/>
          </p:nvPr>
        </p:nvSpPr>
        <p:spPr/>
        <p:txBody>
          <a:bodyPr/>
          <a:lstStyle/>
          <a:p>
            <a:r>
              <a:rPr lang="en-US" err="1" smtClean="0"/>
              <a:t>Eksempel: Tosidet hypotesetest</a:t>
            </a:r>
            <a:endParaRPr lang="en-GB"/>
          </a:p>
        </p:txBody>
      </p:sp>
      <mc:AlternateContent>
        <mc:Choice Requires="a14">
          <p:sp>
            <p:nvSpPr>
              <p:cNvPr id="3" name="Content Placeholder 2"/>
              <p:cNvSpPr>
                <a:spLocks noGrp="1"/>
              </p:cNvSpPr>
              <p:nvPr>
                <p:ph idx="1"/>
              </p:nvPr>
            </p:nvSpPr>
            <p:spPr>
              <a:xfrm>
                <a:off x="395536" y="1124744"/>
                <a:ext cx="8640960" cy="5616624"/>
              </a:xfrm>
            </p:spPr>
            <p:txBody>
              <a:bodyPr/>
              <a:lstStyle/>
              <a:p>
                <a:pPr marL="457200" indent="-457200">
                  <a:buFont typeface="+mj-lt"/>
                  <a:buAutoNum type="arabicPeriod" startAt="4"/>
                </a:pPr>
                <a:r>
                  <a:rPr lang="da-DK" b="1" smtClean="0">
                    <a:solidFill>
                      <a:schemeClr val="tx2"/>
                    </a:solidFill>
                  </a:rPr>
                  <a:t>Beregn værdien </a:t>
                </a:r>
                <a:r>
                  <a:rPr lang="da-DK" b="1">
                    <a:solidFill>
                      <a:schemeClr val="tx2"/>
                    </a:solidFill>
                  </a:rPr>
                  <a:t>af </a:t>
                </a:r>
                <a:r>
                  <a:rPr lang="da-DK" b="1" smtClean="0">
                    <a:solidFill>
                      <a:schemeClr val="tx2"/>
                    </a:solidFill>
                  </a:rPr>
                  <a:t>teststørrelsen</a:t>
                </a:r>
                <a:br>
                  <a:rPr lang="da-DK"/>
                </a:br>
                <a:r>
                  <a:rPr lang="da-DK" smtClean="0"/>
                  <a:t>Det viser sig, at stikprøvens middelværdi er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=0.343</m:t>
                      </m:r>
                    </m:oMath>
                  </m:oMathPara>
                </a14:m>
                <a:r>
                  <a:rPr lang="da-DK" smtClean="0"/>
                  <a:t>.</a:t>
                </a:r>
                <a:br>
                  <a:rPr lang="da-DK"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da-DK" i="1">
                              <a:latin typeface="Cambria Math"/>
                              <a:ea typeface="Cambria Math"/>
                            </a:rPr>
                            <m:t>𝜎</m:t>
                          </m:r>
                          <m:r>
                            <a:rPr lang="da-DK" i="1">
                              <a:latin typeface="Cambria Math"/>
                              <a:ea typeface="Cambria Math"/>
                            </a:rPr>
                            <m:t>/</m:t>
                          </m:r>
                          <m:rad>
                            <m:radPr>
                              <m:degHide m:val="on"/>
                              <m:ctrlPr>
                                <a:rPr lang="da-DK" i="1">
                                  <a:latin typeface="Cambria Math" panose="02040503050406030204" pitchFamily="18" charset="0"/>
                                  <a:ea typeface="Cambria Math"/>
                                </a:rPr>
                              </m:ctrlPr>
                            </m:radPr>
                            <m:deg/>
                            <m:e>
                              <m:r>
                                <a:rPr lang="da-DK" i="1">
                                  <a:latin typeface="Cambria Math"/>
                                  <a:ea typeface="Cambria Math"/>
                                </a:rPr>
                                <m:t>𝑛</m:t>
                              </m:r>
                            </m:e>
                          </m:rad>
                        </m:den>
                      </m:f>
                      <m:r>
                        <a:rPr lang="en-US" i="1">
                          <a:latin typeface="Cambria Math" panose="02040503050406030204" pitchFamily="18" charset="0"/>
                          <a:ea typeface="Cambria Math"/>
                        </a:rPr>
                        <m:t>=</m:t>
                      </m:r>
                      <m:f>
                        <m:fPr>
                          <m:type m:val="bar"/>
                          <m:ctrlPr>
                            <a:rPr lang="en-US" i="1">
                              <a:latin typeface="Cambria Math" panose="02040503050406030204" pitchFamily="18" charset="0"/>
                              <a:ea typeface="Cambria Math"/>
                            </a:rPr>
                          </m:ctrlPr>
                        </m:fPr>
                        <m:num>
                          <m:r>
                            <a:rPr lang="en-US" b="0" i="1" smtClean="0">
                              <a:latin typeface="Cambria Math" panose="02040503050406030204" pitchFamily="18" charset="0"/>
                              <a:ea typeface="Cambria Math"/>
                            </a:rPr>
                            <m:t>0.343</m:t>
                          </m:r>
                          <m:r>
                            <a:rPr lang="en-US" i="1">
                              <a:latin typeface="Cambria Math" panose="02040503050406030204" pitchFamily="18" charset="0"/>
                              <a:ea typeface="Cambria Math"/>
                            </a:rPr>
                            <m:t>−</m:t>
                          </m:r>
                          <m:r>
                            <a:rPr lang="en-US" b="0" i="1" smtClean="0">
                              <a:latin typeface="Cambria Math" panose="02040503050406030204" pitchFamily="18" charset="0"/>
                              <a:ea typeface="Cambria Math"/>
                            </a:rPr>
                            <m:t>0.340</m:t>
                          </m:r>
                        </m:num>
                        <m:den>
                          <m:r>
                            <a:rPr lang="en-US" b="0" i="1" smtClean="0">
                              <a:latin typeface="Cambria Math" panose="02040503050406030204" pitchFamily="18" charset="0"/>
                              <a:ea typeface="Cambria Math"/>
                            </a:rPr>
                            <m:t>0.010</m:t>
                          </m:r>
                          <m:r>
                            <a:rPr lang="en-US" i="1">
                              <a:latin typeface="Cambria Math" panose="02040503050406030204" pitchFamily="18" charset="0"/>
                              <a:ea typeface="Cambria Math"/>
                            </a:rPr>
                            <m:t>/</m:t>
                          </m:r>
                          <m:rad>
                            <m:radPr>
                              <m:degHide m:val="on"/>
                              <m:ctrlPr>
                                <a:rPr lang="en-US" i="1">
                                  <a:latin typeface="Cambria Math" panose="02040503050406030204" pitchFamily="18" charset="0"/>
                                  <a:ea typeface="Cambria Math"/>
                                </a:rPr>
                              </m:ctrlPr>
                            </m:radPr>
                            <m:deg/>
                            <m:e>
                              <m:r>
                                <a:rPr lang="en-US" i="1">
                                  <a:latin typeface="Cambria Math" panose="02040503050406030204" pitchFamily="18" charset="0"/>
                                  <a:ea typeface="Cambria Math"/>
                                </a:rPr>
                                <m:t>3</m:t>
                              </m:r>
                              <m:r>
                                <a:rPr lang="en-US" b="0" i="1" smtClean="0">
                                  <a:latin typeface="Cambria Math" panose="02040503050406030204" pitchFamily="18" charset="0"/>
                                  <a:ea typeface="Cambria Math"/>
                                </a:rPr>
                                <m:t>5</m:t>
                              </m:r>
                            </m:e>
                          </m:rad>
                        </m:den>
                      </m:f>
                      <m:r>
                        <a:rPr lang="en-US" i="1">
                          <a:latin typeface="Cambria Math" panose="02040503050406030204" pitchFamily="18" charset="0"/>
                          <a:ea typeface="Cambria Math"/>
                        </a:rPr>
                        <m:t>=</m:t>
                      </m:r>
                      <m:r>
                        <a:rPr lang="en-US" b="0" i="1" smtClean="0">
                          <a:latin typeface="Cambria Math" panose="02040503050406030204" pitchFamily="18" charset="0"/>
                          <a:ea typeface="Cambria Math"/>
                        </a:rPr>
                        <m:t>1.77</m:t>
                      </m:r>
                    </m:oMath>
                  </m:oMathPara>
                </a14:m>
                <a:endParaRPr lang="da-DK"/>
              </a:p>
              <a:p>
                <a:pPr marL="457200" indent="-457200">
                  <a:buFont typeface="+mj-lt"/>
                  <a:buAutoNum type="arabicPeriod" startAt="4"/>
                </a:pPr>
                <a:r>
                  <a:rPr lang="da-DK" b="1">
                    <a:solidFill>
                      <a:schemeClr val="tx2"/>
                    </a:solidFill>
                  </a:rPr>
                  <a:t>Drag konklusioner og test antagelser </a:t>
                </a:r>
                <a:br>
                  <a:rPr lang="da-DK"/>
                </a:br>
                <a:r>
                  <a:rPr lang="da-DK"/>
                  <a:t>Da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a:latin typeface="Cambria Math" panose="02040503050406030204" pitchFamily="18" charset="0"/>
                          <a:ea typeface="Cambria Math"/>
                        </a:rPr>
                        <m:t>=</m:t>
                      </m:r>
                      <m:r>
                        <a:rPr lang="en-US" b="0" i="1" smtClean="0">
                          <a:latin typeface="Cambria Math" panose="02040503050406030204" pitchFamily="18" charset="0"/>
                          <a:ea typeface="Cambria Math"/>
                        </a:rPr>
                        <m:t>1.77</m:t>
                      </m:r>
                    </m:oMath>
                  </m:oMathPara>
                </a14:m>
                <a:r>
                  <a:rPr lang="da-DK" smtClean="0"/>
                  <a:t> </a:t>
                </a:r>
                <a:r>
                  <a:rPr lang="da-DK"/>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96</m:t>
                      </m:r>
                    </m:oMath>
                  </m:oMathPara>
                </a14:m>
                <a:r>
                  <a:rPr lang="da-DK"/>
                  <a:t> </a:t>
                </a:r>
                <a:br>
                  <a:rPr lang="da-DK" smtClean="0"/>
                </a:br>
                <a:r>
                  <a:rPr lang="da-DK" smtClean="0"/>
                  <a:t>er teststørrelsen udenfor det </a:t>
                </a:r>
                <a:br>
                  <a:rPr lang="da-DK" smtClean="0"/>
                </a:br>
                <a:r>
                  <a:rPr lang="da-DK" smtClean="0"/>
                  <a:t>kritiske </a:t>
                </a:r>
                <a:r>
                  <a:rPr lang="da-DK"/>
                  <a:t>interval, så vi </a:t>
                </a:r>
                <a:r>
                  <a:rPr lang="da-DK" smtClean="0"/>
                  <a:t>kan </a:t>
                </a:r>
                <a:r>
                  <a:rPr lang="da-DK" i="1" smtClean="0"/>
                  <a:t>ikke</a:t>
                </a:r>
                <a:r>
                  <a:rPr lang="da-DK" smtClean="0"/>
                  <a:t> </a:t>
                </a:r>
                <a:br>
                  <a:rPr lang="da-DK" smtClean="0"/>
                </a:br>
                <a:r>
                  <a:rPr lang="da-DK" smtClean="0"/>
                  <a:t>forkaste </a:t>
                </a:r>
                <a:r>
                  <a:rPr lang="da-DK"/>
                  <a:t>nulhypotesen. </a:t>
                </a:r>
                <a:br>
                  <a:rPr lang="da-DK" smtClean="0"/>
                </a:br>
                <a:r>
                  <a:rPr lang="da-DK" smtClean="0"/>
                  <a:t>Stikprøven med </a:t>
                </a:r>
                <a:r>
                  <a:rPr lang="da-DK"/>
                  <a:t>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=0.343</m:t>
                      </m:r>
                    </m:oMath>
                  </m:oMathPara>
                </a14:m>
                <a:r>
                  <a:rPr lang="da-DK" smtClean="0"/>
                  <a:t> er </a:t>
                </a:r>
                <a:br>
                  <a:rPr lang="da-DK" smtClean="0"/>
                </a:br>
                <a:r>
                  <a:rPr lang="da-DK" smtClean="0"/>
                  <a:t>ikke et stærkt nok bevis til, at </a:t>
                </a:r>
                <a:br>
                  <a:rPr lang="da-DK" smtClean="0"/>
                </a:br>
                <a:r>
                  <a:rPr lang="da-DK" smtClean="0"/>
                  <a:t>vi kan afvise, at </a:t>
                </a:r>
                <a14:m>
                  <m:oMathPara>
                    <m:oMathParaPr>
                      <m:jc/>
                    </m:oMathParaPr>
                    <m:oMath>
                      <m:r>
                        <a:rPr lang="da-DK" i="1">
                          <a:latin typeface="Cambria Math" panose="02040503050406030204" pitchFamily="18" charset="0"/>
                          <a:ea typeface="Cambria Math" panose="02040503050406030204" pitchFamily="18" charset="0"/>
                        </a:rPr>
                        <m:t>𝜇</m:t>
                      </m:r>
                      <m:r>
                        <a:rPr lang="da-DK" i="1">
                          <a:latin typeface="Cambria Math"/>
                          <a:ea typeface="Cambria Math"/>
                        </a:rPr>
                        <m:t>=</m:t>
                      </m:r>
                      <m:r>
                        <a:rPr lang="en-US" i="1">
                          <a:latin typeface="Cambria Math" panose="02040503050406030204" pitchFamily="18" charset="0"/>
                          <a:ea typeface="Cambria Math"/>
                        </a:rPr>
                        <m:t>0.340</m:t>
                      </m:r>
                    </m:oMath>
                  </m:oMathPara>
                </a14:m>
                <a:br>
                  <a:rPr lang="da-DK" smtClean="0"/>
                </a:br>
                <a:endParaRPr lang="da-DK" smtClean="0"/>
              </a:p>
              <a:p>
                <a:pPr marL="444500" indent="0">
                  <a:buNone/>
                </a:pPr>
                <a:r>
                  <a:rPr lang="da-DK" smtClean="0"/>
                  <a:t>Vi </a:t>
                </a:r>
                <a:r>
                  <a:rPr lang="da-DK"/>
                  <a:t>har antaget CGS, men da stikprøvestørrelsen er stor </a:t>
                </a:r>
                <a14:m>
                  <m:oMathPara>
                    <m:oMathParaPr>
                      <m:jc/>
                    </m:oMathParaPr>
                    <m:oMath>
                      <m:r>
                        <m:rPr>
                          <m:sty m:val="p"/>
                        </m:rPr>
                        <a:rPr lang="en-US">
                          <a:latin typeface="Cambria Math" panose="02040503050406030204" pitchFamily="18" charset="0"/>
                          <a:ea typeface="Cambria Math"/>
                        </a:rPr>
                        <m:t>(</m:t>
                      </m:r>
                      <m:r>
                        <a:rPr lang="da-DK" i="1">
                          <a:latin typeface="Cambria Math"/>
                          <a:ea typeface="Cambria Math"/>
                        </a:rPr>
                        <m:t>𝑛</m:t>
                      </m:r>
                      <m:r>
                        <a:rPr lang="en-US" i="1">
                          <a:latin typeface="Cambria Math" panose="02040503050406030204" pitchFamily="18" charset="0"/>
                          <a:ea typeface="Cambria Math"/>
                        </a:rPr>
                        <m:t>&gt;30</m:t>
                      </m:r>
                      <m:r>
                        <m:rPr>
                          <m:sty m:val="p"/>
                        </m:rPr>
                        <a:rPr lang="en-US">
                          <a:latin typeface="Cambria Math" panose="02040503050406030204" pitchFamily="18" charset="0"/>
                          <a:ea typeface="Cambria Math"/>
                        </a:rPr>
                        <m:t>)</m:t>
                      </m:r>
                    </m:oMath>
                  </m:oMathPara>
                </a14:m>
                <a:r>
                  <a:rPr lang="da-DK"/>
                  <a:t>, så holder </a:t>
                </a:r>
                <a:r>
                  <a:rPr lang="da-DK" smtClean="0"/>
                  <a:t>den. </a:t>
                </a:r>
                <a:endParaRPr lang="da-DK"/>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5536" y="1124744"/>
                <a:ext cx="8640960" cy="5616624"/>
              </a:xfrm>
              <a:blipFill>
                <a:blip r:embed="rId4"/>
                <a:stretch>
                  <a:fillRect l="-988" t="-869" r="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67</a:t>
            </a:fld>
            <a:endParaRPr lang="da-DK">
              <a:solidFill>
                <a:prstClr val="black">
                  <a:tint val="75000"/>
                </a:prstClr>
              </a:solidFill>
            </a:endParaRPr>
          </a:p>
        </p:txBody>
      </p:sp>
    </p:spTree>
    <p:extLst>
      <p:ext uri="{BB962C8B-B14F-4D97-AF65-F5344CB8AC3E}">
        <p14:creationId xmlns:p14="http://schemas.microsoft.com/office/powerpoint/2010/main" val="2396909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5" name="Group 4"/>
          <p:cNvGrpSpPr/>
          <p:nvPr/>
        </p:nvGrpSpPr>
        <p:grpSpPr>
          <a:xfrm>
            <a:off x="5508104" y="2996952"/>
            <a:ext cx="3528392" cy="2448272"/>
            <a:chOff x="4826446" y="2852936"/>
            <a:chExt cx="4210050" cy="3193496"/>
          </a:xfrm>
        </p:grpSpPr>
        <p:pic>
          <p:nvPicPr>
            <p:cNvPr id="6" name="Picture 5"/>
            <p:cNvPicPr>
              <a:picLocks noChangeAspect="1"/>
            </p:cNvPicPr>
            <p:nvPr/>
          </p:nvPicPr>
          <p:blipFill>
            <a:blip r:embed="rId3"/>
            <a:stretch>
              <a:fillRect/>
            </a:stretch>
          </p:blipFill>
          <p:spPr>
            <a:xfrm>
              <a:off x="4826446" y="2852936"/>
              <a:ext cx="4210050" cy="2886075"/>
            </a:xfrm>
            <a:prstGeom prst="rect">
              <a:avLst/>
            </a:prstGeom>
          </p:spPr>
        </p:pic>
        <mc:AlternateContent>
          <mc:Choice Requires="a14">
            <p:sp>
              <p:nvSpPr>
                <p:cNvPr id="7" name="Line Callout 1 6"/>
                <p:cNvSpPr/>
                <p:nvPr/>
              </p:nvSpPr>
              <p:spPr>
                <a:xfrm>
                  <a:off x="6355407" y="5674189"/>
                  <a:ext cx="1152128" cy="372243"/>
                </a:xfrm>
                <a:prstGeom prst="borderCallout1">
                  <a:avLst>
                    <a:gd name="adj1" fmla="val -268"/>
                    <a:gd name="adj2" fmla="val 53402"/>
                    <a:gd name="adj3" fmla="val -119803"/>
                    <a:gd name="adj4" fmla="val 1383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14:m>
                    <m:oMathPara>
                      <m:oMathParaPr>
                        <m:jc/>
                      </m:oMathParaPr>
                      <m:o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𝑧</m:t>
                            </m:r>
                          </m:e>
                          <m:sub>
                            <m:r>
                              <a:rPr lang="en-US" sz="1400" i="1">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=1.77</m:t>
                        </m:r>
                      </m:oMath>
                    </m:oMathPara>
                  </a14:m>
                  <a:endParaRPr lang="en-GB" sz="1600">
                    <a:solidFill>
                      <a:schemeClr val="tx1"/>
                    </a:solidFill>
                  </a:endParaRPr>
                </a:p>
              </p:txBody>
            </p:sp>
          </mc:Choice>
          <mc:Fallback>
            <p:sp>
              <p:nvSpPr>
                <p:cNvPr id="7" name="Line Callout 1 6"/>
                <p:cNvSpPr>
                  <a:spLocks noRot="1" noChangeAspect="1" noMove="1" noResize="1" noEditPoints="1" noAdjustHandles="1" noChangeArrowheads="1" noChangeShapeType="1" noTextEdit="1"/>
                </p:cNvSpPr>
                <p:nvPr/>
              </p:nvSpPr>
              <p:spPr>
                <a:xfrm>
                  <a:off x="6355407" y="5674189"/>
                  <a:ext cx="1152128" cy="372243"/>
                </a:xfrm>
                <a:prstGeom prst="borderCallout1">
                  <a:avLst>
                    <a:gd name="adj1" fmla="val -268"/>
                    <a:gd name="adj2" fmla="val 53402"/>
                    <a:gd name="adj3" fmla="val -119803"/>
                    <a:gd name="adj4" fmla="val 138311"/>
                  </a:avLst>
                </a:prstGeom>
                <a:blipFill>
                  <a:blip r:embed="rId4"/>
                  <a:stretch>
                    <a:fillRect/>
                  </a:stretch>
                </a:blipFill>
                <a:ln>
                  <a:solidFill>
                    <a:schemeClr val="tx1"/>
                  </a:solidFill>
                </a:ln>
              </p:spPr>
              <p:txBody>
                <a:bodyPr/>
                <a:lstStyle/>
                <a:p>
                  <a:r>
                    <a:rPr lang="en-GB">
                      <a:noFill/>
                    </a:rPr>
                    <a:t> </a:t>
                  </a:r>
                </a:p>
              </p:txBody>
            </p:sp>
          </mc:Fallback>
        </mc:AlternateContent>
      </p:grpSp>
      <mc:AlternateContent>
        <mc:Choice Requires="a14">
          <p:sp>
            <p:nvSpPr>
              <p:cNvPr id="2" name="Title 1"/>
              <p:cNvSpPr>
                <a:spLocks noGrp="1"/>
              </p:cNvSpPr>
              <p:nvPr>
                <p:ph type="title"/>
              </p:nvPr>
            </p:nvSpPr>
            <p:spPr/>
            <p:txBody>
              <a:bodyPr/>
              <a:lstStyle/>
              <a:p>
                <a:r>
                  <a:rPr lang="da-DK" smtClean="0"/>
                  <a:t>Valg af signifikansniveau </a:t>
                </a:r>
                <a14:m>
                  <m:oMathPara>
                    <m:oMathParaPr>
                      <m:jc/>
                    </m:oMathParaPr>
                    <m:oMath>
                      <m:r>
                        <a:rPr lang="da-DK" i="1">
                          <a:latin typeface="Cambria Math"/>
                          <a:ea typeface="Cambria Math"/>
                        </a:rPr>
                        <m:t>𝛼</m:t>
                      </m:r>
                    </m:oMath>
                  </m:oMathPara>
                </a14:m>
                <a:endParaRPr lang="da-DK"/>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5"/>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a:xfrm>
                <a:off x="467544" y="980728"/>
                <a:ext cx="8424936" cy="5877272"/>
              </a:xfrm>
            </p:spPr>
            <p:txBody>
              <a:bodyPr/>
              <a:lstStyle/>
              <a:p>
                <a:r>
                  <a:rPr lang="da-DK" sz="2000" smtClean="0"/>
                  <a:t>Kritisk område for en tosidet test med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𝑎</m:t>
                          </m:r>
                        </m:sub>
                      </m:sSub>
                    </m:oMath>
                  </m:oMathPara>
                </a14:m>
                <a:r>
                  <a:rPr lang="da-DK" sz="2000"/>
                  <a:t>:</a:t>
                </a:r>
                <a:r>
                  <a:rPr lang="da-DK" sz="2000" smtClean="0"/>
                  <a:t> </a:t>
                </a:r>
                <a:r>
                  <a:rPr lang="da-DK" sz="2000"/>
                  <a:t> </a:t>
                </a:r>
                <a14:m>
                  <m:oMathPara>
                    <m:oMathParaPr>
                      <m:jc/>
                    </m:oMathParaPr>
                    <m:oMath>
                      <m:r>
                        <a:rPr lang="el-GR" sz="2000" i="1">
                          <a:latin typeface="Cambria Math"/>
                          <a:ea typeface="Cambria Math"/>
                        </a:rPr>
                        <m:t>𝜇</m:t>
                      </m:r>
                      <m:r>
                        <a:rPr lang="da-DK" sz="2000" i="1" smtClean="0">
                          <a:latin typeface="Cambria Math" panose="02040503050406030204" pitchFamily="18" charset="0"/>
                          <a:ea typeface="Cambria Math" panose="02040503050406030204" pitchFamily="18" charset="0"/>
                        </a:rPr>
                        <m:t>≠</m:t>
                      </m:r>
                      <m:sSub>
                        <m:sSubPr>
                          <m:ctrlPr>
                            <a:rPr lang="da-DK" sz="2000" i="1" smtClean="0">
                              <a:latin typeface="Cambria Math" panose="02040503050406030204" pitchFamily="18" charset="0"/>
                              <a:ea typeface="Cambria Math"/>
                            </a:rPr>
                          </m:ctrlPr>
                        </m:sSubPr>
                        <m:e>
                          <m:r>
                            <a:rPr lang="da-DK" sz="2000" i="1" smtClean="0">
                              <a:latin typeface="Cambria Math"/>
                              <a:ea typeface="Cambria Math"/>
                            </a:rPr>
                            <m:t>𝜇</m:t>
                          </m:r>
                        </m:e>
                        <m:sub>
                          <m:r>
                            <a:rPr lang="da-DK" sz="2000" b="0" i="1" smtClean="0">
                              <a:latin typeface="Cambria Math"/>
                              <a:ea typeface="Cambria Math"/>
                            </a:rPr>
                            <m:t>0</m:t>
                          </m:r>
                        </m:sub>
                      </m:sSub>
                    </m:oMath>
                  </m:oMathPara>
                </a14:m>
                <a:r>
                  <a:rPr lang="da-DK" sz="2000" smtClean="0"/>
                  <a:t>:</a:t>
                </a:r>
              </a:p>
              <a:p>
                <a:pPr lvl="1" indent="-276225"/>
                <a14:m>
                  <m:oMathPara>
                    <m:oMathParaPr>
                      <m:jc/>
                    </m:oMathParaPr>
                    <m:oMath>
                      <m:r>
                        <a:rPr lang="da-DK" sz="1800" i="1">
                          <a:latin typeface="Cambria Math"/>
                          <a:ea typeface="Cambria Math"/>
                        </a:rPr>
                        <m:t>𝛼</m:t>
                      </m:r>
                      <m:r>
                        <a:rPr lang="da-DK" sz="1800" i="1">
                          <a:latin typeface="Cambria Math"/>
                          <a:ea typeface="Cambria Math"/>
                        </a:rPr>
                        <m:t>=0.10:</m:t>
                      </m:r>
                    </m:oMath>
                  </m:oMathPara>
                </a14:m>
                <a:r>
                  <a:rPr lang="da-DK" sz="1800" smtClean="0"/>
                  <a:t>	 </a:t>
                </a:r>
                <a14:m>
                  <m:oMathPara>
                    <m:oMathParaPr>
                      <m:jc/>
                    </m:oMathParaPr>
                    <m:oMath>
                      <m:sSub>
                        <m:sSubPr>
                          <m:ctrlPr>
                            <a:rPr lang="da-DK" sz="1800" i="1">
                              <a:latin typeface="Cambria Math" panose="02040503050406030204" pitchFamily="18" charset="0"/>
                            </a:rPr>
                          </m:ctrlPr>
                        </m:sSubPr>
                        <m:e>
                          <m:r>
                            <a:rPr lang="da-DK" sz="1800" i="1">
                              <a:latin typeface="Cambria Math"/>
                            </a:rPr>
                            <m:t>𝑧</m:t>
                          </m:r>
                        </m:e>
                        <m:sub>
                          <m:r>
                            <a:rPr lang="da-DK" sz="1800" i="1">
                              <a:latin typeface="Cambria Math"/>
                              <a:ea typeface="Cambria Math"/>
                            </a:rPr>
                            <m:t>𝛼</m:t>
                          </m:r>
                          <m:r>
                            <a:rPr lang="en-US" sz="1800" b="0" i="1" smtClean="0">
                              <a:latin typeface="Cambria Math" panose="02040503050406030204" pitchFamily="18" charset="0"/>
                              <a:ea typeface="Cambria Math"/>
                            </a:rPr>
                            <m:t>/2</m:t>
                          </m:r>
                        </m:sub>
                      </m:sSub>
                      <m:r>
                        <a:rPr lang="da-DK" sz="1800" i="1">
                          <a:latin typeface="Cambria Math"/>
                        </a:rPr>
                        <m:t>=</m:t>
                      </m:r>
                      <m:sSub>
                        <m:sSubPr>
                          <m:ctrlPr>
                            <a:rPr lang="da-DK" sz="1800" i="1">
                              <a:latin typeface="Cambria Math" panose="02040503050406030204" pitchFamily="18" charset="0"/>
                            </a:rPr>
                          </m:ctrlPr>
                        </m:sSubPr>
                        <m:e>
                          <m:r>
                            <a:rPr lang="da-DK" sz="1800" i="1">
                              <a:latin typeface="Cambria Math"/>
                            </a:rPr>
                            <m:t>𝑧</m:t>
                          </m:r>
                        </m:e>
                        <m:sub>
                          <m:r>
                            <a:rPr lang="da-DK" sz="1800" i="1">
                              <a:latin typeface="Cambria Math"/>
                            </a:rPr>
                            <m:t>0.</m:t>
                          </m:r>
                          <m:r>
                            <a:rPr lang="en-US" sz="1800" b="0" i="1" smtClean="0">
                              <a:latin typeface="Cambria Math" panose="02040503050406030204" pitchFamily="18" charset="0"/>
                            </a:rPr>
                            <m:t>05</m:t>
                          </m:r>
                        </m:sub>
                      </m:sSub>
                      <m:r>
                        <a:rPr lang="en-US" sz="1800" b="0" i="1" smtClean="0">
                          <a:latin typeface="Cambria Math" panose="02040503050406030204" pitchFamily="18" charset="0"/>
                        </a:rPr>
                        <m:t>  </m:t>
                      </m:r>
                      <m:r>
                        <a:rPr lang="da-DK" sz="1800" i="1">
                          <a:latin typeface="Cambria Math"/>
                          <a:ea typeface="Cambria Math"/>
                        </a:rPr>
                        <m:t>=</m:t>
                      </m:r>
                      <m:r>
                        <m:rPr>
                          <m:sty m:val="p"/>
                        </m:rPr>
                        <a:rPr lang="en-US" sz="1800" b="0" i="0" smtClean="0">
                          <a:latin typeface="Cambria Math"/>
                          <a:ea typeface="Cambria Math"/>
                        </a:rPr>
                        <m:t>qnorm</m:t>
                      </m:r>
                      <m:r>
                        <m:rPr>
                          <m:sty m:val="p"/>
                        </m:rPr>
                        <a:rPr lang="da-DK" sz="1800">
                          <a:latin typeface="Cambria Math"/>
                          <a:ea typeface="Cambria Math"/>
                        </a:rPr>
                        <m:t>(1−0.</m:t>
                      </m:r>
                      <m:r>
                        <m:rPr>
                          <m:sty m:val="p"/>
                        </m:rPr>
                        <a:rPr lang="en-US" sz="1800" b="0" i="0" smtClean="0">
                          <a:latin typeface="Cambria Math"/>
                          <a:ea typeface="Cambria Math"/>
                        </a:rPr>
                        <m:t>05</m:t>
                      </m:r>
                      <m:r>
                        <m:rPr>
                          <m:sty m:val="p"/>
                        </m:rPr>
                        <a:rPr lang="da-DK" sz="1800">
                          <a:latin typeface="Cambria Math"/>
                          <a:ea typeface="Cambria Math"/>
                        </a:rPr>
                        <m:t>)</m:t>
                      </m:r>
                      <m:r>
                        <a:rPr lang="en-US" sz="1800" b="0" i="1" smtClean="0">
                          <a:latin typeface="Cambria Math" panose="02040503050406030204" pitchFamily="18" charset="0"/>
                          <a:ea typeface="Cambria Math"/>
                        </a:rPr>
                        <m:t>  </m:t>
                      </m:r>
                      <m:r>
                        <a:rPr lang="da-DK" sz="1800" i="1">
                          <a:latin typeface="Cambria Math"/>
                          <a:ea typeface="Cambria Math"/>
                        </a:rPr>
                        <m:t>=</m:t>
                      </m:r>
                      <m:r>
                        <m:rPr>
                          <m:sty m:val="p"/>
                        </m:rPr>
                        <a:rPr lang="da-DK" sz="1800">
                          <a:latin typeface="Cambria Math"/>
                          <a:ea typeface="Cambria Math"/>
                        </a:rPr>
                        <m:t>1.64</m:t>
                      </m:r>
                    </m:oMath>
                  </m:oMathPara>
                </a14:m>
                <a:endParaRPr lang="da-DK" sz="1800" smtClean="0"/>
              </a:p>
              <a:p>
                <a:pPr lvl="1" indent="-276225"/>
                <a14:m>
                  <m:oMathPara>
                    <m:oMathParaPr>
                      <m:jc/>
                    </m:oMathParaPr>
                    <m:oMath>
                      <m:r>
                        <a:rPr lang="da-DK" sz="1800" i="1">
                          <a:latin typeface="Cambria Math"/>
                          <a:ea typeface="Cambria Math"/>
                        </a:rPr>
                        <m:t>𝛼</m:t>
                      </m:r>
                      <m:r>
                        <a:rPr lang="da-DK" sz="1800" i="1">
                          <a:latin typeface="Cambria Math"/>
                          <a:ea typeface="Cambria Math"/>
                        </a:rPr>
                        <m:t>=0.05:</m:t>
                      </m:r>
                    </m:oMath>
                  </m:oMathPara>
                </a14:m>
                <a:r>
                  <a:rPr lang="da-DK" sz="1800" i="1" smtClean="0">
                    <a:latin typeface="Cambria Math"/>
                    <a:ea typeface="Cambria Math"/>
                  </a:rPr>
                  <a:t>	</a:t>
                </a:r>
                <a:r>
                  <a:rPr lang="da-DK" sz="1800" i="1">
                    <a:latin typeface="Cambria Math"/>
                    <a:ea typeface="Cambria Math"/>
                  </a:rPr>
                  <a:t> </a:t>
                </a:r>
                <a14:m>
                  <m:oMathPara>
                    <m:oMathParaPr>
                      <m:jc/>
                    </m:oMathParaPr>
                    <m:oMath>
                      <m:sSub>
                        <m:sSubPr>
                          <m:ctrlPr>
                            <a:rPr lang="da-DK" sz="1800" i="1">
                              <a:latin typeface="Cambria Math" panose="02040503050406030204" pitchFamily="18" charset="0"/>
                              <a:ea typeface="Cambria Math"/>
                            </a:rPr>
                          </m:ctrlPr>
                        </m:sSubPr>
                        <m:e>
                          <m:r>
                            <m:rPr>
                              <m:sty m:val="p"/>
                            </m:rPr>
                            <a:rPr lang="da-DK" sz="1800">
                              <a:latin typeface="Cambria Math"/>
                              <a:ea typeface="Cambria Math"/>
                            </a:rPr>
                            <m:t>z</m:t>
                          </m:r>
                        </m:e>
                        <m:sub>
                          <m:r>
                            <a:rPr lang="da-DK" sz="1800" i="1">
                              <a:latin typeface="Cambria Math"/>
                              <a:ea typeface="Cambria Math"/>
                            </a:rPr>
                            <m:t>𝛼</m:t>
                          </m:r>
                          <m:r>
                            <a:rPr lang="en-US" sz="1800" i="1">
                              <a:latin typeface="Cambria Math" panose="02040503050406030204" pitchFamily="18" charset="0"/>
                              <a:ea typeface="Cambria Math"/>
                            </a:rPr>
                            <m:t>/2</m:t>
                          </m:r>
                        </m:sub>
                      </m:sSub>
                      <m:r>
                        <m:rPr>
                          <m:sty m:val="p"/>
                        </m:rPr>
                        <a:rPr lang="da-DK" sz="1800">
                          <a:latin typeface="Cambria Math"/>
                          <a:ea typeface="Cambria Math"/>
                        </a:rPr>
                        <m:t>=</m:t>
                      </m:r>
                      <m:sSub>
                        <m:sSubPr>
                          <m:ctrlPr>
                            <a:rPr lang="da-DK" sz="1800" i="1">
                              <a:latin typeface="Cambria Math" panose="02040503050406030204" pitchFamily="18" charset="0"/>
                              <a:ea typeface="Cambria Math"/>
                            </a:rPr>
                          </m:ctrlPr>
                        </m:sSubPr>
                        <m:e>
                          <m:r>
                            <m:rPr>
                              <m:sty m:val="p"/>
                            </m:rPr>
                            <a:rPr lang="da-DK" sz="1800">
                              <a:latin typeface="Cambria Math"/>
                              <a:ea typeface="Cambria Math"/>
                            </a:rPr>
                            <m:t>z</m:t>
                          </m:r>
                        </m:e>
                        <m:sub>
                          <m:r>
                            <m:rPr>
                              <m:sty m:val="p"/>
                            </m:rPr>
                            <a:rPr lang="da-DK" sz="1800">
                              <a:latin typeface="Cambria Math"/>
                              <a:ea typeface="Cambria Math"/>
                            </a:rPr>
                            <m:t>0.</m:t>
                          </m:r>
                          <m:r>
                            <m:rPr>
                              <m:sty m:val="p"/>
                            </m:rPr>
                            <a:rPr lang="en-US" sz="1800" b="0" i="0" smtClean="0">
                              <a:latin typeface="Cambria Math" panose="02040503050406030204" pitchFamily="18" charset="0"/>
                              <a:ea typeface="Cambria Math"/>
                            </a:rPr>
                            <m:t>02</m:t>
                          </m:r>
                          <m:r>
                            <m:rPr>
                              <m:sty m:val="p"/>
                            </m:rPr>
                            <a:rPr lang="da-DK" sz="1800" b="0" i="0" smtClean="0">
                              <a:latin typeface="Cambria Math"/>
                              <a:ea typeface="Cambria Math"/>
                            </a:rPr>
                            <m:t>5</m:t>
                          </m:r>
                        </m:sub>
                      </m:sSub>
                      <m:r>
                        <m:rPr>
                          <m:sty m:val="p"/>
                        </m:rPr>
                        <a:rPr lang="da-DK" sz="1800">
                          <a:latin typeface="Cambria Math"/>
                          <a:ea typeface="Cambria Math"/>
                        </a:rPr>
                        <m:t>=</m:t>
                      </m:r>
                      <m:r>
                        <m:rPr>
                          <m:sty m:val="p"/>
                        </m:rPr>
                        <a:rPr lang="en-US" sz="1800">
                          <a:latin typeface="Cambria Math"/>
                          <a:ea typeface="Cambria Math"/>
                        </a:rPr>
                        <m:t>qnorm</m:t>
                      </m:r>
                      <m:r>
                        <m:rPr>
                          <m:sty m:val="p"/>
                        </m:rPr>
                        <a:rPr lang="da-DK" sz="1800">
                          <a:latin typeface="Cambria Math"/>
                          <a:ea typeface="Cambria Math"/>
                        </a:rPr>
                        <m:t>(1−0.0</m:t>
                      </m:r>
                      <m:r>
                        <m:rPr>
                          <m:sty m:val="p"/>
                        </m:rPr>
                        <a:rPr lang="en-US" sz="1800" b="0" i="0" smtClean="0">
                          <a:latin typeface="Cambria Math"/>
                          <a:ea typeface="Cambria Math"/>
                        </a:rPr>
                        <m:t>2</m:t>
                      </m:r>
                      <m:r>
                        <m:rPr>
                          <m:sty m:val="p"/>
                        </m:rPr>
                        <a:rPr lang="da-DK" sz="1800">
                          <a:latin typeface="Cambria Math"/>
                          <a:ea typeface="Cambria Math"/>
                        </a:rPr>
                        <m:t>5)</m:t>
                      </m:r>
                      <m:r>
                        <m:rPr>
                          <m:sty m:val="p"/>
                        </m:rPr>
                        <a:rPr lang="da-DK" sz="1800">
                          <a:latin typeface="Cambria Math"/>
                          <a:ea typeface="Cambria Math"/>
                        </a:rPr>
                        <m:t>=</m:t>
                      </m:r>
                      <m:r>
                        <m:rPr>
                          <m:sty m:val="p"/>
                        </m:rPr>
                        <a:rPr lang="da-DK" sz="1800" b="0" i="0" smtClean="0">
                          <a:latin typeface="Cambria Math"/>
                          <a:ea typeface="Cambria Math"/>
                        </a:rPr>
                        <m:t>1.</m:t>
                      </m:r>
                      <m:r>
                        <m:rPr>
                          <m:sty m:val="p"/>
                        </m:rPr>
                        <a:rPr lang="en-US" sz="1800" b="0" i="0" smtClean="0">
                          <a:latin typeface="Cambria Math" panose="02040503050406030204" pitchFamily="18" charset="0"/>
                          <a:ea typeface="Cambria Math"/>
                        </a:rPr>
                        <m:t>96</m:t>
                      </m:r>
                    </m:oMath>
                  </m:oMathPara>
                </a14:m>
                <a:endParaRPr lang="da-DK" sz="1800" smtClean="0">
                  <a:latin typeface="Cambria Math"/>
                  <a:ea typeface="Cambria Math"/>
                </a:endParaRPr>
              </a:p>
              <a:p>
                <a:pPr lvl="1" indent="-276225"/>
                <a14:m>
                  <m:oMathPara>
                    <m:oMathParaPr>
                      <m:jc/>
                    </m:oMathParaPr>
                    <m:oMath>
                      <m:r>
                        <a:rPr lang="da-DK" sz="1800" i="1">
                          <a:latin typeface="Cambria Math"/>
                          <a:ea typeface="Cambria Math"/>
                        </a:rPr>
                        <m:t>𝛼</m:t>
                      </m:r>
                      <m:r>
                        <a:rPr lang="da-DK" sz="1800" i="1">
                          <a:latin typeface="Cambria Math"/>
                          <a:ea typeface="Cambria Math"/>
                        </a:rPr>
                        <m:t>=0.01:</m:t>
                      </m:r>
                    </m:oMath>
                  </m:oMathPara>
                </a14:m>
                <a:r>
                  <a:rPr lang="da-DK" sz="1800" i="1" smtClean="0">
                    <a:latin typeface="Cambria Math"/>
                    <a:ea typeface="Cambria Math"/>
                  </a:rPr>
                  <a:t>	</a:t>
                </a:r>
                <a:r>
                  <a:rPr lang="da-DK" sz="1800" i="1">
                    <a:latin typeface="Cambria Math"/>
                    <a:ea typeface="Cambria Math"/>
                  </a:rPr>
                  <a:t> </a:t>
                </a:r>
                <a14:m>
                  <m:oMathPara>
                    <m:oMathParaPr>
                      <m:jc/>
                    </m:oMathParaPr>
                    <m:oMath>
                      <m:sSub>
                        <m:sSubPr>
                          <m:ctrlPr>
                            <a:rPr lang="da-DK" sz="1800" i="1">
                              <a:latin typeface="Cambria Math" panose="02040503050406030204" pitchFamily="18" charset="0"/>
                              <a:ea typeface="Cambria Math"/>
                            </a:rPr>
                          </m:ctrlPr>
                        </m:sSubPr>
                        <m:e>
                          <m:r>
                            <m:rPr>
                              <m:sty m:val="p"/>
                            </m:rPr>
                            <a:rPr lang="da-DK" sz="1800">
                              <a:latin typeface="Cambria Math"/>
                              <a:ea typeface="Cambria Math"/>
                            </a:rPr>
                            <m:t>z</m:t>
                          </m:r>
                        </m:e>
                        <m:sub>
                          <m:r>
                            <a:rPr lang="da-DK" sz="1800" i="1">
                              <a:latin typeface="Cambria Math"/>
                              <a:ea typeface="Cambria Math"/>
                            </a:rPr>
                            <m:t>𝛼</m:t>
                          </m:r>
                          <m:r>
                            <a:rPr lang="en-US" sz="1800" i="1">
                              <a:latin typeface="Cambria Math" panose="02040503050406030204" pitchFamily="18" charset="0"/>
                              <a:ea typeface="Cambria Math"/>
                            </a:rPr>
                            <m:t>/2</m:t>
                          </m:r>
                        </m:sub>
                      </m:sSub>
                      <m:r>
                        <m:rPr>
                          <m:sty m:val="p"/>
                        </m:rPr>
                        <a:rPr lang="da-DK" sz="1800">
                          <a:latin typeface="Cambria Math"/>
                          <a:ea typeface="Cambria Math"/>
                        </a:rPr>
                        <m:t>=</m:t>
                      </m:r>
                      <m:sSub>
                        <m:sSubPr>
                          <m:ctrlPr>
                            <a:rPr lang="da-DK" sz="1800" i="1">
                              <a:latin typeface="Cambria Math" panose="02040503050406030204" pitchFamily="18" charset="0"/>
                              <a:ea typeface="Cambria Math"/>
                            </a:rPr>
                          </m:ctrlPr>
                        </m:sSubPr>
                        <m:e>
                          <m:r>
                            <m:rPr>
                              <m:sty m:val="p"/>
                            </m:rPr>
                            <a:rPr lang="da-DK" sz="1800">
                              <a:latin typeface="Cambria Math"/>
                              <a:ea typeface="Cambria Math"/>
                            </a:rPr>
                            <m:t>z</m:t>
                          </m:r>
                        </m:e>
                        <m:sub>
                          <m:r>
                            <m:rPr>
                              <m:sty m:val="p"/>
                            </m:rPr>
                            <a:rPr lang="da-DK" sz="1800">
                              <a:latin typeface="Cambria Math"/>
                              <a:ea typeface="Cambria Math"/>
                            </a:rPr>
                            <m:t>0.0</m:t>
                          </m:r>
                          <m:r>
                            <m:rPr>
                              <m:sty m:val="p"/>
                            </m:rPr>
                            <a:rPr lang="en-US" sz="1800" b="0" i="0" smtClean="0">
                              <a:latin typeface="Cambria Math" panose="02040503050406030204" pitchFamily="18" charset="0"/>
                              <a:ea typeface="Cambria Math"/>
                            </a:rPr>
                            <m:t>05</m:t>
                          </m:r>
                        </m:sub>
                      </m:sSub>
                      <m:r>
                        <m:rPr>
                          <m:sty m:val="p"/>
                        </m:rPr>
                        <a:rPr lang="da-DK" sz="1800">
                          <a:latin typeface="Cambria Math"/>
                          <a:ea typeface="Cambria Math"/>
                        </a:rPr>
                        <m:t>=</m:t>
                      </m:r>
                      <m:r>
                        <m:rPr>
                          <m:sty m:val="p"/>
                        </m:rPr>
                        <a:rPr lang="en-US" sz="1800">
                          <a:latin typeface="Cambria Math"/>
                          <a:ea typeface="Cambria Math"/>
                        </a:rPr>
                        <m:t>qnorm</m:t>
                      </m:r>
                      <m:r>
                        <m:rPr>
                          <m:sty m:val="p"/>
                        </m:rPr>
                        <a:rPr lang="da-DK" sz="1800">
                          <a:latin typeface="Cambria Math"/>
                          <a:ea typeface="Cambria Math"/>
                        </a:rPr>
                        <m:t>(1−0.0</m:t>
                      </m:r>
                      <m:r>
                        <m:rPr>
                          <m:sty m:val="p"/>
                        </m:rPr>
                        <a:rPr lang="en-US" sz="1800" b="0" i="0" smtClean="0">
                          <a:latin typeface="Cambria Math"/>
                          <a:ea typeface="Cambria Math"/>
                        </a:rPr>
                        <m:t>05</m:t>
                      </m:r>
                      <m:r>
                        <m:rPr>
                          <m:sty m:val="p"/>
                        </m:rPr>
                        <a:rPr lang="da-DK" sz="1800">
                          <a:latin typeface="Cambria Math"/>
                          <a:ea typeface="Cambria Math"/>
                        </a:rPr>
                        <m:t>)</m:t>
                      </m:r>
                      <m:r>
                        <m:rPr>
                          <m:sty m:val="p"/>
                        </m:rPr>
                        <a:rPr lang="da-DK" sz="1800">
                          <a:latin typeface="Cambria Math"/>
                          <a:ea typeface="Cambria Math"/>
                        </a:rPr>
                        <m:t>=2.</m:t>
                      </m:r>
                      <m:r>
                        <m:rPr>
                          <m:sty m:val="p"/>
                        </m:rPr>
                        <a:rPr lang="en-US" sz="1800" b="0" i="0" smtClean="0">
                          <a:latin typeface="Cambria Math" panose="02040503050406030204" pitchFamily="18" charset="0"/>
                          <a:ea typeface="Cambria Math"/>
                        </a:rPr>
                        <m:t>58</m:t>
                      </m:r>
                    </m:oMath>
                  </m:oMathPara>
                </a14:m>
                <a:endParaRPr lang="da-DK" sz="1800">
                  <a:latin typeface="Cambria Math"/>
                  <a:ea typeface="Cambria Math"/>
                </a:endParaRPr>
              </a:p>
              <a:p>
                <a:r>
                  <a:rPr lang="da-DK" sz="2000"/>
                  <a:t>Her </a:t>
                </a:r>
                <a:r>
                  <a:rPr lang="da-DK" sz="2000" smtClean="0"/>
                  <a:t>var </a:t>
                </a:r>
                <a14:m>
                  <m:oMathPara>
                    <m:oMathParaPr>
                      <m:jc/>
                    </m:oMathParaPr>
                    <m:oMath>
                      <m:sSub>
                        <m:sSubPr>
                          <m:ctrlPr>
                            <a:rPr lang="da-DK" sz="2000" i="1">
                              <a:latin typeface="Cambria Math" panose="02040503050406030204" pitchFamily="18" charset="0"/>
                            </a:rPr>
                          </m:ctrlPr>
                        </m:sSubPr>
                        <m:e>
                          <m:r>
                            <a:rPr lang="da-DK" sz="2000" i="1">
                              <a:latin typeface="Cambria Math"/>
                            </a:rPr>
                            <m:t>𝑧</m:t>
                          </m:r>
                        </m:e>
                        <m:sub>
                          <m:r>
                            <a:rPr lang="da-DK" sz="2000" i="1">
                              <a:latin typeface="Cambria Math"/>
                            </a:rPr>
                            <m:t>0</m:t>
                          </m:r>
                        </m:sub>
                      </m:sSub>
                      <m:r>
                        <a:rPr lang="da-DK" sz="2000" i="1">
                          <a:latin typeface="Cambria Math"/>
                        </a:rPr>
                        <m:t>=</m:t>
                      </m:r>
                      <m:r>
                        <a:rPr lang="en-US" sz="2000" b="0" i="1" smtClean="0">
                          <a:latin typeface="Cambria Math" panose="02040503050406030204" pitchFamily="18" charset="0"/>
                        </a:rPr>
                        <m:t>1.77</m:t>
                      </m:r>
                    </m:oMath>
                  </m:oMathPara>
                </a14:m>
                <a:r>
                  <a:rPr lang="da-DK" sz="2000"/>
                  <a:t>, så</a:t>
                </a:r>
                <a:r>
                  <a:rPr lang="da-DK" sz="2000" smtClean="0">
                    <a:latin typeface="Cambria Math"/>
                    <a:ea typeface="Cambria Math"/>
                  </a:rPr>
                  <a:t>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latin typeface="Cambria Math"/>
                    <a:ea typeface="Cambria Math"/>
                  </a:rPr>
                  <a:t> </a:t>
                </a:r>
                <a:r>
                  <a:rPr lang="da-DK" sz="2000"/>
                  <a:t>vil bliver forkastet </a:t>
                </a:r>
                <a:r>
                  <a:rPr lang="da-DK" sz="2000" smtClean="0"/>
                  <a:t>på </a:t>
                </a:r>
                <a14:m>
                  <m:oMathPara>
                    <m:oMathParaPr>
                      <m:jc/>
                    </m:oMathParaPr>
                    <m:oMath>
                      <m:r>
                        <a:rPr lang="da-DK" sz="2000" i="1" smtClean="0">
                          <a:latin typeface="Cambria Math" panose="02040503050406030204" pitchFamily="18" charset="0"/>
                        </a:rPr>
                        <m:t>10 %</m:t>
                      </m:r>
                    </m:oMath>
                  </m:oMathPara>
                </a14:m>
                <a:r>
                  <a:rPr lang="da-DK" sz="2000" smtClean="0"/>
                  <a:t> med signifikansniveau</a:t>
                </a:r>
                <a:r>
                  <a:rPr lang="da-DK" sz="2000" smtClean="0">
                    <a:latin typeface="Cambria Math"/>
                    <a:ea typeface="Cambria Math"/>
                  </a:rPr>
                  <a:t>, men ikke på </a:t>
                </a:r>
                <a14:m>
                  <m:oMathPara>
                    <m:oMathParaPr>
                      <m:jc/>
                    </m:oMathParaPr>
                    <m:oMath>
                      <m:r>
                        <a:rPr lang="da-DK" sz="2000" i="1" smtClean="0">
                          <a:latin typeface="Cambria Math" panose="02040503050406030204" pitchFamily="18" charset="0"/>
                          <a:ea typeface="Cambria Math"/>
                        </a:rPr>
                        <m:t>5 %</m:t>
                      </m:r>
                    </m:oMath>
                  </m:oMathPara>
                </a14:m>
                <a:r>
                  <a:rPr lang="da-DK" sz="2000" smtClean="0">
                    <a:latin typeface="Cambria Math"/>
                    <a:ea typeface="Cambria Math"/>
                  </a:rPr>
                  <a:t> eller </a:t>
                </a:r>
                <a14:m>
                  <m:oMathPara>
                    <m:oMathParaPr>
                      <m:jc/>
                    </m:oMathParaPr>
                    <m:oMath>
                      <m:r>
                        <a:rPr lang="da-DK" sz="2000" i="1" smtClean="0">
                          <a:latin typeface="Cambria Math" panose="02040503050406030204" pitchFamily="18" charset="0"/>
                          <a:ea typeface="Cambria Math"/>
                        </a:rPr>
                        <m:t>1 %</m:t>
                      </m:r>
                    </m:oMath>
                  </m:oMathPara>
                </a14:m>
                <a:endParaRPr lang="da-DK" sz="2000">
                  <a:latin typeface="Cambria Math"/>
                  <a:ea typeface="Cambria Math"/>
                </a:endParaRPr>
              </a:p>
              <a:p>
                <a:r>
                  <a:rPr lang="da-DK" sz="2000" smtClean="0"/>
                  <a:t>I stedet for at vælge signifikansniveauet </a:t>
                </a:r>
                <a14:m>
                  <m:oMathPara>
                    <m:oMathParaPr>
                      <m:jc/>
                    </m:oMathParaPr>
                    <m:oMath>
                      <m:r>
                        <a:rPr lang="da-DK" sz="2000" i="1">
                          <a:latin typeface="Cambria Math"/>
                          <a:ea typeface="Cambria Math"/>
                        </a:rPr>
                        <m:t>𝛼</m:t>
                      </m:r>
                    </m:oMath>
                  </m:oMathPara>
                </a14:m>
                <a:r>
                  <a:rPr lang="da-DK" sz="2000" smtClean="0"/>
                  <a:t> </a:t>
                </a:r>
                <a:br>
                  <a:rPr lang="da-DK" sz="2000" smtClean="0"/>
                </a:br>
                <a:r>
                  <a:rPr lang="da-DK" sz="2000" smtClean="0"/>
                  <a:t>og kritisk interval, så kan man beregne </a:t>
                </a:r>
                <a:br>
                  <a:rPr lang="da-DK" sz="2000" smtClean="0"/>
                </a:br>
                <a:r>
                  <a:rPr lang="da-DK" sz="2000" smtClean="0"/>
                  <a:t>den værdi af </a:t>
                </a:r>
                <a14:m>
                  <m:oMathPara>
                    <m:oMathParaPr>
                      <m:jc/>
                    </m:oMathParaPr>
                    <m:oMath>
                      <m:r>
                        <m:rPr>
                          <m:sty m:val="p"/>
                        </m:rPr>
                        <a:rPr lang="da-DK" sz="2000">
                          <a:latin typeface="Cambria Math"/>
                        </a:rPr>
                        <m:t>α</m:t>
                      </m:r>
                    </m:oMath>
                  </m:oMathPara>
                </a14:m>
                <a:r>
                  <a:rPr lang="da-DK" sz="2000" smtClean="0"/>
                  <a:t> der svarer til testværdien: </a:t>
                </a:r>
                <a:br>
                  <a:rPr lang="da-DK" sz="2000" smtClean="0"/>
                </a:br>
                <a:r>
                  <a:rPr lang="da-DK" sz="2000" smtClean="0"/>
                  <a:t> 	</a:t>
                </a:r>
                <a14:m>
                  <m:oMathPara>
                    <m:oMathParaPr>
                      <m:jc/>
                    </m:oMathParaPr>
                    <m:oMath>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rPr>
                            <m:t>&gt;</m:t>
                          </m:r>
                          <m:sSub>
                            <m:sSubPr>
                              <m:ctrlPr>
                                <a:rPr lang="da-DK" sz="2000" i="1">
                                  <a:latin typeface="Cambria Math" panose="02040503050406030204" pitchFamily="18" charset="0"/>
                                </a:rPr>
                              </m:ctrlPr>
                            </m:sSubPr>
                            <m:e>
                              <m:r>
                                <a:rPr lang="da-DK" sz="2000" i="1">
                                  <a:latin typeface="Cambria Math"/>
                                </a:rPr>
                                <m:t>𝑧</m:t>
                              </m:r>
                            </m:e>
                            <m:sub>
                              <m:r>
                                <a:rPr lang="da-DK" sz="2000" i="1">
                                  <a:latin typeface="Cambria Math"/>
                                </a:rPr>
                                <m:t>0</m:t>
                              </m:r>
                            </m:sub>
                          </m:sSub>
                        </m:e>
                      </m:d>
                      <m:r>
                        <m:rPr>
                          <m:sty m:val="p"/>
                        </m:rPr>
                        <a:rPr lang="da-DK" sz="2000" b="0" i="0" smtClean="0">
                          <a:latin typeface="Cambria Math"/>
                        </a:rPr>
                        <m:t>=1−</m:t>
                      </m:r>
                      <m:r>
                        <a:rPr lang="da-DK" sz="2000" b="0" i="1" smtClean="0">
                          <a:latin typeface="Cambria Math"/>
                        </a:rPr>
                        <m:t>𝑃</m:t>
                      </m:r>
                      <m:d>
                        <m:dPr>
                          <m:begChr m:val="("/>
                          <m:sepChr m:val="|"/>
                          <m:endChr m:val=")"/>
                          <m:grow m:val="on"/>
                          <m:shp m:val="centered"/>
                          <m:ctrlPr>
                            <a:rPr lang="da-DK" sz="2000" b="0" i="1" smtClean="0">
                              <a:latin typeface="Cambria Math" panose="02040503050406030204" pitchFamily="18" charset="0"/>
                            </a:rPr>
                          </m:ctrlPr>
                        </m:dPr>
                        <m:e>
                          <m:r>
                            <a:rPr lang="da-DK" sz="2000" b="0" i="1" smtClean="0">
                              <a:latin typeface="Cambria Math"/>
                            </a:rPr>
                            <m:t>𝑍</m:t>
                          </m:r>
                          <m:r>
                            <a:rPr lang="da-DK" sz="2000" b="0" i="1" smtClean="0">
                              <a:latin typeface="Cambria Math"/>
                              <a:ea typeface="Cambria Math"/>
                            </a:rPr>
                            <m:t>≤</m:t>
                          </m:r>
                          <m:sSub>
                            <m:sSubPr>
                              <m:ctrlPr>
                                <a:rPr lang="da-DK" sz="2000" i="1">
                                  <a:latin typeface="Cambria Math" panose="02040503050406030204" pitchFamily="18" charset="0"/>
                                </a:rPr>
                              </m:ctrlPr>
                            </m:sSubPr>
                            <m:e>
                              <m:r>
                                <a:rPr lang="da-DK" sz="2000" i="1">
                                  <a:latin typeface="Cambria Math"/>
                                </a:rPr>
                                <m:t>𝑧</m:t>
                              </m:r>
                            </m:e>
                            <m:sub>
                              <m:r>
                                <a:rPr lang="da-DK" sz="2000" i="1">
                                  <a:latin typeface="Cambria Math"/>
                                </a:rPr>
                                <m:t>0</m:t>
                              </m:r>
                            </m:sub>
                          </m:sSub>
                        </m:e>
                      </m:d>
                    </m:oMath>
                  </m:oMathPara>
                </a14:m>
                <a:r>
                  <a:rPr lang="en-US" sz="2000" i="1" smtClean="0">
                    <a:latin typeface="Cambria Math" panose="02040503050406030204" pitchFamily="18" charset="0"/>
                  </a:rPr>
                  <a:t> </a:t>
                </a:r>
                <a:br>
                  <a:rPr lang="en-US" sz="2000" i="1" smtClean="0">
                    <a:latin typeface="Cambria Math" panose="02040503050406030204" pitchFamily="18" charset="0"/>
                  </a:rPr>
                </a:br>
                <a:r>
                  <a:rPr lang="en-US" sz="2000" i="1" smtClean="0">
                    <a:latin typeface="Cambria Math" panose="02040503050406030204" pitchFamily="18" charset="0"/>
                  </a:rPr>
                  <a:t> 	     </a:t>
                </a:r>
                <a14:m>
                  <m:oMathPara>
                    <m:oMathParaPr>
                      <m:jc/>
                    </m:oMathParaPr>
                    <m:oMath>
                      <m:r>
                        <a:rPr lang="da-DK" sz="2000" b="0" i="1" smtClean="0">
                          <a:latin typeface="Cambria Math"/>
                        </a:rPr>
                        <m:t>=1−</m:t>
                      </m:r>
                      <m:r>
                        <m:rPr>
                          <m:sty m:val="p"/>
                        </m:rPr>
                        <a:rPr lang="en-US" sz="2000" b="0" i="0" smtClean="0">
                          <a:latin typeface="Cambria Math"/>
                        </a:rPr>
                        <m:t>p</m:t>
                      </m:r>
                      <m:r>
                        <m:rPr>
                          <m:sty m:val="p"/>
                        </m:rPr>
                        <a:rPr lang="da-DK" sz="2000" b="0" i="0" smtClean="0">
                          <a:latin typeface="Cambria Math"/>
                        </a:rPr>
                        <m:t>norm</m:t>
                      </m:r>
                      <m:r>
                        <m:rPr>
                          <m:sty m:val="p"/>
                        </m:rPr>
                        <a:rPr lang="da-DK" sz="2000" b="0" i="0" smtClean="0">
                          <a:latin typeface="Cambria Math"/>
                        </a:rPr>
                        <m:t>(1.7</m:t>
                      </m:r>
                      <m:r>
                        <m:rPr>
                          <m:sty m:val="p"/>
                        </m:rPr>
                        <a:rPr lang="en-US" sz="2000" b="0" i="0" smtClean="0">
                          <a:latin typeface="Cambria Math"/>
                        </a:rPr>
                        <m:t>7</m:t>
                      </m:r>
                      <m:r>
                        <m:rPr>
                          <m:sty m:val="p"/>
                        </m:rPr>
                        <a:rPr lang="da-DK" sz="2000" b="0" i="0" smtClean="0">
                          <a:latin typeface="Cambria Math"/>
                        </a:rPr>
                        <m:t>)</m:t>
                      </m:r>
                      <m:r>
                        <a:rPr lang="da-DK" sz="2000" b="0" i="1" smtClean="0">
                          <a:latin typeface="Cambria Math"/>
                        </a:rPr>
                        <m:t>=0.0</m:t>
                      </m:r>
                      <m:r>
                        <a:rPr lang="en-US" sz="2000" b="0" i="1" smtClean="0">
                          <a:latin typeface="Cambria Math" panose="02040503050406030204" pitchFamily="18" charset="0"/>
                        </a:rPr>
                        <m:t>384</m:t>
                      </m:r>
                    </m:oMath>
                  </m:oMathPara>
                </a14:m>
                <a:r>
                  <a:rPr lang="da-DK" sz="2000" smtClean="0"/>
                  <a:t> </a:t>
                </a:r>
                <a:endParaRPr lang="da-DK" sz="2000"/>
              </a:p>
              <a:p>
                <a:r>
                  <a:rPr lang="da-DK" sz="2000" smtClean="0"/>
                  <a:t>Tilsvarende er </a:t>
                </a:r>
                <a14:m>
                  <m:oMathPara>
                    <m:oMathParaPr>
                      <m:jc/>
                    </m:oMathParaPr>
                    <m:oMath>
                      <m:r>
                        <a:rPr lang="da-DK" sz="2000" i="1">
                          <a:latin typeface="Cambria Math"/>
                        </a:rPr>
                        <m:t>𝑃</m:t>
                      </m:r>
                      <m:d>
                        <m:dPr>
                          <m:begChr m:val="("/>
                          <m:sepChr m:val="|"/>
                          <m:endChr m:val=")"/>
                          <m:grow m:val="on"/>
                          <m:shp m:val="centered"/>
                          <m:ctrlPr>
                            <a:rPr lang="da-DK" sz="2000" i="1">
                              <a:latin typeface="Cambria Math" panose="02040503050406030204" pitchFamily="18" charset="0"/>
                            </a:rPr>
                          </m:ctrlPr>
                        </m:dPr>
                        <m:e>
                          <m:r>
                            <a:rPr lang="da-DK" sz="2000" i="1">
                              <a:latin typeface="Cambria Math"/>
                            </a:rPr>
                            <m:t>𝑍</m:t>
                          </m:r>
                          <m:r>
                            <a:rPr lang="en-US" sz="2000" b="0" i="1" smtClean="0">
                              <a:latin typeface="Cambria Math" panose="02040503050406030204" pitchFamily="18" charset="0"/>
                            </a:rPr>
                            <m:t>&lt;</m:t>
                          </m:r>
                          <m:sSub>
                            <m:sSubPr>
                              <m:ctrlPr>
                                <a:rPr lang="da-DK" sz="2000" i="1">
                                  <a:latin typeface="Cambria Math" panose="02040503050406030204" pitchFamily="18" charset="0"/>
                                </a:rPr>
                              </m:ctrlPr>
                            </m:sSubPr>
                            <m:e>
                              <m:r>
                                <a:rPr lang="en-US" sz="2000" b="0" i="1" smtClean="0">
                                  <a:latin typeface="Cambria Math" panose="02040503050406030204" pitchFamily="18" charset="0"/>
                                </a:rPr>
                                <m:t>−</m:t>
                              </m:r>
                              <m:r>
                                <a:rPr lang="da-DK" sz="2000" i="1">
                                  <a:latin typeface="Cambria Math"/>
                                </a:rPr>
                                <m:t>𝑧</m:t>
                              </m:r>
                            </m:e>
                            <m:sub>
                              <m:r>
                                <a:rPr lang="da-DK" sz="2000" i="1">
                                  <a:latin typeface="Cambria Math"/>
                                </a:rPr>
                                <m:t>0</m:t>
                              </m:r>
                            </m:sub>
                          </m:sSub>
                        </m:e>
                      </m:d>
                      <m:r>
                        <a:rPr lang="en-US" sz="2000" b="0" i="1" smtClean="0">
                          <a:latin typeface="Cambria Math" panose="02040503050406030204" pitchFamily="18" charset="0"/>
                        </a:rPr>
                        <m:t>=0.0384</m:t>
                      </m:r>
                    </m:oMath>
                  </m:oMathPara>
                </a14:m>
                <a:r>
                  <a:rPr lang="da-DK" sz="2000" smtClean="0"/>
                  <a:t> </a:t>
                </a:r>
              </a:p>
              <a:p>
                <a:r>
                  <a:rPr lang="da-DK" sz="2000" smtClean="0"/>
                  <a:t>Hvis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smtClean="0"/>
                  <a:t> er sand, er sandsynligheden for at få en </a:t>
                </a:r>
                <a:br>
                  <a:rPr lang="da-DK" sz="2000" smtClean="0"/>
                </a:br>
                <a:r>
                  <a:rPr lang="da-DK" sz="2000" smtClean="0"/>
                  <a:t>stikprøve med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oMath>
                  </m:oMathPara>
                </a14:m>
                <a:r>
                  <a:rPr lang="da-DK" sz="2000" smtClean="0"/>
                  <a:t> eller endnu længere fra </a:t>
                </a:r>
                <a14:m>
                  <m:oMathPara>
                    <m:oMathParaPr>
                      <m:jc/>
                    </m:oMathParaPr>
                    <m:oMath>
                      <m:sSub>
                        <m:sSubPr>
                          <m:ctrlPr>
                            <a:rPr lang="da-DK" sz="2000" i="1">
                              <a:latin typeface="Cambria Math" panose="02040503050406030204" pitchFamily="18" charset="0"/>
                              <a:ea typeface="Cambria Math"/>
                            </a:rPr>
                          </m:ctrlPr>
                        </m:sSubPr>
                        <m:e>
                          <m:r>
                            <a:rPr lang="da-DK" sz="2000" i="1">
                              <a:latin typeface="Cambria Math"/>
                              <a:ea typeface="Cambria Math"/>
                            </a:rPr>
                            <m:t>𝜇</m:t>
                          </m:r>
                        </m:e>
                        <m:sub>
                          <m:r>
                            <a:rPr lang="da-DK" sz="2000" i="1">
                              <a:latin typeface="Cambria Math"/>
                              <a:ea typeface="Cambria Math"/>
                            </a:rPr>
                            <m:t>0</m:t>
                          </m:r>
                        </m:sub>
                      </m:sSub>
                    </m:oMath>
                  </m:oMathPara>
                </a14:m>
                <a:r>
                  <a:rPr lang="da-DK" sz="2000" smtClean="0"/>
                  <a:t> lig med</a:t>
                </a:r>
                <a:br>
                  <a:rPr lang="da-DK" sz="2000" smtClean="0"/>
                </a:br>
                <a:r>
                  <a:rPr lang="da-DK" sz="2000" smtClean="0"/>
                  <a:t> 	</a:t>
                </a:r>
                <a14:m>
                  <m:oMathPara>
                    <m:oMathParaPr>
                      <m:jc/>
                    </m:oMathParaPr>
                    <m:oMath>
                      <m:r>
                        <a:rPr lang="da-DK" sz="2000" i="1">
                          <a:latin typeface="Cambria Math"/>
                        </a:rPr>
                        <m:t>0.0</m:t>
                      </m:r>
                      <m:r>
                        <a:rPr lang="en-US" sz="2000" i="1">
                          <a:latin typeface="Cambria Math" panose="02040503050406030204" pitchFamily="18" charset="0"/>
                        </a:rPr>
                        <m:t>384</m:t>
                      </m:r>
                      <m:r>
                        <a:rPr lang="en-US" sz="2000" b="0" i="1" smtClean="0">
                          <a:latin typeface="Cambria Math" panose="02040503050406030204" pitchFamily="18" charset="0"/>
                        </a:rPr>
                        <m:t>+</m:t>
                      </m:r>
                      <m:r>
                        <a:rPr lang="da-DK" sz="2000" i="1">
                          <a:latin typeface="Cambria Math"/>
                        </a:rPr>
                        <m:t>0.0</m:t>
                      </m:r>
                      <m:r>
                        <a:rPr lang="en-US" sz="2000" i="1">
                          <a:latin typeface="Cambria Math" panose="02040503050406030204" pitchFamily="18" charset="0"/>
                        </a:rPr>
                        <m:t>384</m:t>
                      </m:r>
                      <m:r>
                        <a:rPr lang="en-US" sz="2000" b="0" i="1" smtClean="0">
                          <a:latin typeface="Cambria Math" panose="02040503050406030204" pitchFamily="18" charset="0"/>
                        </a:rPr>
                        <m:t>=0.0768</m:t>
                      </m:r>
                    </m:oMath>
                  </m:oMathPara>
                </a14:m>
                <a:endParaRPr lang="da-DK" sz="2000" smtClean="0"/>
              </a:p>
              <a:p>
                <a:r>
                  <a:rPr lang="da-DK" sz="2000" smtClean="0"/>
                  <a:t>Vi forkaster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da-DK" sz="2000" i="1">
                              <a:latin typeface="Cambria Math"/>
                            </a:rPr>
                            <m:t>0</m:t>
                          </m:r>
                        </m:sub>
                      </m:sSub>
                    </m:oMath>
                  </m:oMathPara>
                </a14:m>
                <a:r>
                  <a:rPr lang="da-DK" sz="2000"/>
                  <a:t> med signifikansniveau </a:t>
                </a:r>
                <a14:m>
                  <m:oMathPara>
                    <m:oMathParaPr>
                      <m:jc/>
                    </m:oMathParaPr>
                    <m:oMath>
                      <m:r>
                        <m:rPr>
                          <m:sty m:val="p"/>
                        </m:rPr>
                        <a:rPr lang="da-DK" sz="2000">
                          <a:latin typeface="Cambria Math"/>
                        </a:rPr>
                        <m:t>α</m:t>
                      </m:r>
                      <m:r>
                        <m:rPr>
                          <m:sty m:val="p"/>
                        </m:rPr>
                        <a:rPr lang="da-DK" sz="2000">
                          <a:latin typeface="Cambria Math"/>
                        </a:rPr>
                        <m:t>=0.0768</m:t>
                      </m:r>
                    </m:oMath>
                  </m:oMathPara>
                </a14:m>
                <a:r>
                  <a:rPr lang="da-DK" sz="2000" smtClean="0"/>
                  <a:t> eller derover</a:t>
                </a:r>
              </a:p>
              <a:p>
                <a:r>
                  <a:rPr lang="da-DK" sz="2000" smtClean="0"/>
                  <a:t>Denne værdi af </a:t>
                </a:r>
                <a14:m>
                  <m:oMathPara>
                    <m:oMathParaPr>
                      <m:jc/>
                    </m:oMathParaPr>
                    <m:oMath>
                      <m:r>
                        <m:rPr>
                          <m:sty m:val="p"/>
                        </m:rPr>
                        <a:rPr lang="da-DK" sz="2000">
                          <a:latin typeface="Cambria Math"/>
                        </a:rPr>
                        <m:t>α</m:t>
                      </m:r>
                      <m:r>
                        <a:rPr lang="da-DK" sz="2000" i="1">
                          <a:latin typeface="Cambria Math"/>
                        </a:rPr>
                        <m:t> </m:t>
                      </m:r>
                    </m:oMath>
                  </m:oMathPara>
                </a14:m>
                <a:r>
                  <a:rPr lang="da-DK" sz="2000" smtClean="0"/>
                  <a:t>kaldes </a:t>
                </a:r>
                <a:r>
                  <a:rPr lang="da-DK" sz="2000" b="1" i="1" smtClean="0">
                    <a:solidFill>
                      <a:schemeClr val="tx2"/>
                    </a:solidFill>
                  </a:rPr>
                  <a:t>p</a:t>
                </a:r>
                <a:r>
                  <a:rPr lang="da-DK" sz="2000" b="1" smtClean="0">
                    <a:solidFill>
                      <a:schemeClr val="tx2"/>
                    </a:solidFill>
                  </a:rPr>
                  <a:t>-værdien</a:t>
                </a:r>
                <a:r>
                  <a:rPr lang="da-DK" sz="2000" smtClean="0">
                    <a:solidFill>
                      <a:schemeClr val="tx2"/>
                    </a:solidFill>
                  </a:rPr>
                  <a:t>.</a:t>
                </a:r>
                <a:endParaRPr lang="da-DK" sz="2000">
                  <a:solidFill>
                    <a:schemeClr val="tx2"/>
                  </a:solidFill>
                </a:endParaRPr>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980728"/>
                <a:ext cx="8424936" cy="5877272"/>
              </a:xfrm>
              <a:blipFill>
                <a:blip r:embed="rId6"/>
                <a:stretch>
                  <a:fillRect l="-651" t="-622" b="-62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68</a:t>
            </a:fld>
            <a:endParaRPr lang="da-DK"/>
          </a:p>
        </p:txBody>
      </p:sp>
    </p:spTree>
    <p:extLst>
      <p:ext uri="{BB962C8B-B14F-4D97-AF65-F5344CB8AC3E}">
        <p14:creationId xmlns:p14="http://schemas.microsoft.com/office/powerpoint/2010/main" val="18368609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i="1" smtClean="0"/>
              <a:t>p</a:t>
            </a:r>
            <a:r>
              <a:rPr lang="da-DK" smtClean="0"/>
              <a:t>-værdi</a:t>
            </a:r>
            <a:endParaRPr lang="da-DK"/>
          </a:p>
        </p:txBody>
      </p:sp>
      <mc:AlternateContent>
        <mc:Choice Requires="a14">
          <p:sp>
            <p:nvSpPr>
              <p:cNvPr id="3" name="Content Placeholder 2"/>
              <p:cNvSpPr>
                <a:spLocks noGrp="1"/>
              </p:cNvSpPr>
              <p:nvPr>
                <p:ph idx="1"/>
              </p:nvPr>
            </p:nvSpPr>
            <p:spPr/>
            <p:txBody>
              <a:bodyPr/>
              <a:lstStyle/>
              <a:p>
                <a:r>
                  <a:rPr lang="da-DK" i="1" smtClean="0"/>
                  <a:t>p</a:t>
                </a:r>
                <a:r>
                  <a:rPr lang="da-DK" smtClean="0"/>
                  <a:t>-værdien er den mindste sandsynlighed for type I fejl, som tillader os at forkaste </a:t>
                </a:r>
                <a14:m>
                  <m:oMathPara>
                    <m:oMathParaPr>
                      <m:jc/>
                    </m:oMathParaPr>
                    <m:oMath>
                      <m:sSub>
                        <m:sSubPr>
                          <m:ctrlPr>
                            <a:rPr lang="da-DK" sz="2400" i="1" smtClean="0">
                              <a:latin typeface="Cambria Math" panose="02040503050406030204" pitchFamily="18" charset="0"/>
                            </a:rPr>
                          </m:ctrlPr>
                        </m:sSubPr>
                        <m:e>
                          <m:r>
                            <a:rPr lang="da-DK" sz="2400" b="0" i="1" smtClean="0">
                              <a:latin typeface="Cambria Math"/>
                            </a:rPr>
                            <m:t>𝐻</m:t>
                          </m:r>
                        </m:e>
                        <m:sub>
                          <m:r>
                            <a:rPr lang="da-DK" sz="2400" b="0" i="1" smtClean="0">
                              <a:latin typeface="Cambria Math"/>
                            </a:rPr>
                            <m:t>0</m:t>
                          </m:r>
                        </m:sub>
                      </m:sSub>
                    </m:oMath>
                  </m:oMathPara>
                </a14:m>
                <a:endParaRPr lang="da-DK" smtClean="0"/>
              </a:p>
              <a:p>
                <a:r>
                  <a:rPr lang="da-DK" i="1" smtClean="0"/>
                  <a:t>p</a:t>
                </a:r>
                <a:r>
                  <a:rPr lang="da-DK" smtClean="0"/>
                  <a:t>-værdien kaldes også </a:t>
                </a:r>
                <a:r>
                  <a:rPr lang="da-DK" smtClean="0">
                    <a:solidFill>
                      <a:schemeClr val="tx2"/>
                    </a:solidFill>
                  </a:rPr>
                  <a:t>det opnåede signifikansniveau</a:t>
                </a:r>
              </a:p>
              <a:p>
                <a:r>
                  <a:rPr lang="da-DK" i="1" smtClean="0"/>
                  <a:t>p</a:t>
                </a:r>
                <a:r>
                  <a:rPr lang="da-DK" smtClean="0"/>
                  <a:t>-værdien afhænger af valg af hypoteser:</a:t>
                </a:r>
              </a:p>
              <a:p>
                <a:pPr lvl="1"/>
                <a:r>
                  <a:rPr lang="da-DK"/>
                  <a:t>For </a:t>
                </a:r>
                <a14:m>
                  <m:oMathPara>
                    <m:oMathParaPr>
                      <m:jc/>
                    </m:oMathParaPr>
                    <m:oMath>
                      <m:sSub>
                        <m:sSubPr>
                          <m:ctrlPr>
                            <a:rPr lang="da-DK" i="1">
                              <a:latin typeface="Cambria Math" panose="02040503050406030204" pitchFamily="18" charset="0"/>
                            </a:rPr>
                          </m:ctrlPr>
                        </m:sSubPr>
                        <m:e>
                          <m:r>
                            <a:rPr lang="da-DK" i="1">
                              <a:latin typeface="Cambria Math"/>
                            </a:rPr>
                            <m:t>𝐻</m:t>
                          </m:r>
                        </m:e>
                        <m:sub>
                          <m:r>
                            <a:rPr lang="en-US" b="0" i="1" smtClean="0">
                              <a:latin typeface="Cambria Math" panose="02040503050406030204" pitchFamily="18" charset="0"/>
                            </a:rPr>
                            <m:t>1</m:t>
                          </m:r>
                        </m:sub>
                      </m:sSub>
                    </m:oMath>
                  </m:oMathPara>
                </a14:m>
                <a:r>
                  <a:rPr lang="da-DK"/>
                  <a:t>: </a:t>
                </a:r>
                <a14:m>
                  <m:oMathPara>
                    <m:oMathParaPr>
                      <m:jc/>
                    </m:oMathParaPr>
                    <m:oMath>
                      <m:r>
                        <a:rPr lang="el-GR" i="1">
                          <a:latin typeface="Cambria Math"/>
                          <a:ea typeface="Cambria Math"/>
                        </a:rPr>
                        <m:t>𝜇</m:t>
                      </m:r>
                      <m:r>
                        <a:rPr lang="da-DK" i="1">
                          <a:latin typeface="Cambria Math"/>
                          <a:ea typeface="Cambria Math"/>
                        </a:rPr>
                        <m:t>&gt;</m:t>
                      </m:r>
                      <m:sSub>
                        <m:sSubPr>
                          <m:ctrlPr>
                            <a:rPr lang="da-DK" i="1">
                              <a:latin typeface="Cambria Math" panose="02040503050406030204" pitchFamily="18" charset="0"/>
                              <a:ea typeface="Cambria Math"/>
                            </a:rPr>
                          </m:ctrlPr>
                        </m:sSubPr>
                        <m:e>
                          <m:r>
                            <a:rPr lang="da-DK" i="1">
                              <a:latin typeface="Cambria Math"/>
                              <a:ea typeface="Cambria Math"/>
                            </a:rPr>
                            <m:t>𝜇</m:t>
                          </m:r>
                        </m:e>
                        <m:sub>
                          <m:r>
                            <a:rPr lang="da-DK" i="1">
                              <a:latin typeface="Cambria Math"/>
                              <a:ea typeface="Cambria Math"/>
                            </a:rPr>
                            <m:t>0</m:t>
                          </m:r>
                        </m:sub>
                      </m:sSub>
                    </m:oMath>
                  </m:oMathPara>
                </a14:m>
                <a:r>
                  <a:rPr lang="da-DK"/>
                  <a:t>:</a:t>
                </a:r>
                <a:r>
                  <a:rPr lang="da-DK" smtClean="0"/>
                  <a:t>	</a:t>
                </a:r>
                <a:r>
                  <a:rPr lang="da-DK"/>
                  <a:t> </a:t>
                </a:r>
                <a14:m>
                  <m:oMathPara>
                    <m:oMathParaPr>
                      <m:jc/>
                    </m:oMathParaPr>
                    <m:oMath>
                      <m:sSub>
                        <m:sSubPr>
                          <m:ctrlPr>
                            <a:rPr lang="da-DK" i="1">
                              <a:latin typeface="Cambria Math" panose="02040503050406030204" pitchFamily="18" charset="0"/>
                            </a:rPr>
                          </m:ctrlPr>
                        </m:sSubPr>
                        <m:e>
                          <m:r>
                            <a:rPr lang="da-DK" i="1">
                              <a:latin typeface="Cambria Math"/>
                            </a:rPr>
                            <m:t>𝑝</m:t>
                          </m:r>
                          <m:r>
                            <a:rPr lang="da-DK" i="1">
                              <a:latin typeface="Cambria Math"/>
                            </a:rPr>
                            <m:t>=</m:t>
                          </m:r>
                          <m:r>
                            <a:rPr lang="da-DK" i="1">
                              <a:latin typeface="Cambria Math"/>
                            </a:rPr>
                            <m:t>𝑃</m:t>
                          </m:r>
                          <m:r>
                            <a:rPr lang="da-DK" i="1">
                              <a:latin typeface="Cambria Math"/>
                            </a:rPr>
                            <m:t>(</m:t>
                          </m:r>
                          <m:r>
                            <a:rPr lang="da-DK" i="1">
                              <a:latin typeface="Cambria Math"/>
                            </a:rPr>
                            <m:t>𝑍</m:t>
                          </m:r>
                          <m:r>
                            <a:rPr lang="da-DK" i="1">
                              <a:latin typeface="Cambria Math"/>
                            </a:rPr>
                            <m:t>&gt;</m:t>
                          </m:r>
                          <m:r>
                            <a:rPr lang="da-DK" i="1">
                              <a:latin typeface="Cambria Math"/>
                            </a:rPr>
                            <m:t>𝑧</m:t>
                          </m:r>
                        </m:e>
                        <m:sub>
                          <m:r>
                            <a:rPr lang="da-DK" i="1">
                              <a:latin typeface="Cambria Math"/>
                            </a:rPr>
                            <m:t>0</m:t>
                          </m:r>
                        </m:sub>
                      </m:sSub>
                      <m:r>
                        <a:rPr lang="da-DK" i="1">
                          <a:latin typeface="Cambria Math"/>
                        </a:rPr>
                        <m:t>)</m:t>
                      </m:r>
                    </m:oMath>
                  </m:oMathPara>
                </a14:m>
                <a:endParaRPr lang="en-US" smtClean="0"/>
              </a:p>
              <a:p>
                <a:pPr lvl="1"/>
                <a:r>
                  <a:rPr lang="da-DK" sz="2000"/>
                  <a:t>For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a:t>: </a:t>
                </a:r>
                <a14:m>
                  <m:oMathPara>
                    <m:oMathParaPr>
                      <m:jc/>
                    </m:oMathParaPr>
                    <m:oMath>
                      <m:r>
                        <a:rPr lang="el-GR" sz="2000" i="1">
                          <a:latin typeface="Cambria Math"/>
                          <a:ea typeface="Cambria Math"/>
                        </a:rPr>
                        <m:t>𝜇</m:t>
                      </m:r>
                      <m:r>
                        <a:rPr lang="da-DK" sz="2000" b="0" i="1" smtClean="0">
                          <a:latin typeface="Cambria Math"/>
                          <a:ea typeface="Cambria Math"/>
                        </a:rPr>
                        <m:t>&lt;</m:t>
                      </m:r>
                      <m:sSub>
                        <m:sSubPr>
                          <m:ctrlPr>
                            <a:rPr lang="da-DK" sz="2000" i="1">
                              <a:latin typeface="Cambria Math" panose="02040503050406030204" pitchFamily="18" charset="0"/>
                              <a:ea typeface="Cambria Math"/>
                            </a:rPr>
                          </m:ctrlPr>
                        </m:sSubPr>
                        <m:e>
                          <m:r>
                            <a:rPr lang="da-DK" sz="2000" i="1">
                              <a:latin typeface="Cambria Math"/>
                              <a:ea typeface="Cambria Math"/>
                            </a:rPr>
                            <m:t>𝜇</m:t>
                          </m:r>
                        </m:e>
                        <m:sub>
                          <m:r>
                            <a:rPr lang="da-DK" sz="2000" i="1">
                              <a:latin typeface="Cambria Math"/>
                              <a:ea typeface="Cambria Math"/>
                            </a:rPr>
                            <m:t>0</m:t>
                          </m:r>
                        </m:sub>
                      </m:sSub>
                    </m:oMath>
                  </m:oMathPara>
                </a14:m>
                <a:r>
                  <a:rPr lang="da-DK" sz="2000"/>
                  <a:t>:</a:t>
                </a:r>
                <a:r>
                  <a:rPr lang="da-DK" sz="2000" smtClean="0"/>
                  <a:t>	</a:t>
                </a:r>
                <a:r>
                  <a:rPr lang="da-DK" sz="2000"/>
                  <a:t> </a:t>
                </a:r>
                <a14:m>
                  <m:oMathPara>
                    <m:oMathParaPr>
                      <m:jc/>
                    </m:oMathParaPr>
                    <m:oMath>
                      <m:sSub>
                        <m:sSubPr>
                          <m:ctrlPr>
                            <a:rPr lang="da-DK" sz="2000" i="1">
                              <a:latin typeface="Cambria Math" panose="02040503050406030204" pitchFamily="18" charset="0"/>
                            </a:rPr>
                          </m:ctrlPr>
                        </m:sSubPr>
                        <m:e>
                          <m:r>
                            <a:rPr lang="da-DK" sz="2000" i="1">
                              <a:latin typeface="Cambria Math"/>
                            </a:rPr>
                            <m:t>𝑝</m:t>
                          </m:r>
                          <m:r>
                            <a:rPr lang="da-DK" sz="2000" i="1">
                              <a:latin typeface="Cambria Math"/>
                            </a:rPr>
                            <m:t>=</m:t>
                          </m:r>
                          <m:r>
                            <a:rPr lang="da-DK" sz="2000" i="1">
                              <a:latin typeface="Cambria Math"/>
                            </a:rPr>
                            <m:t>𝑃</m:t>
                          </m:r>
                          <m:r>
                            <a:rPr lang="da-DK" sz="2000" i="1">
                              <a:latin typeface="Cambria Math"/>
                            </a:rPr>
                            <m:t>(</m:t>
                          </m:r>
                          <m:r>
                            <a:rPr lang="da-DK" sz="2000" i="1">
                              <a:latin typeface="Cambria Math"/>
                            </a:rPr>
                            <m:t>𝑍</m:t>
                          </m:r>
                          <m:r>
                            <a:rPr lang="da-DK" sz="2000" b="0" i="1" smtClean="0">
                              <a:latin typeface="Cambria Math"/>
                            </a:rPr>
                            <m:t>&lt;</m:t>
                          </m:r>
                          <m:r>
                            <a:rPr lang="da-DK" sz="2000" i="1">
                              <a:latin typeface="Cambria Math"/>
                            </a:rPr>
                            <m:t>𝑧</m:t>
                          </m:r>
                        </m:e>
                        <m:sub>
                          <m:r>
                            <a:rPr lang="da-DK" sz="2000" i="1">
                              <a:latin typeface="Cambria Math"/>
                            </a:rPr>
                            <m:t>0</m:t>
                          </m:r>
                        </m:sub>
                      </m:sSub>
                      <m:r>
                        <a:rPr lang="da-DK" sz="2000" i="1">
                          <a:latin typeface="Cambria Math"/>
                        </a:rPr>
                        <m:t>)</m:t>
                      </m:r>
                    </m:oMath>
                  </m:oMathPara>
                </a14:m>
                <a:endParaRPr lang="en-US" sz="2000" smtClean="0"/>
              </a:p>
              <a:p>
                <a:pPr lvl="1"/>
                <a:r>
                  <a:rPr lang="da-DK" sz="2000" smtClean="0"/>
                  <a:t>For </a:t>
                </a:r>
                <a14:m>
                  <m:oMathPara>
                    <m:oMathParaPr>
                      <m:jc/>
                    </m:oMathParaPr>
                    <m:oMath>
                      <m:sSub>
                        <m:sSubPr>
                          <m:ctrlPr>
                            <a:rPr lang="da-DK" sz="2000" i="1">
                              <a:latin typeface="Cambria Math" panose="02040503050406030204" pitchFamily="18" charset="0"/>
                            </a:rPr>
                          </m:ctrlPr>
                        </m:sSubPr>
                        <m:e>
                          <m:r>
                            <a:rPr lang="da-DK" sz="2000" i="1">
                              <a:latin typeface="Cambria Math"/>
                            </a:rPr>
                            <m:t>𝐻</m:t>
                          </m:r>
                        </m:e>
                        <m:sub>
                          <m:r>
                            <a:rPr lang="en-US" sz="2000" b="0" i="1" smtClean="0">
                              <a:latin typeface="Cambria Math" panose="02040503050406030204" pitchFamily="18" charset="0"/>
                            </a:rPr>
                            <m:t>1</m:t>
                          </m:r>
                        </m:sub>
                      </m:sSub>
                    </m:oMath>
                  </m:oMathPara>
                </a14:m>
                <a:r>
                  <a:rPr lang="da-DK" sz="2000"/>
                  <a:t>: </a:t>
                </a:r>
                <a14:m>
                  <m:oMathPara>
                    <m:oMathParaPr>
                      <m:jc/>
                    </m:oMathParaPr>
                    <m:oMath>
                      <m:r>
                        <a:rPr lang="el-GR" sz="2000" i="1">
                          <a:latin typeface="Cambria Math"/>
                          <a:ea typeface="Cambria Math"/>
                        </a:rPr>
                        <m:t>𝜇</m:t>
                      </m:r>
                      <m:r>
                        <a:rPr lang="da-DK" sz="2000" i="1">
                          <a:latin typeface="Cambria Math"/>
                          <a:ea typeface="Cambria Math"/>
                        </a:rPr>
                        <m:t>≠</m:t>
                      </m:r>
                      <m:sSub>
                        <m:sSubPr>
                          <m:ctrlPr>
                            <a:rPr lang="da-DK" sz="2000" i="1">
                              <a:latin typeface="Cambria Math" panose="02040503050406030204" pitchFamily="18" charset="0"/>
                              <a:ea typeface="Cambria Math"/>
                            </a:rPr>
                          </m:ctrlPr>
                        </m:sSubPr>
                        <m:e>
                          <m:r>
                            <a:rPr lang="da-DK" sz="2000" i="1">
                              <a:latin typeface="Cambria Math"/>
                              <a:ea typeface="Cambria Math"/>
                            </a:rPr>
                            <m:t>𝜇</m:t>
                          </m:r>
                        </m:e>
                        <m:sub>
                          <m:r>
                            <a:rPr lang="da-DK" sz="2000" i="1">
                              <a:latin typeface="Cambria Math"/>
                              <a:ea typeface="Cambria Math"/>
                            </a:rPr>
                            <m:t>0</m:t>
                          </m:r>
                        </m:sub>
                      </m:sSub>
                    </m:oMath>
                  </m:oMathPara>
                </a14:m>
                <a:r>
                  <a:rPr lang="da-DK" sz="2000"/>
                  <a:t>:</a:t>
                </a:r>
                <a:r>
                  <a:rPr lang="da-DK" sz="2000" smtClean="0"/>
                  <a:t>	</a:t>
                </a:r>
                <a:r>
                  <a:rPr lang="da-DK" sz="2000"/>
                  <a:t> </a:t>
                </a:r>
                <a14:m>
                  <m:oMathPara>
                    <m:oMathParaPr>
                      <m:jc/>
                    </m:oMathParaPr>
                    <m:oMath>
                      <m:sSub>
                        <m:sSubPr>
                          <m:ctrlPr>
                            <a:rPr lang="da-DK" sz="2000" i="1">
                              <a:latin typeface="Cambria Math" panose="02040503050406030204" pitchFamily="18" charset="0"/>
                            </a:rPr>
                          </m:ctrlPr>
                        </m:sSubPr>
                        <m:e>
                          <m:r>
                            <a:rPr lang="da-DK" sz="2000" i="1">
                              <a:latin typeface="Cambria Math"/>
                            </a:rPr>
                            <m:t>𝑝</m:t>
                          </m:r>
                          <m:r>
                            <a:rPr lang="da-DK" sz="2000" i="1">
                              <a:latin typeface="Cambria Math"/>
                            </a:rPr>
                            <m:t>=2∙</m:t>
                          </m:r>
                          <m:r>
                            <a:rPr lang="da-DK" sz="2000" i="1">
                              <a:latin typeface="Cambria Math"/>
                            </a:rPr>
                            <m:t>𝑃</m:t>
                          </m:r>
                          <m:r>
                            <a:rPr lang="da-DK" sz="2000" i="1">
                              <a:latin typeface="Cambria Math"/>
                            </a:rPr>
                            <m:t>(</m:t>
                          </m:r>
                          <m:r>
                            <a:rPr lang="da-DK" sz="2000" i="1">
                              <a:latin typeface="Cambria Math"/>
                            </a:rPr>
                            <m:t>𝑍</m:t>
                          </m:r>
                          <m:r>
                            <a:rPr lang="da-DK" sz="2000" i="1">
                              <a:latin typeface="Cambria Math"/>
                            </a:rPr>
                            <m:t>&gt;|</m:t>
                          </m:r>
                          <m:r>
                            <a:rPr lang="da-DK" sz="2000" i="1">
                              <a:latin typeface="Cambria Math"/>
                            </a:rPr>
                            <m:t>𝑧</m:t>
                          </m:r>
                        </m:e>
                        <m:sub>
                          <m:r>
                            <a:rPr lang="da-DK" sz="2000" i="1">
                              <a:latin typeface="Cambria Math"/>
                            </a:rPr>
                            <m:t>0</m:t>
                          </m:r>
                        </m:sub>
                      </m:sSub>
                      <m:r>
                        <a:rPr lang="da-DK" sz="2000" b="0" i="1" smtClean="0">
                          <a:latin typeface="Cambria Math"/>
                        </a:rPr>
                        <m:t>|</m:t>
                      </m:r>
                      <m:r>
                        <a:rPr lang="da-DK" sz="2000" i="1">
                          <a:latin typeface="Cambria Math"/>
                        </a:rPr>
                        <m:t>)</m:t>
                      </m:r>
                    </m:oMath>
                  </m:oMathPara>
                </a14:m>
                <a:r>
                  <a:rPr lang="da-DK" sz="2000" smtClean="0"/>
                  <a:t>.</a:t>
                </a:r>
                <a:endParaRPr lang="da-DK" sz="2000"/>
              </a:p>
              <a:p>
                <a:pPr marL="0" indent="0">
                  <a:buNone/>
                </a:pPr>
                <a:endParaRPr lang="da-DK">
                  <a:solidFill>
                    <a:schemeClr val="tx2"/>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69</a:t>
            </a:fld>
            <a:endParaRPr lang="da-DK"/>
          </a:p>
        </p:txBody>
      </p:sp>
    </p:spTree>
    <p:extLst>
      <p:ext uri="{BB962C8B-B14F-4D97-AF65-F5344CB8AC3E}">
        <p14:creationId xmlns:p14="http://schemas.microsoft.com/office/powerpoint/2010/main" val="2851831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Stikprøver til estimering af populationer</a:t>
            </a:r>
            <a:endParaRPr lang="da-DK"/>
          </a:p>
        </p:txBody>
      </p:sp>
      <mc:AlternateContent>
        <mc:Choice Requires="a14">
          <p:sp>
            <p:nvSpPr>
              <p:cNvPr id="3" name="Content Placeholder 2"/>
              <p:cNvSpPr>
                <a:spLocks noGrp="1"/>
              </p:cNvSpPr>
              <p:nvPr>
                <p:ph idx="1"/>
              </p:nvPr>
            </p:nvSpPr>
            <p:spPr/>
            <p:txBody>
              <a:bodyPr/>
              <a:lstStyle/>
              <a:p>
                <a:r>
                  <a:rPr lang="da-DK" smtClean="0"/>
                  <a:t>De vigtigste parametre for en population, som vi gerne vil estimere ud fra en stikprøve er populationens middelværdi </a:t>
                </a:r>
                <a14:m>
                  <m:oMathPara>
                    <m:oMathParaPr>
                      <m:jc/>
                    </m:oMathParaPr>
                    <m:oMath>
                      <m:r>
                        <a:rPr lang="da-DK" i="1" smtClean="0">
                          <a:latin typeface="Cambria Math" panose="02040503050406030204" pitchFamily="18" charset="0"/>
                          <a:ea typeface="Cambria Math" panose="02040503050406030204" pitchFamily="18" charset="0"/>
                        </a:rPr>
                        <m:t>𝜇</m:t>
                      </m:r>
                    </m:oMath>
                  </m:oMathPara>
                </a14:m>
                <a:r>
                  <a:rPr lang="da-DK" smtClean="0"/>
                  <a:t> og varians </a:t>
                </a:r>
                <a14:m>
                  <m:oMathPara>
                    <m:oMathParaPr>
                      <m:jc/>
                    </m:oMathParaPr>
                    <m:oMath>
                      <m:sSup>
                        <m:sSupPr>
                          <m:ctrlPr>
                            <a:rPr lang="da-DK" i="1" smtClean="0">
                              <a:latin typeface="Cambria Math" panose="02040503050406030204" pitchFamily="18" charset="0"/>
                            </a:rPr>
                          </m:ctrlPr>
                        </m:sSupPr>
                        <m:e>
                          <m:r>
                            <a:rPr lang="da-DK"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m:oMathPara>
                </a14:m>
                <a:r>
                  <a:rPr lang="da-DK" smtClean="0"/>
                  <a:t> (og dermed standardafvigelse </a:t>
                </a:r>
                <a14:m>
                  <m:oMathPara>
                    <m:oMathParaPr>
                      <m:jc/>
                    </m:oMathParaPr>
                    <m:oMath>
                      <m:r>
                        <a:rPr lang="da-DK" i="1" smtClean="0">
                          <a:latin typeface="Cambria Math" panose="02040503050406030204" pitchFamily="18" charset="0"/>
                          <a:ea typeface="Cambria Math" panose="02040503050406030204" pitchFamily="18" charset="0"/>
                        </a:rPr>
                        <m:t>𝜎</m:t>
                      </m:r>
                    </m:oMath>
                  </m:oMathPara>
                </a14:m>
                <a:r>
                  <a:rPr lang="da-DK" smtClean="0"/>
                  <a:t>)</a:t>
                </a:r>
              </a:p>
              <a:p>
                <a:r>
                  <a:rPr lang="da-DK" smtClean="0">
                    <a:solidFill>
                      <a:schemeClr val="tx1"/>
                    </a:solidFill>
                  </a:rPr>
                  <a:t>Vi kan bruge hhv. stikprøvens middelværdi </a:t>
                </a:r>
                <a14:m>
                  <m:oMathPara>
                    <m:oMathParaPr>
                      <m:jc/>
                    </m:oMathParaPr>
                    <m:oMath>
                      <m:acc>
                        <m:accPr>
                          <m:chr m:val="̅"/>
                          <m:ctrlPr>
                            <a:rPr lang="da-DK" i="1">
                              <a:latin typeface="Cambria Math" panose="02040503050406030204" pitchFamily="18" charset="0"/>
                            </a:rPr>
                          </m:ctrlPr>
                        </m:accPr>
                        <m:e>
                          <m:r>
                            <a:rPr lang="en-US" i="1">
                              <a:latin typeface="Cambria Math" panose="02040503050406030204" pitchFamily="18" charset="0"/>
                            </a:rPr>
                            <m:t>𝑥</m:t>
                          </m:r>
                        </m:e>
                      </m:acc>
                    </m:oMath>
                  </m:oMathPara>
                </a14:m>
                <a:r>
                  <a:rPr lang="da-DK" smtClean="0">
                    <a:solidFill>
                      <a:schemeClr val="tx1"/>
                    </a:solidFill>
                  </a:rPr>
                  <a:t> og varians </a:t>
                </a:r>
                <a14:m>
                  <m:oMathPara>
                    <m:oMathParaPr>
                      <m:jc/>
                    </m:oMathParaPr>
                    <m:oMath>
                      <m:sSup>
                        <m:sSupPr>
                          <m:ctrlPr>
                            <a:rPr lang="da-DK" i="1">
                              <a:solidFill>
                                <a:schemeClr val="tx1"/>
                              </a:solidFill>
                              <a:latin typeface="Cambria Math" panose="02040503050406030204" pitchFamily="18" charset="0"/>
                            </a:rPr>
                          </m:ctrlPr>
                        </m:sSupPr>
                        <m:e>
                          <m:r>
                            <a:rPr lang="da-DK" i="1">
                              <a:solidFill>
                                <a:schemeClr val="tx1"/>
                              </a:solidFill>
                              <a:latin typeface="Cambria Math"/>
                              <a:ea typeface="Cambria Math"/>
                            </a:rPr>
                            <m:t>𝑠</m:t>
                          </m:r>
                        </m:e>
                        <m:sup>
                          <m:r>
                            <a:rPr lang="da-DK" i="1">
                              <a:solidFill>
                                <a:schemeClr val="tx1"/>
                              </a:solidFill>
                              <a:latin typeface="Cambria Math"/>
                            </a:rPr>
                            <m:t>2</m:t>
                          </m:r>
                        </m:sup>
                      </m:sSup>
                    </m:oMath>
                  </m:oMathPara>
                </a14:m>
                <a:endParaRPr lang="da-DK" smtClean="0">
                  <a:solidFill>
                    <a:schemeClr val="tx1"/>
                  </a:solidFill>
                </a:endParaRPr>
              </a:p>
              <a:p>
                <a:r>
                  <a:rPr lang="da-DK" smtClean="0">
                    <a:solidFill>
                      <a:schemeClr val="accent1">
                        <a:lumMod val="75000"/>
                      </a:schemeClr>
                    </a:solidFill>
                  </a:rPr>
                  <a:t>Stikprøve-middelværdi (</a:t>
                </a:r>
                <a:r>
                  <a:rPr lang="da-DK" i="1" smtClean="0">
                    <a:solidFill>
                      <a:schemeClr val="accent1">
                        <a:lumMod val="75000"/>
                      </a:schemeClr>
                    </a:solidFill>
                  </a:rPr>
                  <a:t>Sample mean</a:t>
                </a:r>
                <a:r>
                  <a:rPr lang="da-DK" smtClean="0">
                    <a:solidFill>
                      <a:schemeClr val="accent1">
                        <a:lumMod val="75000"/>
                      </a:schemeClr>
                    </a:solidFill>
                  </a:rPr>
                  <a:t>)</a:t>
                </a:r>
                <a:r>
                  <a:rPr lang="da-DK" smtClean="0"/>
                  <a:t>: </a:t>
                </a:r>
                <a:br>
                  <a:rPr lang="da-DK" smtClean="0"/>
                </a:br>
                <a:r>
                  <a:rPr lang="da-DK" smtClean="0"/>
                  <a:t> 	</a:t>
                </a:r>
                <a14:m>
                  <m:oMathPara>
                    <m:oMathParaPr>
                      <m:jc/>
                    </m:oMathParaPr>
                    <m:oMath>
                      <m:acc>
                        <m:accPr>
                          <m:chr m:val="̅"/>
                          <m:ctrlPr>
                            <a:rPr lang="da-DK"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r>
                        <a:rPr lang="da-DK" i="1">
                          <a:solidFill>
                            <a:schemeClr val="tx1"/>
                          </a:solidFill>
                          <a:latin typeface="Cambria Math"/>
                          <a:ea typeface="Cambria Math"/>
                        </a:rPr>
                        <m:t>=</m:t>
                      </m:r>
                      <m:f>
                        <m:fPr>
                          <m:type m:val="bar"/>
                          <m:ctrlPr>
                            <a:rPr lang="da-DK" i="1">
                              <a:solidFill>
                                <a:schemeClr val="tx1"/>
                              </a:solidFill>
                              <a:latin typeface="Cambria Math" panose="02040503050406030204" pitchFamily="18" charset="0"/>
                              <a:ea typeface="Cambria Math"/>
                            </a:rPr>
                          </m:ctrlPr>
                        </m:fPr>
                        <m:num>
                          <m:r>
                            <a:rPr lang="da-DK" i="1">
                              <a:solidFill>
                                <a:schemeClr val="tx1"/>
                              </a:solidFill>
                              <a:latin typeface="Cambria Math"/>
                              <a:ea typeface="Cambria Math"/>
                            </a:rPr>
                            <m:t>1</m:t>
                          </m:r>
                        </m:num>
                        <m:den>
                          <m:r>
                            <a:rPr lang="da-DK" i="1">
                              <a:solidFill>
                                <a:schemeClr val="tx1"/>
                              </a:solidFill>
                              <a:latin typeface="Cambria Math"/>
                              <a:ea typeface="Cambria Math"/>
                            </a:rPr>
                            <m:t>𝑛</m:t>
                          </m:r>
                        </m:den>
                      </m:f>
                      <m:nary>
                        <m:naryPr>
                          <m:chr m:val="∑"/>
                          <m:grow m:val="off"/>
                          <m:subHide m:val="off"/>
                          <m:supHide m:val="off"/>
                          <m:ctrlPr>
                            <a:rPr lang="da-DK" i="1">
                              <a:solidFill>
                                <a:schemeClr val="tx1"/>
                              </a:solidFill>
                              <a:latin typeface="Cambria Math" panose="02040503050406030204" pitchFamily="18" charset="0"/>
                              <a:ea typeface="Cambria Math"/>
                            </a:rPr>
                          </m:ctrlPr>
                        </m:naryPr>
                        <m:sub>
                          <m:r>
                            <a:rPr lang="da-DK" i="1">
                              <a:solidFill>
                                <a:schemeClr val="tx1"/>
                              </a:solidFill>
                              <a:latin typeface="Cambria Math"/>
                              <a:ea typeface="Cambria Math"/>
                            </a:rPr>
                            <m:t>𝑖</m:t>
                          </m:r>
                          <m:r>
                            <a:rPr lang="da-DK" i="1">
                              <a:solidFill>
                                <a:schemeClr val="tx1"/>
                              </a:solidFill>
                              <a:latin typeface="Cambria Math"/>
                              <a:ea typeface="Cambria Math"/>
                            </a:rPr>
                            <m:t>=1</m:t>
                          </m:r>
                        </m:sub>
                        <m:sup>
                          <m:r>
                            <a:rPr lang="da-DK" i="1">
                              <a:solidFill>
                                <a:schemeClr val="tx1"/>
                              </a:solidFill>
                              <a:latin typeface="Cambria Math"/>
                              <a:ea typeface="Cambria Math"/>
                            </a:rPr>
                            <m:t>𝑛</m:t>
                          </m:r>
                        </m:sup>
                        <m:e>
                          <m:sSub>
                            <m:sSubPr>
                              <m:ctrlPr>
                                <a:rPr lang="da-DK" i="1">
                                  <a:solidFill>
                                    <a:schemeClr val="tx1"/>
                                  </a:solidFill>
                                  <a:latin typeface="Cambria Math" panose="02040503050406030204" pitchFamily="18" charset="0"/>
                                  <a:ea typeface="Cambria Math"/>
                                </a:rPr>
                              </m:ctrlPr>
                            </m:sSubPr>
                            <m:e>
                              <m:r>
                                <a:rPr lang="en-US" i="1">
                                  <a:solidFill>
                                    <a:schemeClr val="tx1"/>
                                  </a:solidFill>
                                  <a:latin typeface="Cambria Math" panose="02040503050406030204" pitchFamily="18" charset="0"/>
                                  <a:ea typeface="Cambria Math"/>
                                </a:rPr>
                                <m:t>𝑥</m:t>
                              </m:r>
                            </m:e>
                            <m:sub>
                              <m:r>
                                <a:rPr lang="da-DK" i="1">
                                  <a:solidFill>
                                    <a:schemeClr val="tx1"/>
                                  </a:solidFill>
                                  <a:latin typeface="Cambria Math"/>
                                  <a:ea typeface="Cambria Math"/>
                                </a:rPr>
                                <m:t>𝑖</m:t>
                              </m:r>
                            </m:sub>
                          </m:sSub>
                        </m:e>
                      </m:nary>
                    </m:oMath>
                  </m:oMathPara>
                </a14:m>
                <a:r>
                  <a:rPr lang="da-DK" smtClean="0">
                    <a:solidFill>
                      <a:schemeClr val="tx1"/>
                    </a:solidFill>
                  </a:rPr>
                  <a:t> </a:t>
                </a:r>
                <a:endParaRPr lang="da-DK" smtClean="0"/>
              </a:p>
              <a:p>
                <a:r>
                  <a:rPr lang="da-DK" smtClean="0">
                    <a:solidFill>
                      <a:schemeClr val="accent1">
                        <a:lumMod val="75000"/>
                      </a:schemeClr>
                    </a:solidFill>
                  </a:rPr>
                  <a:t>Stikprøve-varians</a:t>
                </a:r>
                <a:r>
                  <a:rPr lang="da-DK" smtClean="0"/>
                  <a:t> (</a:t>
                </a:r>
                <a:r>
                  <a:rPr lang="da-DK" i="1" smtClean="0">
                    <a:solidFill>
                      <a:schemeClr val="accent1">
                        <a:lumMod val="75000"/>
                      </a:schemeClr>
                    </a:solidFill>
                  </a:rPr>
                  <a:t>Sample variance</a:t>
                </a:r>
                <a:r>
                  <a:rPr lang="da-DK" smtClean="0"/>
                  <a:t>):</a:t>
                </a:r>
                <a:br>
                  <a:rPr lang="da-DK" smtClean="0"/>
                </a:br>
                <a:r>
                  <a:rPr lang="da-DK" smtClean="0"/>
                  <a:t>  	</a:t>
                </a:r>
                <a14:m>
                  <m:oMathPara>
                    <m:oMathParaPr>
                      <m:jc/>
                    </m:oMathParaPr>
                    <m:oMath>
                      <m:sSup>
                        <m:sSupPr>
                          <m:ctrlPr>
                            <a:rPr lang="da-DK" i="1">
                              <a:latin typeface="Cambria Math" panose="02040503050406030204" pitchFamily="18" charset="0"/>
                            </a:rPr>
                          </m:ctrlPr>
                        </m:sSupPr>
                        <m:e>
                          <m:r>
                            <a:rPr lang="da-DK" b="0" i="1" smtClean="0">
                              <a:latin typeface="Cambria Math"/>
                              <a:ea typeface="Cambria Math"/>
                            </a:rPr>
                            <m:t>𝑠</m:t>
                          </m:r>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r>
                            <a:rPr lang="da-DK" b="0" i="1" smtClean="0">
                              <a:latin typeface="Cambria Math"/>
                            </a:rPr>
                            <m:t>−1</m:t>
                          </m:r>
                        </m:den>
                      </m:f>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b="0" i="1" smtClean="0">
                                      <a:latin typeface="Cambria Math" panose="02040503050406030204" pitchFamily="18" charset="0"/>
                                    </a:rPr>
                                    <m:t>𝑥</m:t>
                                  </m:r>
                                </m:e>
                                <m:sub>
                                  <m:r>
                                    <a:rPr lang="da-DK" i="1">
                                      <a:latin typeface="Cambria Math"/>
                                    </a:rPr>
                                    <m:t>𝑖</m:t>
                                  </m:r>
                                </m:sub>
                              </m:sSub>
                              <m:r>
                                <a:rPr lang="da-DK" i="1">
                                  <a:latin typeface="Cambria Math"/>
                                </a:rPr>
                                <m:t>−</m:t>
                              </m:r>
                              <m:acc>
                                <m:accPr>
                                  <m:chr m:val="̅"/>
                                  <m:ctrlPr>
                                    <a:rPr lang="da-DK" i="1" smtClean="0">
                                      <a:latin typeface="Cambria Math" panose="02040503050406030204" pitchFamily="18" charset="0"/>
                                    </a:rPr>
                                  </m:ctrlPr>
                                </m:accPr>
                                <m:e>
                                  <m:r>
                                    <a:rPr lang="en-US" b="0" i="1" smtClean="0">
                                      <a:latin typeface="Cambria Math" panose="02040503050406030204" pitchFamily="18" charset="0"/>
                                    </a:rPr>
                                    <m:t>𝑥</m:t>
                                  </m:r>
                                </m:e>
                              </m:acc>
                              <m:r>
                                <a:rPr lang="da-DK" i="1">
                                  <a:latin typeface="Cambria Math"/>
                                  <a:ea typeface="Cambria Math"/>
                                </a:rPr>
                                <m:t>)</m:t>
                              </m:r>
                            </m:e>
                            <m:sup>
                              <m:r>
                                <a:rPr lang="da-DK" i="1">
                                  <a:latin typeface="Cambria Math"/>
                                </a:rPr>
                                <m:t>2</m:t>
                              </m:r>
                            </m:sup>
                          </m:sSup>
                        </m:e>
                      </m:nary>
                    </m:oMath>
                  </m:oMathPara>
                </a14:m>
                <a:r>
                  <a:rPr lang="da-DK" smtClean="0"/>
                  <a:t> </a:t>
                </a:r>
              </a:p>
              <a:p>
                <a:r>
                  <a:rPr lang="da-DK" smtClean="0"/>
                  <a:t>Hvorfor dividerer vi med </a:t>
                </a:r>
                <a14:m>
                  <m:oMathPara>
                    <m:oMathParaPr>
                      <m:jc/>
                    </m:oMathParaPr>
                    <m:oMath>
                      <m:r>
                        <a:rPr lang="da-DK" b="0" i="1" smtClean="0">
                          <a:latin typeface="Cambria Math"/>
                        </a:rPr>
                        <m:t>𝑛</m:t>
                      </m:r>
                      <m:r>
                        <a:rPr lang="da-DK" b="0" i="1" smtClean="0">
                          <a:latin typeface="Cambria Math"/>
                        </a:rPr>
                        <m:t>−1</m:t>
                      </m:r>
                    </m:oMath>
                  </m:oMathPara>
                </a14:m>
                <a:r>
                  <a:rPr lang="da-DK" smtClean="0"/>
                  <a:t> og ikke </a:t>
                </a:r>
                <a14:m>
                  <m:oMathPara>
                    <m:oMathParaPr>
                      <m:jc/>
                    </m:oMathParaPr>
                    <m:oMath>
                      <m:r>
                        <a:rPr lang="da-DK" b="0" i="1" smtClean="0">
                          <a:latin typeface="Cambria Math"/>
                        </a:rPr>
                        <m:t>𝑛</m:t>
                      </m:r>
                    </m:oMath>
                  </m:oMathPara>
                </a14:m>
                <a:r>
                  <a:rPr lang="da-DK" smtClean="0"/>
                  <a:t>?</a:t>
                </a:r>
                <a:br>
                  <a:rPr lang="da-DK" smtClean="0"/>
                </a:br>
                <a:r>
                  <a:rPr lang="da-DK" smtClean="0"/>
                  <a:t>Fordi så er den gennemsnitlige varians af mange stikprøver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𝜎</m:t>
                          </m:r>
                        </m:e>
                        <m:sup>
                          <m:r>
                            <a:rPr lang="da-DK" i="1">
                              <a:latin typeface="Cambria Math"/>
                            </a:rPr>
                            <m:t>2</m:t>
                          </m:r>
                        </m:sup>
                      </m:sSup>
                    </m:oMath>
                  </m:oMathPara>
                </a14:m>
                <a:r>
                  <a:rPr lang="da-DK" smtClean="0"/>
                  <a:t>, altså:</a:t>
                </a:r>
                <a:br>
                  <a:rPr lang="da-DK" smtClean="0"/>
                </a:br>
                <a:r>
                  <a:rPr lang="da-DK" smtClean="0"/>
                  <a:t> 	</a:t>
                </a:r>
                <a14:m>
                  <m:oMathPara>
                    <m:oMathParaPr>
                      <m:jc/>
                    </m:oMathParaPr>
                    <m:oMath>
                      <m:r>
                        <a:rPr lang="da-DK" b="0" i="1" smtClean="0">
                          <a:latin typeface="Cambria Math"/>
                        </a:rPr>
                        <m:t>𝐸</m:t>
                      </m:r>
                      <m:d>
                        <m:dPr>
                          <m:begChr m:val="("/>
                          <m:sepChr m:val="|"/>
                          <m:endChr m:val=")"/>
                          <m:grow m:val="on"/>
                          <m:shp m:val="centered"/>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a:rPr>
                                <m:t>𝑠</m:t>
                              </m:r>
                            </m:e>
                            <m:sup>
                              <m:r>
                                <a:rPr lang="da-DK" b="0" i="1" smtClean="0">
                                  <a:latin typeface="Cambria Math"/>
                                </a:rPr>
                                <m:t>2</m:t>
                              </m:r>
                            </m:sup>
                          </m:sSup>
                        </m:e>
                      </m:d>
                      <m:r>
                        <a:rPr lang="da-DK" b="0" i="1" smtClean="0">
                          <a:latin typeface="Cambria Math"/>
                        </a:rPr>
                        <m:t>= </m:t>
                      </m:r>
                      <m:sSup>
                        <m:sSupPr>
                          <m:ctrlPr>
                            <a:rPr lang="da-DK" b="0" i="1" smtClean="0">
                              <a:latin typeface="Cambria Math" panose="02040503050406030204" pitchFamily="18" charset="0"/>
                            </a:rPr>
                          </m:ctrlPr>
                        </m:sSupPr>
                        <m:e>
                          <m:r>
                            <a:rPr lang="da-DK" b="0" i="1" smtClean="0">
                              <a:latin typeface="Cambria Math"/>
                              <a:ea typeface="Cambria Math"/>
                            </a:rPr>
                            <m:t>𝜎</m:t>
                          </m:r>
                        </m:e>
                        <m:sup>
                          <m:r>
                            <a:rPr lang="da-DK" b="0" i="1" smtClean="0">
                              <a:latin typeface="Cambria Math"/>
                            </a:rPr>
                            <m:t>2</m:t>
                          </m:r>
                        </m:sup>
                      </m:sSup>
                    </m:oMath>
                  </m:oMathPara>
                </a14:m>
                <a:r>
                  <a:rPr lang="da-DK" smtClean="0"/>
                  <a:t> (kan man vise)</a:t>
                </a:r>
              </a:p>
              <a:p>
                <a:r>
                  <a:rPr lang="da-DK" smtClean="0">
                    <a:solidFill>
                      <a:schemeClr val="accent1">
                        <a:lumMod val="75000"/>
                      </a:schemeClr>
                    </a:solidFill>
                  </a:rPr>
                  <a:t>Stikprøve-standardafvigelse (</a:t>
                </a:r>
                <a:r>
                  <a:rPr lang="da-DK" i="1" smtClean="0">
                    <a:solidFill>
                      <a:schemeClr val="accent1">
                        <a:lumMod val="75000"/>
                      </a:schemeClr>
                    </a:solidFill>
                  </a:rPr>
                  <a:t>Sample standard deviation</a:t>
                </a:r>
                <a:r>
                  <a:rPr lang="da-DK" smtClean="0">
                    <a:solidFill>
                      <a:schemeClr val="accent1">
                        <a:lumMod val="75000"/>
                      </a:schemeClr>
                    </a:solidFill>
                  </a:rPr>
                  <a:t>)</a:t>
                </a:r>
                <a:r>
                  <a:rPr lang="da-DK" smtClean="0"/>
                  <a:t>:</a:t>
                </a:r>
                <a:br>
                  <a:rPr lang="da-DK" smtClean="0"/>
                </a:br>
                <a:r>
                  <a:rPr lang="da-DK" smtClean="0"/>
                  <a:t> 	</a:t>
                </a:r>
                <a14:m>
                  <m:oMathPara>
                    <m:oMathParaPr>
                      <m:jc/>
                    </m:oMathParaPr>
                    <m:oMath>
                      <m:r>
                        <a:rPr lang="da-DK" i="1" smtClean="0">
                          <a:solidFill>
                            <a:schemeClr val="tx1"/>
                          </a:solidFill>
                          <a:latin typeface="Cambria Math"/>
                        </a:rPr>
                        <m:t>𝑠</m:t>
                      </m:r>
                      <m:r>
                        <a:rPr lang="da-DK" i="1" smtClean="0">
                          <a:solidFill>
                            <a:schemeClr val="tx1"/>
                          </a:solidFill>
                          <a:latin typeface="Cambria Math"/>
                        </a:rPr>
                        <m:t>=</m:t>
                      </m:r>
                      <m:rad>
                        <m:radPr>
                          <m:degHide m:val="on"/>
                          <m:ctrlPr>
                            <a:rPr lang="da-DK" i="1">
                              <a:solidFill>
                                <a:schemeClr val="tx1"/>
                              </a:solidFill>
                              <a:latin typeface="Cambria Math" panose="02040503050406030204" pitchFamily="18" charset="0"/>
                            </a:rPr>
                          </m:ctrlPr>
                        </m:radPr>
                        <m:deg/>
                        <m:e>
                          <m:sSup>
                            <m:sSupPr>
                              <m:ctrlPr>
                                <a:rPr lang="da-DK" i="1">
                                  <a:solidFill>
                                    <a:schemeClr val="tx1"/>
                                  </a:solidFill>
                                  <a:latin typeface="Cambria Math" panose="02040503050406030204" pitchFamily="18" charset="0"/>
                                </a:rPr>
                              </m:ctrlPr>
                            </m:sSupPr>
                            <m:e>
                              <m:r>
                                <a:rPr lang="da-DK" i="1">
                                  <a:solidFill>
                                    <a:schemeClr val="tx1"/>
                                  </a:solidFill>
                                  <a:latin typeface="Cambria Math"/>
                                </a:rPr>
                                <m:t>𝑠</m:t>
                              </m:r>
                            </m:e>
                            <m:sup>
                              <m:r>
                                <a:rPr lang="da-DK" i="1">
                                  <a:solidFill>
                                    <a:schemeClr val="tx1"/>
                                  </a:solidFill>
                                  <a:latin typeface="Cambria Math"/>
                                </a:rPr>
                                <m:t>2</m:t>
                              </m:r>
                            </m:sup>
                          </m:sSup>
                        </m:e>
                      </m:rad>
                    </m:oMath>
                  </m:oMathPara>
                </a14:m>
                <a:r>
                  <a:rPr lang="en-GB">
                    <a:solidFill>
                      <a:schemeClr val="tx1"/>
                    </a:solidFill>
                  </a:rPr>
                  <a:t> </a:t>
                </a:r>
                <a:br>
                  <a:rPr lang="da-DK" smtClean="0"/>
                </a:br>
                <a:endParaRPr lang="da-DK" smtClean="0"/>
              </a:p>
              <a:p>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01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7</a:t>
            </a:fld>
            <a:endParaRPr lang="da-DK"/>
          </a:p>
        </p:txBody>
      </p:sp>
    </p:spTree>
    <p:extLst>
      <p:ext uri="{BB962C8B-B14F-4D97-AF65-F5344CB8AC3E}">
        <p14:creationId xmlns:p14="http://schemas.microsoft.com/office/powerpoint/2010/main" val="15770861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mc:AlternateContent>
        <mc:Choice Requires="a14">
          <p:sp>
            <p:nvSpPr>
              <p:cNvPr id="2" name="Title 1"/>
              <p:cNvSpPr>
                <a:spLocks noGrp="1"/>
              </p:cNvSpPr>
              <p:nvPr>
                <p:ph type="title"/>
              </p:nvPr>
            </p:nvSpPr>
            <p:spPr/>
            <p:txBody>
              <a:bodyPr/>
              <a:lstStyle/>
              <a:p>
                <a:r>
                  <a:rPr lang="en-US" smtClean="0"/>
                  <a:t>Hypotesetest for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GB" smtClean="0"/>
                  <a:t> med ukendt </a:t>
                </a:r>
                <a14:m>
                  <m:oMathPara>
                    <m:oMathParaPr>
                      <m:jc/>
                    </m:oMathParaPr>
                    <m:oMath>
                      <m:r>
                        <a:rPr lang="en-GB" i="1" smtClean="0">
                          <a:latin typeface="Cambria Math" panose="02040503050406030204" pitchFamily="18" charset="0"/>
                          <a:ea typeface="Cambria Math" panose="02040503050406030204" pitchFamily="18" charset="0"/>
                        </a:rPr>
                        <m:t>𝜎</m:t>
                      </m:r>
                    </m:oMath>
                  </m:oMathPara>
                </a14:m>
                <a:endParaRPr lang="en-GB"/>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8621" b="-27586"/>
                </a:stretch>
              </a:blipFill>
            </p:spPr>
            <p:txBody>
              <a:bodyPr/>
              <a:lstStyle/>
              <a:p>
                <a:r>
                  <a:rPr lang="en-GB">
                    <a:noFill/>
                  </a:rPr>
                  <a:t> </a:t>
                </a:r>
              </a:p>
            </p:txBody>
          </p:sp>
        </mc:Fallback>
      </mc:AlternateContent>
      <mc:AlternateContent>
        <mc:Choice Requires="a14">
          <p:sp>
            <p:nvSpPr>
              <p:cNvPr id="3" name="Content Placeholder 2"/>
              <p:cNvSpPr>
                <a:spLocks noGrp="1"/>
              </p:cNvSpPr>
              <p:nvPr>
                <p:ph idx="1"/>
              </p:nvPr>
            </p:nvSpPr>
            <p:spPr/>
            <p:txBody>
              <a:bodyPr/>
              <a:lstStyle/>
              <a:p>
                <a:r>
                  <a:rPr lang="en-US" smtClean="0"/>
                  <a:t>Som regel kender man hverken </a:t>
                </a:r>
                <a14:m>
                  <m:oMathPara>
                    <m:oMathParaPr>
                      <m:jc/>
                    </m:oMathParaPr>
                    <m:oMath>
                      <m:r>
                        <a:rPr lang="en-US" i="1" smtClean="0">
                          <a:latin typeface="Cambria Math" panose="02040503050406030204" pitchFamily="18" charset="0"/>
                          <a:ea typeface="Cambria Math" panose="02040503050406030204" pitchFamily="18" charset="0"/>
                        </a:rPr>
                        <m:t>𝜇</m:t>
                      </m:r>
                    </m:oMath>
                  </m:oMathPara>
                </a14:m>
                <a:r>
                  <a:rPr lang="en-GB" smtClean="0"/>
                  <a:t> eller </a:t>
                </a:r>
                <a14:m>
                  <m:oMathPara>
                    <m:oMathParaPr>
                      <m:jc/>
                    </m:oMathParaPr>
                    <m:oMath>
                      <m:r>
                        <a:rPr lang="en-GB" i="1" smtClean="0">
                          <a:latin typeface="Cambria Math" panose="02040503050406030204" pitchFamily="18" charset="0"/>
                          <a:ea typeface="Cambria Math" panose="02040503050406030204" pitchFamily="18" charset="0"/>
                        </a:rPr>
                        <m:t>𝜎</m:t>
                      </m:r>
                    </m:oMath>
                  </m:oMathPara>
                </a14:m>
                <a:r>
                  <a:rPr lang="en-GB" smtClean="0"/>
                  <a:t> for populationen. </a:t>
                </a:r>
                <a:br>
                  <a:rPr lang="en-GB" smtClean="0"/>
                </a:br>
                <a:r>
                  <a:rPr lang="en-GB" smtClean="0"/>
                  <a:t>Så kan vi udnytte, at teststørrelsen</a:t>
                </a:r>
                <a:br>
                  <a:rPr lang="en-GB" smtClean="0"/>
                </a:br>
                <a:r>
                  <a:rPr lang="en-GB" smtClean="0"/>
                  <a:t> </a:t>
                </a:r>
                <a:r>
                  <a:rPr lang="da-DK"/>
                  <a:t>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da-DK" i="1">
                              <a:latin typeface="Cambria Math"/>
                            </a:rPr>
                            <m:t>−</m:t>
                          </m:r>
                          <m:sSub>
                            <m:sSubPr>
                              <m:ctrlPr>
                                <a:rPr lang="da-DK" sz="2400" i="1">
                                  <a:latin typeface="Cambria Math" panose="02040503050406030204" pitchFamily="18" charset="0"/>
                                  <a:ea typeface="Cambria Math"/>
                                </a:rPr>
                              </m:ctrlPr>
                            </m:sSubPr>
                            <m:e>
                              <m:r>
                                <a:rPr lang="da-DK" sz="2400" i="1">
                                  <a:latin typeface="Cambria Math"/>
                                  <a:ea typeface="Cambria Math"/>
                                </a:rPr>
                                <m:t>𝜇</m:t>
                              </m:r>
                            </m:e>
                            <m:sub>
                              <m:r>
                                <a:rPr lang="da-DK" sz="2400" i="1">
                                  <a:latin typeface="Cambria Math"/>
                                  <a:ea typeface="Cambria Math"/>
                                </a:rPr>
                                <m:t>0</m:t>
                              </m:r>
                            </m:sub>
                          </m:sSub>
                        </m:num>
                        <m:den>
                          <m:f>
                            <m:fPr>
                              <m:type m:val="lin"/>
                              <m:ctrlPr>
                                <a:rPr lang="da-DK" i="1">
                                  <a:latin typeface="Cambria Math" panose="02040503050406030204" pitchFamily="18" charset="0"/>
                                  <a:ea typeface="Cambria Math"/>
                                </a:rPr>
                              </m:ctrlPr>
                            </m:fPr>
                            <m:num>
                              <m:r>
                                <a:rPr lang="da-DK" i="1">
                                  <a:latin typeface="Cambria Math"/>
                                  <a:ea typeface="Cambria Math"/>
                                </a:rPr>
                                <m:t>𝑠</m:t>
                              </m:r>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a:t>
                </a:r>
                <a:br>
                  <a:rPr lang="da-DK" smtClean="0"/>
                </a:br>
                <a:r>
                  <a:rPr lang="da-DK" smtClean="0"/>
                  <a:t>følger </a:t>
                </a:r>
                <a:r>
                  <a:rPr lang="da-DK" i="1" smtClean="0"/>
                  <a:t>t</a:t>
                </a:r>
                <a:r>
                  <a:rPr lang="da-DK" smtClean="0"/>
                  <a:t>-fordelingen </a:t>
                </a:r>
                <a:r>
                  <a:rPr lang="da-DK"/>
                  <a:t>med </a:t>
                </a:r>
                <a14:m>
                  <m:oMathPara>
                    <m:oMathParaPr>
                      <m:jc/>
                    </m:oMathParaPr>
                    <m:oMath>
                      <m:r>
                        <a:rPr lang="en-US" i="1">
                          <a:latin typeface="Cambria Math" panose="02040503050406030204" pitchFamily="18" charset="0"/>
                        </a:rPr>
                        <m:t>𝑑𝑓</m:t>
                      </m:r>
                      <m:r>
                        <a:rPr lang="en-US" i="1">
                          <a:latin typeface="Cambria Math" panose="02040503050406030204" pitchFamily="18" charset="0"/>
                        </a:rPr>
                        <m:t>=</m:t>
                      </m:r>
                      <m:r>
                        <a:rPr lang="en-US" i="1">
                          <a:latin typeface="Cambria Math" panose="02040503050406030204" pitchFamily="18" charset="0"/>
                        </a:rPr>
                        <m:t>𝑛</m:t>
                      </m:r>
                      <m:r>
                        <a:rPr lang="da-DK" i="1">
                          <a:latin typeface="Cambria Math"/>
                        </a:rPr>
                        <m:t>−1</m:t>
                      </m:r>
                    </m:oMath>
                  </m:oMathPara>
                </a14:m>
                <a:r>
                  <a:rPr lang="da-DK"/>
                  <a:t> </a:t>
                </a:r>
                <a:r>
                  <a:rPr lang="da-DK" smtClean="0"/>
                  <a:t>frihedsgrader</a:t>
                </a:r>
                <a:br>
                  <a:rPr lang="da-DK" smtClean="0"/>
                </a:br>
                <a:endParaRPr lang="da-DK" smtClean="0"/>
              </a:p>
              <a:p>
                <a:pPr marL="0" indent="0">
                  <a:buNone/>
                </a:pPr>
                <a:r>
                  <a:rPr lang="da-DK" b="1" smtClean="0"/>
                  <a:t>Eksempel 7.20 s. 254</a:t>
                </a:r>
              </a:p>
              <a:p>
                <a:r>
                  <a:rPr lang="da-DK" smtClean="0"/>
                  <a:t>Test om blyindhold i vand er under grænseværdien på 2.25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da-DK" smtClean="0"/>
                  <a:t>g/L). Stikprøve på 12 vandprøver. </a:t>
                </a:r>
                <a14:m>
                  <m:oMathPara>
                    <m:oMathParaPr>
                      <m:jc/>
                    </m:oMathParaPr>
                    <m:oMath>
                      <m:r>
                        <a:rPr lang="en-GB" i="1">
                          <a:latin typeface="Cambria Math" panose="02040503050406030204" pitchFamily="18" charset="0"/>
                          <a:ea typeface="Cambria Math" panose="02040503050406030204" pitchFamily="18" charset="0"/>
                        </a:rPr>
                        <m:t>𝜎</m:t>
                      </m:r>
                    </m:oMath>
                  </m:oMathPara>
                </a14:m>
                <a:r>
                  <a:rPr lang="en-GB" smtClean="0"/>
                  <a:t> kendes ikke. Der ønskes 2.5 % signifikansniveau (!)</a:t>
                </a:r>
              </a:p>
              <a:p>
                <a:r>
                  <a:rPr lang="en-US" smtClean="0"/>
                  <a:t>Data: </a:t>
                </a:r>
                <a:br>
                  <a:rPr lang="en-US" smtClean="0"/>
                </a:br>
                <a:endParaRPr lang="en-GB" smtClean="0"/>
              </a:p>
              <a:p>
                <a:r>
                  <a:rPr lang="en-US" smtClean="0"/>
                  <a:t>Vi regner eksemplet i R.</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70</a:t>
            </a:fld>
            <a:endParaRPr lang="da-DK">
              <a:solidFill>
                <a:prstClr val="black">
                  <a:tint val="75000"/>
                </a:prstClr>
              </a:solidFill>
            </a:endParaRPr>
          </a:p>
        </p:txBody>
      </p:sp>
      <p:pic>
        <p:nvPicPr>
          <p:cNvPr id="5" name="Picture 4"/>
          <p:cNvPicPr>
            <a:picLocks noChangeAspect="1"/>
          </p:cNvPicPr>
          <p:nvPr/>
        </p:nvPicPr>
        <p:blipFill>
          <a:blip r:embed="rId4"/>
          <a:stretch>
            <a:fillRect/>
          </a:stretch>
        </p:blipFill>
        <p:spPr>
          <a:xfrm>
            <a:off x="1835696" y="4581129"/>
            <a:ext cx="6480720" cy="448302"/>
          </a:xfrm>
          <a:prstGeom prst="rect">
            <a:avLst/>
          </a:prstGeom>
        </p:spPr>
      </p:pic>
    </p:spTree>
    <p:extLst>
      <p:ext uri="{BB962C8B-B14F-4D97-AF65-F5344CB8AC3E}">
        <p14:creationId xmlns:p14="http://schemas.microsoft.com/office/powerpoint/2010/main" val="2411687128"/>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a:solidFill>
                  <a:schemeClr val="tx1"/>
                </a:solidFill>
              </a:rPr>
              <a:t>8</a:t>
            </a:r>
            <a:r>
              <a:rPr lang="da-DK" smtClean="0">
                <a:solidFill>
                  <a:schemeClr val="tx1"/>
                </a:solidFill>
              </a:rPr>
              <a:t>. </a:t>
            </a:r>
            <a:br>
              <a:rPr lang="da-DK" smtClean="0">
                <a:solidFill>
                  <a:schemeClr val="tx1"/>
                </a:solidFill>
              </a:rPr>
            </a:br>
            <a:r>
              <a:rPr lang="da-DK">
                <a:solidFill>
                  <a:schemeClr val="tx1"/>
                </a:solidFill>
              </a:rPr>
              <a:t>Inferens med to stikprøver</a:t>
            </a:r>
            <a:br>
              <a:rPr lang="da-DK" smtClean="0"/>
            </a:br>
            <a:r>
              <a:rPr lang="da-DK" sz="1000" smtClean="0"/>
              <a:t> </a:t>
            </a:r>
            <a:br>
              <a:rPr lang="da-DK" smtClean="0"/>
            </a:br>
            <a:r>
              <a:rPr lang="da-DK" sz="2400">
                <a:solidFill>
                  <a:prstClr val="black"/>
                </a:solidFill>
              </a:rPr>
              <a:t>(afsnit </a:t>
            </a:r>
            <a:r>
              <a:rPr lang="da-DK" sz="2400" smtClean="0">
                <a:solidFill>
                  <a:prstClr val="black"/>
                </a:solidFill>
              </a:rPr>
              <a:t>8.1-8.5 (alt))</a:t>
            </a: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71</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Eksperimentelt design</a:t>
            </a:r>
            <a:endParaRPr lang="en-GB"/>
          </a:p>
        </p:txBody>
      </p:sp>
      <p:sp>
        <p:nvSpPr>
          <p:cNvPr id="3" name="Content Placeholder 2"/>
          <p:cNvSpPr>
            <a:spLocks noGrp="1"/>
          </p:cNvSpPr>
          <p:nvPr>
            <p:ph idx="1"/>
          </p:nvPr>
        </p:nvSpPr>
        <p:spPr/>
        <p:txBody>
          <a:bodyPr/>
          <a:lstStyle/>
          <a:p>
            <a:r>
              <a:rPr lang="en-US" smtClean="0"/>
              <a:t>Det giver kun mening at sammenligne to stikprøver, hvis de har næsten alt til fælles, og kun adskiller sig på ganske få punkter</a:t>
            </a:r>
          </a:p>
          <a:p>
            <a:r>
              <a:rPr lang="en-GB" smtClean="0"/>
              <a:t>Vi </a:t>
            </a:r>
            <a:r>
              <a:rPr lang="en-GB"/>
              <a:t>sammenligner to populationer </a:t>
            </a:r>
            <a:r>
              <a:rPr lang="en-GB" smtClean="0"/>
              <a:t>ved hjælp af </a:t>
            </a:r>
            <a:r>
              <a:rPr lang="en-GB"/>
              <a:t>to </a:t>
            </a:r>
            <a:r>
              <a:rPr lang="en-GB" smtClean="0"/>
              <a:t>stikprøver. Vi er interesserede i, om der er forskel på de to populationers middelværdi</a:t>
            </a:r>
            <a:br>
              <a:rPr lang="en-GB" smtClean="0"/>
            </a:br>
            <a:endParaRPr lang="en-GB" smtClean="0"/>
          </a:p>
          <a:p>
            <a:r>
              <a:rPr lang="en-US" b="1" smtClean="0"/>
              <a:t>Eksempel</a:t>
            </a:r>
            <a:r>
              <a:rPr lang="en-US" smtClean="0"/>
              <a:t>: Et nyt produkt til at gøre sko vand-</a:t>
            </a:r>
            <a:br>
              <a:rPr lang="en-US" smtClean="0"/>
            </a:br>
            <a:r>
              <a:rPr lang="en-US" smtClean="0"/>
              <a:t>tætte skal testes. Forskellige test-personer </a:t>
            </a:r>
            <a:br>
              <a:rPr lang="en-US" smtClean="0"/>
            </a:br>
            <a:r>
              <a:rPr lang="en-US" smtClean="0"/>
              <a:t>skal gå med sko, der enten er imprægneret </a:t>
            </a:r>
            <a:br>
              <a:rPr lang="en-US" smtClean="0"/>
            </a:br>
            <a:r>
              <a:rPr lang="en-US" smtClean="0"/>
              <a:t>med det nye eller med det nuværende </a:t>
            </a:r>
            <a:br>
              <a:rPr lang="en-US" smtClean="0"/>
            </a:br>
            <a:r>
              <a:rPr lang="en-US" smtClean="0"/>
              <a:t>produkt, i en måned, hvorefter skoenes grad </a:t>
            </a:r>
            <a:br>
              <a:rPr lang="en-US" smtClean="0"/>
            </a:br>
            <a:r>
              <a:rPr lang="en-US" smtClean="0"/>
              <a:t>af vandtæthed måles</a:t>
            </a:r>
            <a:br>
              <a:rPr lang="en-US" smtClean="0"/>
            </a:br>
            <a:r>
              <a:rPr lang="en-US" sz="1200" smtClean="0"/>
              <a:t> </a:t>
            </a:r>
            <a:endParaRPr lang="en-US" smtClean="0"/>
          </a:p>
          <a:p>
            <a:r>
              <a:rPr lang="en-US" b="1" smtClean="0"/>
              <a:t>Design 1</a:t>
            </a:r>
            <a:r>
              <a:rPr lang="en-US" smtClean="0"/>
              <a:t>: 10 personer får nye sko imprægneret med det nye produkt, </a:t>
            </a:r>
            <a:br>
              <a:rPr lang="en-US" smtClean="0"/>
            </a:br>
            <a:r>
              <a:rPr lang="en-US" smtClean="0"/>
              <a:t>10 personer får gamle sko imprægneret med det gamle produkt</a:t>
            </a:r>
            <a:endParaRPr lang="en-GB" smtClean="0"/>
          </a:p>
          <a:p>
            <a:r>
              <a:rPr lang="en-US" i="1" smtClean="0"/>
              <a:t>Er det et godt design?   </a:t>
            </a:r>
          </a:p>
          <a:p>
            <a:r>
              <a:rPr lang="en-US" smtClean="0"/>
              <a:t>Nej! Skoene skal have samme alder. </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72</a:t>
            </a:fld>
            <a:endParaRPr lang="da-DK">
              <a:solidFill>
                <a:prstClr val="black">
                  <a:tint val="75000"/>
                </a:prstClr>
              </a:solidFill>
            </a:endParaRPr>
          </a:p>
        </p:txBody>
      </p:sp>
      <p:pic>
        <p:nvPicPr>
          <p:cNvPr id="5" name="Picture 4"/>
          <p:cNvPicPr>
            <a:picLocks noChangeAspect="1"/>
          </p:cNvPicPr>
          <p:nvPr/>
        </p:nvPicPr>
        <p:blipFill>
          <a:blip r:embed="rId2"/>
          <a:stretch>
            <a:fillRect/>
          </a:stretch>
        </p:blipFill>
        <p:spPr>
          <a:xfrm>
            <a:off x="6132487" y="3140968"/>
            <a:ext cx="2746265" cy="1872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1543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Eksperimentelt design</a:t>
            </a:r>
            <a:endParaRPr lang="en-GB"/>
          </a:p>
        </p:txBody>
      </p:sp>
      <p:sp>
        <p:nvSpPr>
          <p:cNvPr id="3" name="Content Placeholder 2"/>
          <p:cNvSpPr>
            <a:spLocks noGrp="1"/>
          </p:cNvSpPr>
          <p:nvPr>
            <p:ph idx="1"/>
          </p:nvPr>
        </p:nvSpPr>
        <p:spPr>
          <a:xfrm>
            <a:off x="467544" y="1052736"/>
            <a:ext cx="8424936" cy="5688632"/>
          </a:xfrm>
        </p:spPr>
        <p:txBody>
          <a:bodyPr/>
          <a:lstStyle/>
          <a:p>
            <a:r>
              <a:rPr lang="en-US" b="1" smtClean="0"/>
              <a:t>Design 2</a:t>
            </a:r>
            <a:r>
              <a:rPr lang="en-US" smtClean="0"/>
              <a:t>: 10 personer får nye sko imprægneret med det nye produkt, </a:t>
            </a:r>
            <a:br>
              <a:rPr lang="en-US" smtClean="0"/>
            </a:br>
            <a:r>
              <a:rPr lang="en-US" smtClean="0"/>
              <a:t>10 personer får nye sko imprægneret med det gamle produkt </a:t>
            </a:r>
            <a:br>
              <a:rPr lang="en-US" smtClean="0"/>
            </a:br>
            <a:r>
              <a:rPr lang="en-US" sz="1000" smtClean="0"/>
              <a:t> </a:t>
            </a:r>
            <a:endParaRPr lang="en-GB"/>
          </a:p>
          <a:p>
            <a:r>
              <a:rPr lang="en-US" smtClean="0"/>
              <a:t>Skoen er </a:t>
            </a:r>
            <a:r>
              <a:rPr lang="en-US"/>
              <a:t>den </a:t>
            </a:r>
            <a:r>
              <a:rPr lang="en-US">
                <a:solidFill>
                  <a:schemeClr val="accent1">
                    <a:lumMod val="75000"/>
                  </a:schemeClr>
                </a:solidFill>
              </a:rPr>
              <a:t>eksperiementelle enhed</a:t>
            </a:r>
            <a:r>
              <a:rPr lang="en-US"/>
              <a:t> (</a:t>
            </a:r>
            <a:r>
              <a:rPr lang="en-US" i="1">
                <a:solidFill>
                  <a:schemeClr val="accent1">
                    <a:lumMod val="75000"/>
                  </a:schemeClr>
                </a:solidFill>
              </a:rPr>
              <a:t>experimental unit</a:t>
            </a:r>
            <a:r>
              <a:rPr lang="en-US"/>
              <a:t>). Hver sko bliver udsat for en af to mulige </a:t>
            </a:r>
            <a:r>
              <a:rPr lang="en-US">
                <a:solidFill>
                  <a:schemeClr val="accent1">
                    <a:lumMod val="75000"/>
                  </a:schemeClr>
                </a:solidFill>
              </a:rPr>
              <a:t>behandlinger</a:t>
            </a:r>
            <a:r>
              <a:rPr lang="en-US"/>
              <a:t> (</a:t>
            </a:r>
            <a:r>
              <a:rPr lang="en-US" i="1">
                <a:solidFill>
                  <a:schemeClr val="accent1">
                    <a:lumMod val="75000"/>
                  </a:schemeClr>
                </a:solidFill>
              </a:rPr>
              <a:t>treatments</a:t>
            </a:r>
            <a:r>
              <a:rPr lang="en-US"/>
              <a:t>), og det vi måler er skoens grad af vandtæthed efter 1 måneds brug, d.v.s. </a:t>
            </a:r>
            <a:r>
              <a:rPr lang="en-US">
                <a:solidFill>
                  <a:schemeClr val="accent1">
                    <a:lumMod val="75000"/>
                  </a:schemeClr>
                </a:solidFill>
              </a:rPr>
              <a:t>responsen</a:t>
            </a:r>
            <a:r>
              <a:rPr lang="en-US"/>
              <a:t> på behandlingen (</a:t>
            </a:r>
            <a:r>
              <a:rPr lang="en-US" i="1">
                <a:solidFill>
                  <a:schemeClr val="accent1">
                    <a:lumMod val="75000"/>
                  </a:schemeClr>
                </a:solidFill>
              </a:rPr>
              <a:t>response</a:t>
            </a:r>
            <a:r>
              <a:rPr lang="en-US" smtClean="0"/>
              <a:t>)</a:t>
            </a:r>
          </a:p>
          <a:p>
            <a:r>
              <a:rPr lang="en-US" smtClean="0"/>
              <a:t>Population 1 er sko med ny behandling, population 2 med gammel. Begge stikprøver har en stikprøvestørrelse på 20 (2 sko pr. person)</a:t>
            </a:r>
            <a:endParaRPr lang="en-US"/>
          </a:p>
          <a:p>
            <a:r>
              <a:rPr lang="en-US" smtClean="0">
                <a:solidFill>
                  <a:schemeClr val="accent1">
                    <a:lumMod val="75000"/>
                  </a:schemeClr>
                </a:solidFill>
              </a:rPr>
              <a:t>Randomisering</a:t>
            </a:r>
            <a:r>
              <a:rPr lang="en-US" smtClean="0"/>
              <a:t>: Vi bør lade det være tilfældigt, hvilke personer der modtager sko med den ene og den anden imprægnering for at jævne forskelle mellem de to grupper ud. F.eks. kan det give skævheder, hvis de yngste testpersoner får ny imprægnering og de ældste får gammel</a:t>
            </a:r>
            <a:br>
              <a:rPr lang="en-US" smtClean="0"/>
            </a:br>
            <a:r>
              <a:rPr lang="en-US" sz="1000" smtClean="0"/>
              <a:t> </a:t>
            </a:r>
            <a:endParaRPr lang="en-US" smtClean="0"/>
          </a:p>
          <a:p>
            <a:r>
              <a:rPr lang="en-US" i="1"/>
              <a:t>Er det et godt design? Hvad giver variation i data</a:t>
            </a:r>
            <a:r>
              <a:rPr lang="en-US" i="1" smtClean="0"/>
              <a:t>?</a:t>
            </a:r>
            <a:endParaRPr lang="en-US" smtClean="0"/>
          </a:p>
          <a:p>
            <a:r>
              <a:rPr lang="en-US" i="1" smtClean="0"/>
              <a:t>Er de to stikprøver uafhængige?</a:t>
            </a:r>
          </a:p>
          <a:p>
            <a:r>
              <a:rPr lang="en-US" i="1" smtClean="0"/>
              <a:t>J</a:t>
            </a:r>
            <a:r>
              <a:rPr lang="en-US" smtClean="0"/>
              <a:t>a, men det behøver de ikke at være – se design 3. </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73</a:t>
            </a:fld>
            <a:endParaRPr lang="da-DK">
              <a:solidFill>
                <a:prstClr val="black">
                  <a:tint val="75000"/>
                </a:prstClr>
              </a:solidFill>
            </a:endParaRPr>
          </a:p>
        </p:txBody>
      </p:sp>
    </p:spTree>
    <p:extLst>
      <p:ext uri="{BB962C8B-B14F-4D97-AF65-F5344CB8AC3E}">
        <p14:creationId xmlns:p14="http://schemas.microsoft.com/office/powerpoint/2010/main" val="534970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Eksperimentelt design</a:t>
            </a:r>
            <a:endParaRPr lang="en-GB"/>
          </a:p>
        </p:txBody>
      </p:sp>
      <p:sp>
        <p:nvSpPr>
          <p:cNvPr id="3" name="Content Placeholder 2"/>
          <p:cNvSpPr>
            <a:spLocks noGrp="1"/>
          </p:cNvSpPr>
          <p:nvPr>
            <p:ph idx="1"/>
          </p:nvPr>
        </p:nvSpPr>
        <p:spPr/>
        <p:txBody>
          <a:bodyPr/>
          <a:lstStyle/>
          <a:p>
            <a:r>
              <a:rPr lang="en-US" b="1"/>
              <a:t>Design 3</a:t>
            </a:r>
            <a:r>
              <a:rPr lang="en-US"/>
              <a:t>: 20 personer får et nyt par sko, hvor den venstre er imprægneret med det nye produkt og den højre med det </a:t>
            </a:r>
            <a:r>
              <a:rPr lang="en-US" smtClean="0"/>
              <a:t>gamle</a:t>
            </a:r>
            <a:br>
              <a:rPr lang="en-US" smtClean="0"/>
            </a:br>
            <a:r>
              <a:rPr lang="en-US" sz="1200" smtClean="0"/>
              <a:t> </a:t>
            </a:r>
            <a:endParaRPr lang="en-US" smtClean="0"/>
          </a:p>
          <a:p>
            <a:r>
              <a:rPr lang="en-US" smtClean="0"/>
              <a:t>Vi har udnyttet, at hver testperson formodentlig kommer til at bruge venstre og højre sko lige meget. Vi har fjernet variation fra, at nogle  testpersoner bruger deres sko mere end andre i løbet af testperioden</a:t>
            </a:r>
            <a:endParaRPr lang="en-US"/>
          </a:p>
          <a:p>
            <a:r>
              <a:rPr lang="en-US" i="1"/>
              <a:t>Er det et godt design? </a:t>
            </a:r>
            <a:r>
              <a:rPr lang="en-US" i="1" smtClean="0"/>
              <a:t>Kan vi fjerne mere uønsket variation?</a:t>
            </a:r>
            <a:br>
              <a:rPr lang="en-US"/>
            </a:br>
            <a:endParaRPr lang="en-US"/>
          </a:p>
          <a:p>
            <a:r>
              <a:rPr lang="en-US" b="1"/>
              <a:t>Design 4</a:t>
            </a:r>
            <a:r>
              <a:rPr lang="en-US"/>
              <a:t>: 20 personer får et nyt par sko, hvor den ene er imprægneret med det nye produkt og den anden med det gamle. Det er </a:t>
            </a:r>
            <a:r>
              <a:rPr lang="en-US" smtClean="0"/>
              <a:t>tilfældigt (randomiseret) </a:t>
            </a:r>
            <a:r>
              <a:rPr lang="en-US"/>
              <a:t>for hver person, </a:t>
            </a:r>
            <a:r>
              <a:rPr lang="en-US" smtClean="0"/>
              <a:t>hvilken sko (højre/venstre), </a:t>
            </a:r>
            <a:r>
              <a:rPr lang="en-US"/>
              <a:t>der er </a:t>
            </a:r>
            <a:r>
              <a:rPr lang="en-US" smtClean="0"/>
              <a:t>imprægneret med hvilket produkt</a:t>
            </a:r>
            <a:br>
              <a:rPr lang="en-US" smtClean="0"/>
            </a:br>
            <a:r>
              <a:rPr lang="en-US" sz="1200" smtClean="0"/>
              <a:t> </a:t>
            </a:r>
            <a:endParaRPr lang="en-US"/>
          </a:p>
          <a:p>
            <a:r>
              <a:rPr lang="en-US" smtClean="0"/>
              <a:t>Måske slider højrehåndede personer mere på højre sko end på venstre, fordi de sparker til ting med højre fod? </a:t>
            </a:r>
            <a:endParaRPr lang="en-US"/>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74</a:t>
            </a:fld>
            <a:endParaRPr lang="da-DK">
              <a:solidFill>
                <a:prstClr val="black">
                  <a:tint val="75000"/>
                </a:prstClr>
              </a:solidFill>
            </a:endParaRPr>
          </a:p>
        </p:txBody>
      </p:sp>
    </p:spTree>
    <p:extLst>
      <p:ext uri="{BB962C8B-B14F-4D97-AF65-F5344CB8AC3E}">
        <p14:creationId xmlns:p14="http://schemas.microsoft.com/office/powerpoint/2010/main" val="1653868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Eksperimentelt design</a:t>
            </a:r>
            <a:endParaRPr lang="en-GB"/>
          </a:p>
        </p:txBody>
      </p:sp>
      <p:sp>
        <p:nvSpPr>
          <p:cNvPr id="3" name="Content Placeholder 2"/>
          <p:cNvSpPr>
            <a:spLocks noGrp="1"/>
          </p:cNvSpPr>
          <p:nvPr>
            <p:ph idx="1"/>
          </p:nvPr>
        </p:nvSpPr>
        <p:spPr/>
        <p:txBody>
          <a:bodyPr/>
          <a:lstStyle/>
          <a:p>
            <a:r>
              <a:rPr lang="en-US" smtClean="0"/>
              <a:t>Der er basalt set to forskellige designs, vi skal se på:</a:t>
            </a:r>
          </a:p>
          <a:p>
            <a:pPr marL="820737" lvl="1" indent="-457200">
              <a:buFont typeface="+mj-lt"/>
              <a:buAutoNum type="arabicPeriod"/>
            </a:pPr>
            <a:r>
              <a:rPr lang="en-US" smtClean="0"/>
              <a:t>To uafhængige stikprøver</a:t>
            </a:r>
          </a:p>
          <a:p>
            <a:pPr marL="820737" lvl="1" indent="-457200">
              <a:buFont typeface="+mj-lt"/>
              <a:buAutoNum type="arabicPeriod"/>
            </a:pPr>
            <a:r>
              <a:rPr lang="en-US" smtClean="0"/>
              <a:t>To stikprøver, hvor observationerne er parvist afhængige</a:t>
            </a:r>
            <a:br>
              <a:rPr lang="en-US" smtClean="0"/>
            </a:br>
            <a:endParaRPr lang="en-US" smtClean="0"/>
          </a:p>
          <a:p>
            <a:r>
              <a:rPr lang="en-US" smtClean="0"/>
              <a:t>Desuden skelner vi mellem, om begge stikprøver har stor stikprøvestørrelse (ca. 30 eller derover), eller ej.</a:t>
            </a:r>
            <a:endParaRPr lang="en-GB"/>
          </a:p>
        </p:txBody>
      </p:sp>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75</a:t>
            </a:fld>
            <a:endParaRPr lang="da-DK">
              <a:solidFill>
                <a:prstClr val="black">
                  <a:tint val="75000"/>
                </a:prstClr>
              </a:solidFill>
            </a:endParaRPr>
          </a:p>
        </p:txBody>
      </p:sp>
    </p:spTree>
    <p:extLst>
      <p:ext uri="{BB962C8B-B14F-4D97-AF65-F5344CB8AC3E}">
        <p14:creationId xmlns:p14="http://schemas.microsoft.com/office/powerpoint/2010/main" val="21813820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To store, uafhængige stikprøver</a:t>
            </a:r>
            <a:endParaRPr lang="en-GB"/>
          </a:p>
        </p:txBody>
      </p:sp>
      <mc:AlternateContent>
        <mc:Choice Requires="a14">
          <p:sp>
            <p:nvSpPr>
              <p:cNvPr id="3" name="Content Placeholder 2"/>
              <p:cNvSpPr>
                <a:spLocks noGrp="1"/>
              </p:cNvSpPr>
              <p:nvPr>
                <p:ph idx="1"/>
              </p:nvPr>
            </p:nvSpPr>
            <p:spPr/>
            <p:txBody>
              <a:bodyPr/>
              <a:lstStyle/>
              <a:p>
                <a:pPr marL="0" indent="0">
                  <a:buNone/>
                </a:pPr>
                <a:r>
                  <a:rPr lang="en-US" b="1" smtClean="0"/>
                  <a:t>Antagelser:</a:t>
                </a:r>
              </a:p>
              <a:p>
                <a:pPr marL="457200" indent="-457200">
                  <a:buFont typeface="+mj-lt"/>
                  <a:buAutoNum type="arabicPeriod"/>
                </a:pPr>
                <a:r>
                  <a:rPr lang="en-US" smtClean="0"/>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r>
                  <a:rPr lang="en-GB" smtClean="0"/>
                  <a:t>, </a:t>
                </a:r>
                <a14:m>
                  <m:oMathPara>
                    <m:oMathParaPr>
                      <m:jc/>
                    </m:oMathParaPr>
                    <m:o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1</m:t>
                              </m:r>
                            </m:sub>
                          </m:sSub>
                        </m:sub>
                      </m:sSub>
                    </m:oMath>
                  </m:oMathPara>
                </a14:m>
                <a:r>
                  <a:rPr lang="en-GB" smtClean="0"/>
                  <a:t> er en tilfældig stikprøve med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GB" smtClean="0"/>
                  <a:t> af  </a:t>
                </a:r>
                <a:br>
                  <a:rPr lang="en-GB" smtClean="0"/>
                </a:br>
                <a:r>
                  <a:rPr lang="en-GB" smtClean="0"/>
                  <a:t> </a:t>
                </a:r>
                <a:r>
                  <a:rPr lang="en-GB" smtClean="0">
                    <a:solidFill>
                      <a:schemeClr val="accent1">
                        <a:lumMod val="75000"/>
                      </a:schemeClr>
                    </a:solidFill>
                  </a:rPr>
                  <a:t>population 1</a:t>
                </a:r>
                <a:r>
                  <a:rPr lang="en-GB" smtClean="0"/>
                  <a:t>, som har middelværdi </a:t>
                </a:r>
                <a14:m>
                  <m:oMathPara>
                    <m:oMathParaPr>
                      <m:jc/>
                    </m:oMathParaPr>
                    <m:o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oMath>
                  </m:oMathPara>
                </a14:m>
                <a:r>
                  <a:rPr lang="en-GB" smtClean="0"/>
                  <a:t> og varians </a:t>
                </a:r>
                <a14:m>
                  <m:oMathPara>
                    <m:oMathParaPr>
                      <m:jc/>
                    </m:oMathParaPr>
                    <m:oMath>
                      <m:sSubSup>
                        <m:sSubSupPr>
                          <m:alnScr m:val="off"/>
                          <m:ctrlPr>
                            <a:rPr lang="en-GB" i="1" smtClean="0">
                              <a:latin typeface="Cambria Math" panose="02040503050406030204" pitchFamily="18" charset="0"/>
                            </a:rPr>
                          </m:ctrlPr>
                        </m:sSubSupPr>
                        <m:e>
                          <m:r>
                            <a:rPr lang="en-GB"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r>
                  <a:rPr lang="en-GB" smtClean="0"/>
                  <a:t> </a:t>
                </a:r>
              </a:p>
              <a:p>
                <a:pPr marL="457200" indent="-457200">
                  <a:buFont typeface="+mj-lt"/>
                  <a:buAutoNum type="arabicPeriod"/>
                </a:pPr>
                <a:r>
                  <a:rPr lang="en-US" smtClean="0"/>
                  <a:t>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2</m:t>
                          </m:r>
                        </m:sub>
                      </m:sSub>
                    </m:oMath>
                  </m:oMathPara>
                </a14:m>
                <a:r>
                  <a:rPr lang="en-GB"/>
                  <a:t>, </a:t>
                </a:r>
                <a14:m>
                  <m:oMathPara>
                    <m:oMathParaPr>
                      <m:jc/>
                    </m:oMathParaPr>
                    <m:oMath>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𝑌</m:t>
                          </m:r>
                        </m:e>
                        <m:sub>
                          <m:sSub>
                            <m:sSubPr>
                              <m:ctrlPr>
                                <a:rPr lang="en-US" i="1" smtClean="0">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sub>
                      </m:sSub>
                    </m:oMath>
                  </m:oMathPara>
                </a14:m>
                <a:r>
                  <a:rPr lang="en-GB"/>
                  <a:t> er en tilfældig stikprøve med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GB"/>
                  <a:t> af </a:t>
                </a:r>
                <a:br>
                  <a:rPr lang="en-GB" smtClean="0"/>
                </a:br>
                <a:r>
                  <a:rPr lang="en-GB" smtClean="0"/>
                  <a:t> </a:t>
                </a:r>
                <a:r>
                  <a:rPr lang="en-GB" smtClean="0">
                    <a:solidFill>
                      <a:schemeClr val="accent1">
                        <a:lumMod val="75000"/>
                      </a:schemeClr>
                    </a:solidFill>
                  </a:rPr>
                  <a:t>population 2</a:t>
                </a:r>
                <a:r>
                  <a:rPr lang="en-GB" smtClean="0"/>
                  <a:t>, </a:t>
                </a:r>
                <a:r>
                  <a:rPr lang="en-GB"/>
                  <a:t>som har middelværdi </a:t>
                </a:r>
                <a14:m>
                  <m:oMathPara>
                    <m:oMathParaPr>
                      <m:jc/>
                    </m:oMathParaPr>
                    <m:o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r>
                  <a:rPr lang="en-GB"/>
                  <a:t> og varians </a:t>
                </a:r>
                <a14:m>
                  <m:oMathPara>
                    <m:oMathParaPr>
                      <m:jc/>
                    </m:oMathParaPr>
                    <m:oMath>
                      <m:sSubSup>
                        <m:sSubSupPr>
                          <m:alnScr m:val="off"/>
                          <m:ctrlPr>
                            <a:rPr lang="en-GB" i="1" smtClean="0">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a:t>
                </a:r>
              </a:p>
              <a:p>
                <a:pPr marL="457200" indent="-457200">
                  <a:buFont typeface="+mj-lt"/>
                  <a:buAutoNum type="arabicPeriod"/>
                </a:pPr>
                <a:r>
                  <a:rPr lang="en-US"/>
                  <a:t> </a:t>
                </a:r>
                <a:r>
                  <a:rPr lang="en-US" smtClean="0"/>
                  <a:t>De to stikprøver er uafhængige</a:t>
                </a:r>
                <a:br>
                  <a:rPr lang="en-GB"/>
                </a:br>
                <a:r>
                  <a:rPr lang="en-GB" sz="1200" smtClean="0"/>
                  <a:t> </a:t>
                </a:r>
                <a:endParaRPr lang="en-US" smtClean="0"/>
              </a:p>
              <a:p>
                <a:r>
                  <a:rPr lang="en-US" smtClean="0"/>
                  <a:t>Vi er interesseret i forskellen på de to populationers middelværdi:</a:t>
                </a:r>
                <a:br>
                  <a:rPr lang="en-US" smtClean="0"/>
                </a:br>
                <a14:m>
                  <m:oMathPara>
                    <m:oMathParaPr>
                      <m:jc/>
                    </m:oMathParaPr>
                    <m:o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endParaRPr lang="en-GB" smtClean="0"/>
              </a:p>
              <a:p>
                <a:r>
                  <a:rPr lang="en-US" smtClean="0"/>
                  <a:t>Fra den Centrale Grænseværdisætning følger:</a:t>
                </a:r>
              </a:p>
              <a:p>
                <a:pPr lvl="1">
                  <a:spcBef>
                    <a:spcPts val="300"/>
                  </a:spcBef>
                </a:pP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1</m:t>
                                  </m:r>
                                </m:sub>
                              </m:sSub>
                            </m:num>
                            <m:den>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e>
                              </m:rad>
                            </m:den>
                          </m:f>
                        </m:e>
                      </m:d>
                    </m:oMath>
                  </m:oMathPara>
                </a14:m>
                <a:r>
                  <a:rPr lang="en-US" sz="2200" smtClean="0"/>
                  <a:t>,  </a:t>
                </a:r>
                <a:r>
                  <a:rPr lang="en-US" smtClean="0"/>
                  <a:t>så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oMath>
                  </m:oMathPara>
                </a14:m>
                <a:r>
                  <a:rPr lang="en-GB"/>
                  <a:t> </a:t>
                </a:r>
                <a:r>
                  <a:rPr lang="en-GB" smtClean="0"/>
                  <a:t> og  </a:t>
                </a:r>
                <a14:m>
                  <m:oMathPara>
                    <m:oMathParaPr>
                      <m:jc/>
                    </m:oMathParaPr>
                    <m:oMath>
                      <m:r>
                        <m:rPr>
                          <m:sty m:val="p"/>
                        </m:rPr>
                        <a:rPr lang="en-US">
                          <a:latin typeface="Cambria Math" panose="02040503050406030204" pitchFamily="18" charset="0"/>
                        </a:rPr>
                        <m:t> </m:t>
                      </m:r>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d>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oMath>
                  </m:oMathPara>
                </a14:m>
                <a:endParaRPr lang="en-US" sz="2200"/>
              </a:p>
              <a:p>
                <a:pPr lvl="1">
                  <a:spcBef>
                    <a:spcPts val="300"/>
                  </a:spcBef>
                </a:pPr>
                <a14:m>
                  <m:oMathPara>
                    <m:oMathParaPr>
                      <m:jc/>
                    </m:oMathParaPr>
                    <m:oMath>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d>
                        <m:dPr>
                          <m:begChr m:val="("/>
                          <m:sepChr m:val="|"/>
                          <m:endChr m:val=")"/>
                          <m:grow m:val="on"/>
                          <m:shp m:val="centered"/>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2</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rad>
                            </m:den>
                          </m:f>
                        </m:e>
                      </m:d>
                    </m:oMath>
                  </m:oMathPara>
                </a14:m>
                <a:r>
                  <a:rPr lang="en-US"/>
                  <a:t>,  så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r>
                  <a:rPr lang="en-GB"/>
                  <a:t> </a:t>
                </a:r>
                <a:r>
                  <a:rPr lang="en-GB" smtClean="0"/>
                  <a:t> og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e>
                      </m:d>
                      <m:r>
                        <a:rPr lang="en-US" i="1">
                          <a:latin typeface="Cambria Math" panose="02040503050406030204" pitchFamily="18" charset="0"/>
                        </a:rPr>
                        <m:t>=</m:t>
                      </m:r>
                      <m:f>
                        <m:fPr>
                          <m:type m:val="bar"/>
                          <m:ctrlPr>
                            <a:rPr lang="en-US" i="1" smtClean="0">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den>
                      </m:f>
                    </m:oMath>
                  </m:oMathPara>
                </a14:m>
                <a:r>
                  <a:rPr lang="en-GB" smtClean="0"/>
                  <a:t> </a:t>
                </a:r>
              </a:p>
              <a:p>
                <a:pPr lvl="1">
                  <a:spcBef>
                    <a:spcPts val="300"/>
                  </a:spcBef>
                </a:pPr>
                <a:r>
                  <a:rPr lang="en-US" smtClean="0"/>
                  <a:t>Desuden: </a:t>
                </a:r>
                <a14:m>
                  <m:oMathPara>
                    <m:oMathParaPr>
                      <m:jc/>
                    </m:oMathParaPr>
                    <m:oMath>
                      <m:r>
                        <a:rPr lang="en-US" i="1">
                          <a:latin typeface="Cambria Math" panose="02040503050406030204" pitchFamily="18" charset="0"/>
                        </a:rPr>
                        <m:t>𝐸</m:t>
                      </m:r>
                      <m:d>
                        <m:dPr>
                          <m:begChr m:val="("/>
                          <m:sepChr m:val="|"/>
                          <m:endChr m:val=")"/>
                          <m:grow m:val="on"/>
                          <m:shp m:val="centered"/>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𝑌</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oMath>
                  </m:oMathPara>
                </a14:m>
                <a:r>
                  <a:rPr lang="en-GB"/>
                  <a:t>  og  </a:t>
                </a:r>
                <a14:m>
                  <m:oMathPara>
                    <m:oMathParaPr>
                      <m:jc/>
                    </m:oMathParaPr>
                    <m:oMath>
                      <m:r>
                        <a:rPr lang="en-US" i="1">
                          <a:latin typeface="Cambria Math" panose="02040503050406030204" pitchFamily="18" charset="0"/>
                        </a:rPr>
                        <m:t>𝑉𝑎𝑟</m:t>
                      </m:r>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𝑌</m:t>
                              </m:r>
                            </m:e>
                          </m:acc>
                        </m:e>
                      </m:d>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r>
                        <m:rPr>
                          <m:sty m:val="p"/>
                        </m:rPr>
                        <a:rPr lang="en-GB"/>
                        <m:t> </m:t>
                      </m:r>
                    </m:oMath>
                  </m:oMathPara>
                </a14:m>
                <a:r>
                  <a:rPr lang="en-GB" smtClean="0"/>
                  <a:t>.</a:t>
                </a:r>
                <a:endParaRPr lang="en-GB"/>
              </a:p>
              <a:p>
                <a:pPr lvl="1"/>
                <a:endParaRPr lang="en-GB" smtClean="0"/>
              </a:p>
              <a:p>
                <a:pPr marL="357187" lvl="1" indent="0">
                  <a:buNone/>
                </a:pPr>
                <a:endParaRPr lang="en-GB"/>
              </a:p>
              <a:p>
                <a:pPr lvl="1"/>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76</a:t>
            </a:fld>
            <a:endParaRPr lang="da-DK">
              <a:solidFill>
                <a:prstClr val="black">
                  <a:tint val="75000"/>
                </a:prstClr>
              </a:solidFill>
            </a:endParaRPr>
          </a:p>
        </p:txBody>
      </p:sp>
    </p:spTree>
    <p:extLst>
      <p:ext uri="{BB962C8B-B14F-4D97-AF65-F5344CB8AC3E}">
        <p14:creationId xmlns:p14="http://schemas.microsoft.com/office/powerpoint/2010/main" val="2022118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To store, uafhængige stikprøver</a:t>
            </a:r>
            <a:endParaRPr lang="en-GB"/>
          </a:p>
        </p:txBody>
      </p:sp>
      <mc:AlternateContent>
        <mc:Choice Requires="a14">
          <p:sp>
            <p:nvSpPr>
              <p:cNvPr id="3" name="Content Placeholder 2"/>
              <p:cNvSpPr>
                <a:spLocks noGrp="1"/>
              </p:cNvSpPr>
              <p:nvPr>
                <p:ph idx="1"/>
              </p:nvPr>
            </p:nvSpPr>
            <p:spPr/>
            <p:txBody>
              <a:bodyPr/>
              <a:lstStyle/>
              <a:p>
                <a:r>
                  <a:rPr lang="en-US" smtClean="0"/>
                  <a:t>Dermed:</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m:t>
                      </m:r>
                      <m:f>
                        <m:fPr>
                          <m:type m:val="bar"/>
                          <m:ctrlPr>
                            <a:rPr lang="en-US" b="0" i="1" smtClean="0">
                              <a:latin typeface="Cambria Math" panose="02040503050406030204" pitchFamily="18" charset="0"/>
                            </a:rPr>
                          </m:ctrlPr>
                        </m:fPr>
                        <m:num>
                          <m:d>
                            <m:dPr>
                              <m:begChr m:val="("/>
                              <m:sepChr m:val="|"/>
                              <m:endChr m:val=")"/>
                              <m:grow m:val="on"/>
                              <m:shp m:val="centered"/>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num>
                        <m:den>
                          <m:rad>
                            <m:radPr>
                              <m:degHide m:val="on"/>
                              <m:ctrlPr>
                                <a:rPr lang="en-US" b="0" i="1" smtClean="0">
                                  <a:latin typeface="Cambria Math" panose="02040503050406030204" pitchFamily="18" charset="0"/>
                                </a:rPr>
                              </m:ctrlPr>
                            </m:radPr>
                            <m:deg/>
                            <m:e>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oMath>
                  </m:oMathPara>
                </a14:m>
                <a:br>
                  <a:rPr lang="en-US" smtClean="0"/>
                </a:br>
                <a:r>
                  <a:rPr lang="en-US" smtClean="0"/>
                  <a:t>er standard normalfordelt, når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smtClean="0"/>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US" smtClean="0"/>
                  <a:t> er store </a:t>
                </a:r>
              </a:p>
              <a:p>
                <a:r>
                  <a:rPr lang="en-US" smtClean="0"/>
                  <a:t>Som regel kendes </a:t>
                </a:r>
                <a14:m>
                  <m:oMathPara>
                    <m:oMathParaPr>
                      <m:jc/>
                    </m:oMathParaPr>
                    <m:oMath>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oMath>
                  </m:oMathPara>
                </a14:m>
                <a:r>
                  <a:rPr lang="en-US" smtClean="0"/>
                  <a:t> og </a:t>
                </a:r>
                <a14:m>
                  <m:oMathPara>
                    <m:oMathParaPr>
                      <m:jc/>
                    </m:oMathParaPr>
                    <m:oMath>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2</m:t>
                          </m:r>
                        </m:sub>
                        <m:sup>
                          <m:r>
                            <a:rPr lang="en-US" i="1">
                              <a:latin typeface="Cambria Math" panose="02040503050406030204" pitchFamily="18" charset="0"/>
                            </a:rPr>
                            <m:t>2</m:t>
                          </m:r>
                        </m:sup>
                      </m:sSubSup>
                    </m:oMath>
                  </m:oMathPara>
                </a14:m>
                <a:r>
                  <a:rPr lang="en-US" smtClean="0"/>
                  <a:t> ikke, men så længe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a:t> 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oMath>
                  </m:oMathPara>
                </a14:m>
                <a:r>
                  <a:rPr lang="en-US"/>
                  <a:t> er store </a:t>
                </a:r>
                <a:r>
                  <a:rPr lang="en-US" smtClean="0"/>
                  <a:t>kan de estimeres fra stikprøven:</a:t>
                </a:r>
                <a:br>
                  <a:rPr lang="en-US" smtClean="0"/>
                </a:b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num>
                        <m:den>
                          <m:rad>
                            <m:radPr>
                              <m:degHide m:val="on"/>
                              <m:ctrlPr>
                                <a:rPr lang="en-US" i="1">
                                  <a:latin typeface="Cambria Math" panose="02040503050406030204" pitchFamily="18" charset="0"/>
                                </a:rPr>
                              </m:ctrlPr>
                            </m:radPr>
                            <m:deg/>
                            <m:e>
                              <m:f>
                                <m:fPr>
                                  <m:type m:val="bar"/>
                                  <m:ctrlPr>
                                    <a:rPr lang="en-US" i="1">
                                      <a:latin typeface="Cambria Math" panose="02040503050406030204" pitchFamily="18" charset="0"/>
                                    </a:rPr>
                                  </m:ctrlPr>
                                </m:fPr>
                                <m:num>
                                  <m:sSubSup>
                                    <m:sSubSupPr>
                                      <m:alnScr m:val="off"/>
                                      <m:ctrlPr>
                                        <a:rPr lang="en-GB"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ea typeface="Cambria Math" panose="02040503050406030204" pitchFamily="18" charset="0"/>
                                        </a:rPr>
                                        <m:t>𝑠</m:t>
                                      </m:r>
                                    </m:e>
                                    <m:sub>
                                      <m:r>
                                        <a:rPr lang="en-US" i="1">
                                          <a:solidFill>
                                            <a:srgbClr val="C00000"/>
                                          </a:solidFill>
                                          <a:latin typeface="Cambria Math" panose="02040503050406030204" pitchFamily="18" charset="0"/>
                                        </a:rPr>
                                        <m:t>1</m:t>
                                      </m:r>
                                    </m:sub>
                                    <m:sup>
                                      <m:r>
                                        <a:rPr lang="en-US" i="1">
                                          <a:solidFill>
                                            <a:srgbClr val="C00000"/>
                                          </a:solidFill>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bar"/>
                                  <m:ctrlPr>
                                    <a:rPr lang="en-US" i="1">
                                      <a:latin typeface="Cambria Math" panose="02040503050406030204" pitchFamily="18" charset="0"/>
                                    </a:rPr>
                                  </m:ctrlPr>
                                </m:fPr>
                                <m:num>
                                  <m:sSubSup>
                                    <m:sSubSupPr>
                                      <m:alnScr m:val="off"/>
                                      <m:ctrlPr>
                                        <a:rPr lang="en-GB"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ea typeface="Cambria Math" panose="02040503050406030204" pitchFamily="18" charset="0"/>
                                        </a:rPr>
                                        <m:t>𝑠</m:t>
                                      </m:r>
                                    </m:e>
                                    <m:sub>
                                      <m:r>
                                        <a:rPr lang="en-US" i="1">
                                          <a:solidFill>
                                            <a:srgbClr val="C00000"/>
                                          </a:solidFill>
                                          <a:latin typeface="Cambria Math" panose="02040503050406030204" pitchFamily="18" charset="0"/>
                                          <a:ea typeface="Cambria Math" panose="02040503050406030204" pitchFamily="18" charset="0"/>
                                        </a:rPr>
                                        <m:t>2</m:t>
                                      </m:r>
                                    </m:sub>
                                    <m:sup>
                                      <m:r>
                                        <a:rPr lang="en-US" i="1">
                                          <a:solidFill>
                                            <a:srgbClr val="C00000"/>
                                          </a:solidFill>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r>
                        <a:rPr lang="en-US" b="0" i="1" smtClean="0">
                          <a:latin typeface="Cambria Math" panose="02040503050406030204" pitchFamily="18" charset="0"/>
                        </a:rPr>
                        <m:t>.</m:t>
                      </m:r>
                    </m:oMath>
                  </m:oMathPara>
                </a14:m>
                <a:endParaRPr lang="en-GB" smtClean="0"/>
              </a:p>
              <a:p>
                <a:pPr marL="357187" lvl="1" indent="0">
                  <a:buNone/>
                </a:pPr>
                <a:endParaRPr lang="en-GB"/>
              </a:p>
              <a:p>
                <a:pPr lvl="1"/>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7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77</a:t>
            </a:fld>
            <a:endParaRPr lang="da-DK">
              <a:solidFill>
                <a:prstClr val="black">
                  <a:tint val="75000"/>
                </a:prstClr>
              </a:solidFill>
            </a:endParaRPr>
          </a:p>
        </p:txBody>
      </p:sp>
    </p:spTree>
    <p:extLst>
      <p:ext uri="{BB962C8B-B14F-4D97-AF65-F5344CB8AC3E}">
        <p14:creationId xmlns:p14="http://schemas.microsoft.com/office/powerpoint/2010/main" val="11353860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Konfidensinterval for store stikprøver</a:t>
            </a:r>
            <a:endParaRPr lang="en-GB"/>
          </a:p>
        </p:txBody>
      </p:sp>
      <mc:AlternateContent>
        <mc:Choice Requires="a14">
          <p:sp>
            <p:nvSpPr>
              <p:cNvPr id="3" name="Content Placeholder 2"/>
              <p:cNvSpPr>
                <a:spLocks noGrp="1"/>
              </p:cNvSpPr>
              <p:nvPr>
                <p:ph idx="1"/>
              </p:nvPr>
            </p:nvSpPr>
            <p:spPr>
              <a:xfrm>
                <a:off x="107504" y="1196752"/>
                <a:ext cx="9001000" cy="5544616"/>
              </a:xfrm>
            </p:spPr>
            <p:txBody>
              <a:bodyPr/>
              <a:lstStyle/>
              <a:p>
                <a:pPr marL="0" indent="0">
                  <a:spcBef>
                    <a:spcPts val="1200"/>
                  </a:spcBef>
                  <a:buNone/>
                </a:pPr>
                <a:r>
                  <a:rPr lang="en-US" sz="1900" b="0" smtClean="0"/>
                  <a:t>      </a:t>
                </a:r>
                <a14:m>
                  <m:oMathPara>
                    <m:oMathParaPr>
                      <m:jc/>
                    </m:oMathParaPr>
                    <m:oMath>
                      <m:r>
                        <a:rPr lang="en-US" sz="1900" b="0" i="1" smtClean="0">
                          <a:latin typeface="Cambria Math" panose="02040503050406030204" pitchFamily="18" charset="0"/>
                        </a:rPr>
                        <m:t>1−</m:t>
                      </m:r>
                      <m:r>
                        <a:rPr lang="en-US" sz="1900" b="0" i="1" smtClean="0">
                          <a:latin typeface="Cambria Math" panose="02040503050406030204" pitchFamily="18" charset="0"/>
                          <a:ea typeface="Cambria Math" panose="02040503050406030204" pitchFamily="18" charset="0"/>
                        </a:rPr>
                        <m:t>𝛼</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ea typeface="Cambria Math" panose="02040503050406030204" pitchFamily="18" charset="0"/>
                            </a:rPr>
                            <m:t>&lt;</m:t>
                          </m:r>
                          <m:r>
                            <a:rPr lang="en-US" sz="19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0</m:t>
                              </m:r>
                            </m:sub>
                          </m:sSub>
                          <m:r>
                            <a:rPr lang="en-US" sz="1900" i="1">
                              <a:latin typeface="Cambria Math" panose="02040503050406030204" pitchFamily="18" charset="0"/>
                            </a:rPr>
                            <m:t> &lt;</m:t>
                          </m:r>
                          <m:r>
                            <a:rPr lang="en-US" sz="1900" b="0" i="1" smtClean="0">
                              <a:latin typeface="Cambria Math" panose="02040503050406030204" pitchFamily="18" charset="0"/>
                            </a:rPr>
                            <m:t> </m:t>
                          </m:r>
                          <m:r>
                            <a:rPr lang="en-US" sz="1900" i="1">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e>
                      </m:d>
                      <m:r>
                        <a:rPr lang="en-US" sz="1900" b="0" i="1" smtClean="0">
                          <a:latin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ea typeface="Cambria Math" panose="02040503050406030204" pitchFamily="18" charset="0"/>
                            </a:rPr>
                            <m:t>&lt;</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 </m:t>
                          </m:r>
                          <m:f>
                            <m:fPr>
                              <m:type m:val="bar"/>
                              <m:ctrlPr>
                                <a:rPr lang="en-US" sz="1900" i="1">
                                  <a:latin typeface="Cambria Math" panose="02040503050406030204" pitchFamily="18" charset="0"/>
                                </a:rPr>
                              </m:ctrlPr>
                            </m:fPr>
                            <m:num>
                              <m:d>
                                <m:dPr>
                                  <m:begChr m:val="("/>
                                  <m:sepChr m:val="|"/>
                                  <m:endChr m:val=")"/>
                                  <m:grow m:val="on"/>
                                  <m:shp m:val="centered"/>
                                  <m:ctrlPr>
                                    <a:rPr lang="en-US" sz="1900" i="1">
                                      <a:latin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e>
                              </m:d>
                              <m:r>
                                <a:rPr lang="en-US" sz="1900" i="1">
                                  <a:latin typeface="Cambria Math" panose="02040503050406030204" pitchFamily="18" charset="0"/>
                                </a:rPr>
                                <m:t>−</m:t>
                              </m:r>
                              <m:d>
                                <m:dPr>
                                  <m:begChr m:val="("/>
                                  <m:sepChr m:val="|"/>
                                  <m:endChr m:val=")"/>
                                  <m:grow m:val="on"/>
                                  <m:shp m:val="centered"/>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e>
                              </m:d>
                            </m:num>
                            <m:den>
                              <m:rad>
                                <m:radPr>
                                  <m:degHide m:val="on"/>
                                  <m:ctrlPr>
                                    <a:rPr lang="en-US" sz="1900" i="1">
                                      <a:latin typeface="Cambria Math" panose="02040503050406030204" pitchFamily="18" charset="0"/>
                                    </a:rPr>
                                  </m:ctrlPr>
                                </m:radPr>
                                <m:deg/>
                                <m:e>
                                  <m:f>
                                    <m:fPr>
                                      <m:type m:val="lin"/>
                                      <m:ctrlPr>
                                        <a:rPr lang="en-US" sz="1900" i="1">
                                          <a:latin typeface="Cambria Math" panose="02040503050406030204" pitchFamily="18" charset="0"/>
                                        </a:rPr>
                                      </m:ctrlPr>
                                    </m:fPr>
                                    <m:num>
                                      <m:d>
                                        <m:dPr>
                                          <m:begChr m:val="("/>
                                          <m:sepChr m:val="|"/>
                                          <m:endChr m:val=")"/>
                                          <m:grow m:val="on"/>
                                          <m:shp m:val="centered"/>
                                          <m:ctrlPr>
                                            <a:rPr lang="en-US" sz="1900" i="1">
                                              <a:latin typeface="Cambria Math" panose="02040503050406030204" pitchFamily="18" charset="0"/>
                                            </a:rPr>
                                          </m:ctrlPr>
                                        </m:dPr>
                                        <m:e>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e>
                                      </m:d>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lin"/>
                                      <m:ctrlPr>
                                        <a:rPr lang="en-US" sz="1900" i="1">
                                          <a:latin typeface="Cambria Math" panose="02040503050406030204" pitchFamily="18" charset="0"/>
                                        </a:rPr>
                                      </m:ctrlPr>
                                    </m:fPr>
                                    <m:num>
                                      <m:d>
                                        <m:dPr>
                                          <m:begChr m:val="("/>
                                          <m:sepChr m:val="|"/>
                                          <m:endChr m:val=")"/>
                                          <m:grow m:val="on"/>
                                          <m:shp m:val="centered"/>
                                          <m:ctrlPr>
                                            <a:rPr lang="en-US" sz="1900" i="1">
                                              <a:latin typeface="Cambria Math" panose="02040503050406030204" pitchFamily="18" charset="0"/>
                                            </a:rPr>
                                          </m:ctrlPr>
                                        </m:dPr>
                                        <m:e>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e>
                                      </m:d>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den>
                          </m:f>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rPr>
                            <m:t>&lt;</m:t>
                          </m:r>
                          <m:r>
                            <a:rPr lang="en-US" sz="1900" b="0" i="1" smtClean="0">
                              <a:latin typeface="Cambria Math" panose="02040503050406030204" pitchFamily="18" charset="0"/>
                            </a:rPr>
                            <m:t> </m:t>
                          </m:r>
                          <m:r>
                            <a:rPr lang="en-US" sz="1900" i="1">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e>
                      </m:d>
                      <m:r>
                        <a:rPr lang="en-US" sz="1900" i="1">
                          <a:latin typeface="Cambria Math" panose="02040503050406030204" pitchFamily="18" charset="0"/>
                          <a:ea typeface="Cambria Math" panose="02040503050406030204" pitchFamily="18" charset="0"/>
                        </a:rPr>
                        <m:t> </m:t>
                      </m:r>
                    </m:oMath>
                  </m:oMathPara>
                </a14:m>
                <a:endParaRPr lang="en-US" sz="1900" b="0" i="1" smtClean="0">
                  <a:latin typeface="Cambria Math" panose="02040503050406030204" pitchFamily="18" charset="0"/>
                  <a:ea typeface="Cambria Math" panose="02040503050406030204" pitchFamily="18" charset="0"/>
                </a:endParaRPr>
              </a:p>
              <a:p>
                <a:pPr marL="0" indent="0">
                  <a:spcBef>
                    <a:spcPts val="1200"/>
                  </a:spcBef>
                  <a:buNone/>
                </a:pPr>
                <a:r>
                  <a:rPr lang="en-US" sz="1900" smtClean="0">
                    <a:ea typeface="Cambria Math" panose="02040503050406030204" pitchFamily="18" charset="0"/>
                  </a:rPr>
                  <a:t> 	</a:t>
                </a:r>
                <a14:m>
                  <m:oMathPara>
                    <m:oMathParaPr>
                      <m:jc/>
                    </m:oMathParaPr>
                    <m:oMath>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rPr>
                            <m:t>&lt;</m:t>
                          </m:r>
                          <m:r>
                            <a:rPr lang="en-US" sz="1900" b="0" i="1" smtClean="0">
                              <a:latin typeface="Cambria Math" panose="02040503050406030204" pitchFamily="18" charset="0"/>
                            </a:rPr>
                            <m:t> </m:t>
                          </m:r>
                          <m:r>
                            <a:rPr lang="en-US" sz="1900" i="1">
                              <a:latin typeface="Cambria Math" panose="02040503050406030204" pitchFamily="18" charset="0"/>
                            </a:rPr>
                            <m:t> </m:t>
                          </m:r>
                          <m:d>
                            <m:dPr>
                              <m:begChr m:val="("/>
                              <m:sepChr m:val="|"/>
                              <m:endChr m:val=")"/>
                              <m:grow m:val="on"/>
                              <m:shp m:val="centered"/>
                              <m:ctrlPr>
                                <a:rPr lang="en-US" sz="1900" i="1">
                                  <a:latin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e>
                          </m:d>
                          <m:r>
                            <a:rPr lang="en-US" sz="1900" i="1">
                              <a:latin typeface="Cambria Math" panose="02040503050406030204" pitchFamily="18" charset="0"/>
                            </a:rPr>
                            <m:t>−</m:t>
                          </m:r>
                          <m:d>
                            <m:dPr>
                              <m:begChr m:val="("/>
                              <m:sepChr m:val="|"/>
                              <m:endChr m:val=")"/>
                              <m:grow m:val="on"/>
                              <m:shp m:val="centered"/>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e>
                          </m:d>
                          <m:r>
                            <a:rPr lang="en-US" sz="1900" i="1">
                              <a:latin typeface="Cambria Math" panose="02040503050406030204" pitchFamily="18" charset="0"/>
                              <a:ea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&lt;</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 </m:t>
                          </m:r>
                          <m:r>
                            <a:rPr lang="en-US" sz="1900" i="1">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e>
                      </m:d>
                    </m:oMath>
                  </m:oMathPara>
                </a14:m>
                <a:r>
                  <a:rPr lang="en-GB" sz="1900" smtClean="0"/>
                  <a:t> </a:t>
                </a:r>
                <a:endParaRPr lang="en-GB" sz="1900"/>
              </a:p>
              <a:p>
                <a:pPr marL="0" indent="0">
                  <a:spcBef>
                    <a:spcPts val="1200"/>
                  </a:spcBef>
                  <a:buNone/>
                </a:pPr>
                <a:r>
                  <a:rPr lang="en-US" sz="1900" smtClean="0">
                    <a:ea typeface="Cambria Math" panose="02040503050406030204" pitchFamily="18" charset="0"/>
                  </a:rPr>
                  <a:t> 	</a:t>
                </a:r>
                <a14:m>
                  <m:oMathPara>
                    <m:oMathParaPr>
                      <m:jc/>
                    </m:oMathParaPr>
                    <m:oMath>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r>
                            <a:rPr lang="en-US" sz="1900" b="0" i="1" smtClean="0">
                              <a:latin typeface="Cambria Math" panose="02040503050406030204" pitchFamily="18" charset="0"/>
                              <a:ea typeface="Cambria Math" panose="02040503050406030204" pitchFamily="18" charset="0"/>
                            </a:rPr>
                            <m:t>−</m:t>
                          </m:r>
                          <m:d>
                            <m:dPr>
                              <m:begChr m:val="("/>
                              <m:sepChr m:val="|"/>
                              <m:endChr m:val=")"/>
                              <m:grow m:val="on"/>
                              <m:shp m:val="centered"/>
                              <m:ctrlPr>
                                <a:rPr lang="en-US" sz="1900" b="0" i="1" smtClean="0">
                                  <a:latin typeface="Cambria Math" panose="02040503050406030204" pitchFamily="18" charset="0"/>
                                  <a:ea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e>
                          </m:d>
                          <m:sSub>
                            <m:sSubPr>
                              <m:ctrlPr>
                                <a:rPr lang="en-US" sz="1900" i="1">
                                  <a:latin typeface="Cambria Math" panose="02040503050406030204" pitchFamily="18" charset="0"/>
                                </a:rPr>
                              </m:ctrlPr>
                            </m:sSubPr>
                            <m:e>
                              <m:r>
                                <a:rPr lang="en-US" sz="1900" i="1">
                                  <a:latin typeface="Cambria Math" panose="02040503050406030204" pitchFamily="18" charset="0"/>
                                </a:rPr>
                                <m:t>− </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r>
                            <a:rPr lang="en-US" sz="1900" i="1">
                              <a:latin typeface="Cambria Math" panose="02040503050406030204" pitchFamily="18" charset="0"/>
                            </a:rPr>
                            <m:t> &lt;−</m:t>
                          </m:r>
                          <m:d>
                            <m:dPr>
                              <m:begChr m:val="("/>
                              <m:sepChr m:val="|"/>
                              <m:endChr m:val=")"/>
                              <m:grow m:val="on"/>
                              <m:shp m:val="centered"/>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e>
                          </m:d>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&lt;−(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e>
                      </m:d>
                    </m:oMath>
                  </m:oMathPara>
                </a14:m>
                <a:r>
                  <a:rPr lang="en-US" sz="1900" smtClean="0"/>
                  <a:t> </a:t>
                </a:r>
                <a:endParaRPr lang="en-GB" sz="1900"/>
              </a:p>
              <a:p>
                <a:pPr marL="0" indent="0">
                  <a:spcBef>
                    <a:spcPts val="1200"/>
                  </a:spcBef>
                  <a:buNone/>
                </a:pPr>
                <a:r>
                  <a:rPr lang="en-US" sz="1900" smtClean="0">
                    <a:ea typeface="Cambria Math" panose="02040503050406030204" pitchFamily="18" charset="0"/>
                  </a:rPr>
                  <a:t> 	</a:t>
                </a:r>
                <a14:m>
                  <m:oMathPara>
                    <m:oMathParaPr>
                      <m:jc/>
                    </m:oMathParaPr>
                    <m:oMath>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sSub>
                            <m:sSubPr>
                              <m:ctrlPr>
                                <a:rPr lang="en-US" sz="1900" i="1">
                                  <a:latin typeface="Cambria Math" panose="02040503050406030204" pitchFamily="18" charset="0"/>
                                </a:rPr>
                              </m:ctrlPr>
                            </m:sSubPr>
                            <m:e>
                              <m:r>
                                <a:rPr lang="en-US" sz="1900" b="0" i="1" smtClean="0">
                                  <a:latin typeface="Cambria Math" panose="02040503050406030204" pitchFamily="18" charset="0"/>
                                </a:rPr>
                                <m:t>+</m:t>
                              </m:r>
                              <m:r>
                                <a:rPr lang="en-US" sz="1900" i="1">
                                  <a:latin typeface="Cambria Math" panose="02040503050406030204" pitchFamily="18" charset="0"/>
                                </a:rPr>
                                <m:t> </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r>
                            <a:rPr lang="en-US" sz="1900" b="0" i="1" smtClean="0">
                              <a:latin typeface="Cambria Math" panose="02040503050406030204" pitchFamily="18" charset="0"/>
                            </a:rPr>
                            <m:t>   </m:t>
                          </m:r>
                          <m:r>
                            <a:rPr lang="en-US" sz="1900" b="0" i="1" smtClean="0">
                              <a:latin typeface="Cambria Math" panose="02040503050406030204" pitchFamily="18" charset="0"/>
                            </a:rPr>
                            <m:t>&gt;</m:t>
                          </m:r>
                          <m:r>
                            <a:rPr lang="en-US" sz="1900" b="0" i="1" smtClean="0">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r>
                            <a:rPr lang="en-US" sz="1900" b="0" i="1" smtClean="0">
                              <a:latin typeface="Cambria Math" panose="02040503050406030204" pitchFamily="18" charset="0"/>
                              <a:ea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&gt;</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 </m:t>
                          </m:r>
                          <m:r>
                            <a:rPr lang="en-US" sz="1900" i="1">
                              <a:latin typeface="Cambria Math" panose="02040503050406030204" pitchFamily="18" charset="0"/>
                            </a:rPr>
                            <m:t> </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r>
                            <a:rPr lang="en-US" sz="1900" b="0" i="1" smtClean="0">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e>
                      </m:d>
                    </m:oMath>
                  </m:oMathPara>
                </a14:m>
                <a:r>
                  <a:rPr lang="en-US" sz="1900" smtClean="0"/>
                  <a:t> </a:t>
                </a:r>
                <a:endParaRPr lang="en-US" sz="1900" i="1">
                  <a:latin typeface="Cambria Math" panose="02040503050406030204" pitchFamily="18" charset="0"/>
                </a:endParaRPr>
              </a:p>
              <a:p>
                <a:pPr marL="0" indent="0">
                  <a:spcBef>
                    <a:spcPts val="1200"/>
                  </a:spcBef>
                  <a:buNone/>
                </a:pPr>
                <a:r>
                  <a:rPr lang="en-US" sz="1900" smtClean="0">
                    <a:ea typeface="Cambria Math" panose="02040503050406030204" pitchFamily="18" charset="0"/>
                  </a:rPr>
                  <a:t> 	</a:t>
                </a:r>
                <a14:m>
                  <m:oMathPara>
                    <m:oMathParaPr>
                      <m:jc/>
                    </m:oMathParaPr>
                    <m:oMath>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𝑃</m:t>
                      </m:r>
                      <m:d>
                        <m:dPr>
                          <m:begChr m:val="("/>
                          <m:sepChr m:val="|"/>
                          <m:endChr m:val=")"/>
                          <m:grow m:val="on"/>
                          <m:shp m:val="centered"/>
                          <m:ctrlPr>
                            <a:rPr lang="en-US" sz="1900" i="1">
                              <a:latin typeface="Cambria Math" panose="02040503050406030204" pitchFamily="18" charset="0"/>
                              <a:ea typeface="Cambria Math" panose="02040503050406030204" pitchFamily="18" charset="0"/>
                            </a:rPr>
                          </m:ctrlPr>
                        </m:dPr>
                        <m:e>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sSub>
                            <m:sSubPr>
                              <m:ctrlPr>
                                <a:rPr lang="en-US" sz="1900" i="1">
                                  <a:latin typeface="Cambria Math" panose="02040503050406030204" pitchFamily="18" charset="0"/>
                                </a:rPr>
                              </m:ctrlPr>
                            </m:sSubPr>
                            <m:e>
                              <m:r>
                                <a:rPr lang="en-US" sz="1900" i="1">
                                  <a:latin typeface="Cambria Math" panose="02040503050406030204" pitchFamily="18" charset="0"/>
                                </a:rPr>
                                <m:t>− </m:t>
                              </m:r>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r>
                            <a:rPr lang="en-US" sz="1900" i="1">
                              <a:latin typeface="Cambria Math" panose="02040503050406030204" pitchFamily="18" charset="0"/>
                            </a:rPr>
                            <m:t> </m:t>
                          </m:r>
                          <m:r>
                            <a:rPr lang="en-US" sz="1900" b="0" i="1" smtClean="0">
                              <a:latin typeface="Cambria Math" panose="02040503050406030204" pitchFamily="18" charset="0"/>
                            </a:rPr>
                            <m:t> </m:t>
                          </m:r>
                          <m:r>
                            <a:rPr lang="en-US" sz="1900" i="1">
                              <a:latin typeface="Cambria Math" panose="02040503050406030204" pitchFamily="18" charset="0"/>
                            </a:rPr>
                            <m:t>&lt;</m:t>
                          </m:r>
                          <m:r>
                            <a:rPr lang="en-US" sz="1900" b="0" i="1" smtClean="0">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𝜇</m:t>
                              </m:r>
                            </m:e>
                            <m:sub>
                              <m:r>
                                <a:rPr lang="en-US" sz="1900" i="1">
                                  <a:latin typeface="Cambria Math" panose="02040503050406030204" pitchFamily="18" charset="0"/>
                                  <a:ea typeface="Cambria Math" panose="02040503050406030204" pitchFamily="18" charset="0"/>
                                </a:rPr>
                                <m:t>2</m:t>
                              </m:r>
                            </m:sub>
                          </m:sSub>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&lt; </m:t>
                          </m:r>
                          <m:r>
                            <a:rPr lang="en-US" sz="1900" b="0" i="1"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rPr>
                            <m:t> </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𝑥</m:t>
                              </m:r>
                            </m:e>
                          </m:acc>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b="0" i="1" smtClean="0">
                                  <a:latin typeface="Cambria Math" panose="02040503050406030204" pitchFamily="18" charset="0"/>
                                </a:rPr>
                                <m:t>𝑦</m:t>
                              </m:r>
                            </m:e>
                          </m:acc>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f>
                                <m:fPr>
                                  <m:type m:val="lin"/>
                                  <m:ctrlPr>
                                    <a:rPr lang="en-US" sz="1900" i="1">
                                      <a:latin typeface="Cambria Math" panose="02040503050406030204" pitchFamily="18" charset="0"/>
                                    </a:rPr>
                                  </m:ctrlPr>
                                </m:fPr>
                                <m:num>
                                  <m:r>
                                    <a:rPr lang="en-US" sz="1900" i="1">
                                      <a:latin typeface="Cambria Math" panose="02040503050406030204" pitchFamily="18" charset="0"/>
                                      <a:ea typeface="Cambria Math" panose="02040503050406030204" pitchFamily="18" charset="0"/>
                                    </a:rPr>
                                    <m:t>𝛼</m:t>
                                  </m:r>
                                </m:num>
                                <m:den>
                                  <m:r>
                                    <a:rPr lang="en-US" sz="1900" i="1">
                                      <a:latin typeface="Cambria Math" panose="02040503050406030204" pitchFamily="18" charset="0"/>
                                    </a:rPr>
                                    <m:t>2</m:t>
                                  </m:r>
                                </m:den>
                              </m:f>
                            </m:sub>
                          </m:sSub>
                          <m:rad>
                            <m:radPr>
                              <m:degHide m:val="on"/>
                              <m:ctrlPr>
                                <a:rPr lang="en-US" sz="1900" i="1">
                                  <a:latin typeface="Cambria Math" panose="02040503050406030204" pitchFamily="18" charset="0"/>
                                </a:rPr>
                              </m:ctrlPr>
                            </m:radPr>
                            <m:deg/>
                            <m:e>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rPr>
                                        <m:t>1</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1</m:t>
                                      </m:r>
                                    </m:sub>
                                  </m:sSub>
                                </m:den>
                              </m:f>
                              <m:r>
                                <a:rPr lang="en-US" sz="1900" i="1">
                                  <a:latin typeface="Cambria Math" panose="02040503050406030204" pitchFamily="18" charset="0"/>
                                </a:rPr>
                                <m:t>+</m:t>
                              </m:r>
                              <m:f>
                                <m:fPr>
                                  <m:type m:val="bar"/>
                                  <m:ctrlPr>
                                    <a:rPr lang="en-US" sz="1900" i="1">
                                      <a:latin typeface="Cambria Math" panose="02040503050406030204" pitchFamily="18" charset="0"/>
                                    </a:rPr>
                                  </m:ctrlPr>
                                </m:fPr>
                                <m:num>
                                  <m:sSubSup>
                                    <m:sSubSupPr>
                                      <m:alnScr m:val="off"/>
                                      <m:ctrlPr>
                                        <a:rPr lang="en-GB" sz="1900" i="1">
                                          <a:latin typeface="Cambria Math" panose="02040503050406030204" pitchFamily="18" charset="0"/>
                                        </a:rPr>
                                      </m:ctrlPr>
                                    </m:sSubSupPr>
                                    <m:e>
                                      <m:r>
                                        <a:rPr lang="en-US" sz="1900" i="1">
                                          <a:latin typeface="Cambria Math" panose="02040503050406030204" pitchFamily="18" charset="0"/>
                                          <a:ea typeface="Cambria Math" panose="02040503050406030204" pitchFamily="18" charset="0"/>
                                        </a:rPr>
                                        <m:t>𝑠</m:t>
                                      </m:r>
                                    </m:e>
                                    <m:sub>
                                      <m:r>
                                        <a:rPr lang="en-US" sz="1900" i="1">
                                          <a:latin typeface="Cambria Math" panose="02040503050406030204" pitchFamily="18" charset="0"/>
                                          <a:ea typeface="Cambria Math" panose="02040503050406030204" pitchFamily="18" charset="0"/>
                                        </a:rPr>
                                        <m:t>2</m:t>
                                      </m:r>
                                    </m:sub>
                                    <m:sup>
                                      <m:r>
                                        <a:rPr lang="en-US" sz="1900" i="1">
                                          <a:latin typeface="Cambria Math" panose="02040503050406030204" pitchFamily="18" charset="0"/>
                                        </a:rPr>
                                        <m:t>2</m:t>
                                      </m:r>
                                    </m:sup>
                                  </m:sSubSup>
                                </m:num>
                                <m:den>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2</m:t>
                                      </m:r>
                                    </m:sub>
                                  </m:sSub>
                                </m:den>
                              </m:f>
                            </m:e>
                          </m:rad>
                        </m:e>
                      </m:d>
                    </m:oMath>
                  </m:oMathPara>
                </a14:m>
                <a:r>
                  <a:rPr lang="en-US" sz="1900" smtClean="0"/>
                  <a:t> </a:t>
                </a:r>
                <a:br>
                  <a:rPr lang="en-US" sz="1900"/>
                </a:br>
                <a14:m>
                  <m:oMathPara>
                    <m:oMathParaPr>
                      <m:jc/>
                    </m:oMathParaPr>
                    <m:oMath>
                      <m:r>
                        <a:rPr lang="en-US" sz="1900" i="1">
                          <a:latin typeface="Cambria Math" panose="02040503050406030204" pitchFamily="18" charset="0"/>
                        </a:rPr>
                        <m:t> </m:t>
                      </m:r>
                    </m:oMath>
                  </m:oMathPara>
                </a14:m>
                <a:endParaRPr lang="en-US" sz="1900" i="1">
                  <a:latin typeface="Cambria Math" panose="02040503050406030204" pitchFamily="18" charset="0"/>
                </a:endParaRPr>
              </a:p>
              <a:p>
                <a:pPr marL="355600" indent="0">
                  <a:buNone/>
                </a:pPr>
                <a:r>
                  <a:rPr lang="en-US" sz="2000" smtClean="0"/>
                  <a:t> </a:t>
                </a:r>
                <a14:m>
                  <m:oMathPara>
                    <m:oMathParaPr>
                      <m:jc/>
                    </m:oMathParaPr>
                    <m:oMath>
                      <m:r>
                        <a:rPr lang="en-US" sz="2000" i="1" smtClean="0">
                          <a:latin typeface="Cambria Math" panose="02040503050406030204" pitchFamily="18" charset="0"/>
                        </a:rPr>
                        <m:t>100</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rPr>
                        <m:t>(1−</m:t>
                      </m:r>
                      <m:r>
                        <a:rPr lang="en-US" sz="2000" i="1" smtClean="0">
                          <a:latin typeface="Cambria Math" panose="02040503050406030204" pitchFamily="18" charset="0"/>
                          <a:ea typeface="Cambria Math" panose="02040503050406030204" pitchFamily="18" charset="0"/>
                        </a:rPr>
                        <m:t>𝛼</m:t>
                      </m:r>
                      <m:r>
                        <a:rPr lang="en-US" sz="2000" i="1" smtClean="0">
                          <a:latin typeface="Cambria Math" panose="02040503050406030204" pitchFamily="18" charset="0"/>
                        </a:rPr>
                        <m:t>)</m:t>
                      </m:r>
                    </m:oMath>
                  </m:oMathPara>
                </a14:m>
                <a:r>
                  <a:rPr lang="en-US" sz="2000" smtClean="0"/>
                  <a:t>% konfidensinterval for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2</m:t>
                          </m:r>
                        </m:sub>
                      </m:sSub>
                    </m:oMath>
                  </m:oMathPara>
                </a14:m>
                <a:r>
                  <a:rPr lang="en-GB" sz="2000" smtClean="0"/>
                  <a:t>:</a:t>
                </a:r>
                <a:br>
                  <a:rPr lang="en-GB" sz="2000" smtClean="0"/>
                </a:br>
                <a:r>
                  <a:rPr lang="en-GB" sz="2000" smtClean="0"/>
                  <a:t> 	</a:t>
                </a:r>
                <a14:m>
                  <m:oMathPara>
                    <m:oMathParaPr>
                      <m:jc/>
                    </m:oMathParaPr>
                    <m:o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𝑥</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r>
                            <a:rPr lang="en-US" sz="2000" i="1">
                              <a:latin typeface="Cambria Math" panose="02040503050406030204" pitchFamily="18" charset="0"/>
                            </a:rPr>
                            <m:t>𝑧</m:t>
                          </m:r>
                        </m:e>
                        <m:sub>
                          <m:f>
                            <m:fPr>
                              <m:type m:val="lin"/>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ub>
                      </m:sSub>
                      <m:rad>
                        <m:radPr>
                          <m:degHide m:val="on"/>
                          <m:ctrlPr>
                            <a:rPr lang="en-US" sz="2000" i="1">
                              <a:latin typeface="Cambria Math" panose="02040503050406030204" pitchFamily="18" charset="0"/>
                            </a:rPr>
                          </m:ctrlPr>
                        </m:radPr>
                        <m:deg/>
                        <m:e>
                          <m:f>
                            <m:fPr>
                              <m:type m:val="bar"/>
                              <m:ctrlPr>
                                <a:rPr lang="en-US" sz="2000" i="1">
                                  <a:latin typeface="Cambria Math" panose="02040503050406030204" pitchFamily="18" charset="0"/>
                                </a:rPr>
                              </m:ctrlPr>
                            </m:fPr>
                            <m:num>
                              <m:sSubSup>
                                <m:sSubSupPr>
                                  <m:alnScr m:val="off"/>
                                  <m:ctrlPr>
                                    <a:rPr lang="en-GB"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rPr>
                                    <m:t>1</m:t>
                                  </m:r>
                                </m:sub>
                                <m:sup>
                                  <m:r>
                                    <a:rPr lang="en-US" sz="2000" i="1">
                                      <a:latin typeface="Cambria Math" panose="02040503050406030204" pitchFamily="18" charset="0"/>
                                    </a:rPr>
                                    <m:t>2</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den>
                          </m:f>
                          <m:r>
                            <a:rPr lang="en-US" sz="2000" i="1">
                              <a:latin typeface="Cambria Math" panose="02040503050406030204" pitchFamily="18" charset="0"/>
                            </a:rPr>
                            <m:t>+</m:t>
                          </m:r>
                          <m:f>
                            <m:fPr>
                              <m:type m:val="bar"/>
                              <m:ctrlPr>
                                <a:rPr lang="en-US" sz="2000" i="1">
                                  <a:latin typeface="Cambria Math" panose="02040503050406030204" pitchFamily="18" charset="0"/>
                                </a:rPr>
                              </m:ctrlPr>
                            </m:fPr>
                            <m:num>
                              <m:sSubSup>
                                <m:sSubSupPr>
                                  <m:alnScr m:val="off"/>
                                  <m:ctrlPr>
                                    <a:rPr lang="en-GB"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2</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den>
                          </m:f>
                        </m:e>
                      </m:rad>
                    </m:oMath>
                  </m:oMathPara>
                </a14:m>
                <a:r>
                  <a:rPr lang="en-GB"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7504" y="1196752"/>
                <a:ext cx="9001000" cy="5544616"/>
              </a:xfrm>
              <a:blipFill>
                <a:blip r:embed="rId2"/>
                <a:stretch>
                  <a:fillRect/>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78</a:t>
            </a:fld>
            <a:endParaRPr lang="da-DK">
              <a:solidFill>
                <a:prstClr val="black">
                  <a:tint val="75000"/>
                </a:prstClr>
              </a:solidFill>
            </a:endParaRPr>
          </a:p>
        </p:txBody>
      </p:sp>
    </p:spTree>
    <p:extLst>
      <p:ext uri="{BB962C8B-B14F-4D97-AF65-F5344CB8AC3E}">
        <p14:creationId xmlns:p14="http://schemas.microsoft.com/office/powerpoint/2010/main" val="22443662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Hypotesetest for store stikprøver</a:t>
            </a:r>
            <a:endParaRPr lang="en-GB"/>
          </a:p>
        </p:txBody>
      </p:sp>
      <mc:AlternateContent>
        <mc:Choice Requires="a14">
          <p:sp>
            <p:nvSpPr>
              <p:cNvPr id="6" name="Content Placeholder 5"/>
              <p:cNvSpPr>
                <a:spLocks noGrp="1"/>
              </p:cNvSpPr>
              <p:nvPr>
                <p:ph idx="1"/>
              </p:nvPr>
            </p:nvSpPr>
            <p:spPr/>
            <p:txBody>
              <a:bodyPr/>
              <a:lstStyle/>
              <a:p>
                <a:r>
                  <a:rPr lang="en-US" smtClean="0"/>
                  <a:t>Vi er interesseret i </a:t>
                </a:r>
                <a:r>
                  <a:rPr lang="en-US"/>
                  <a:t>forskellen </a:t>
                </a:r>
                <a:r>
                  <a:rPr lang="en-US" smtClean="0"/>
                  <a:t>på de to populationers </a:t>
                </a:r>
                <a:r>
                  <a:rPr lang="en-US"/>
                  <a:t>middelværdi:</a:t>
                </a:r>
                <a:br>
                  <a:rPr lang="en-US"/>
                </a:br>
                <a14:m>
                  <m:oMathPara>
                    <m:oMathParaPr>
                      <m:jc/>
                    </m:oMathParaPr>
                    <m:o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oMath>
                  </m:oMathPara>
                </a14:m>
                <a:r>
                  <a:rPr lang="en-GB" smtClean="0"/>
                  <a:t>. Nulhypotesen er, at forskellen har en given værdi, </a:t>
                </a:r>
                <a14:m>
                  <m:oMathPara>
                    <m:oMathParaPr>
                      <m:jc/>
                    </m:oMathParaPr>
                    <m:o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0</m:t>
                          </m:r>
                        </m:sub>
                      </m:sSub>
                    </m:oMath>
                  </m:oMathPara>
                </a14:m>
                <a:r>
                  <a:rPr lang="en-GB" smtClean="0"/>
                  <a:t>, typisk </a:t>
                </a:r>
                <a14:m>
                  <m:oMathPara>
                    <m:oMathParaPr>
                      <m:jc/>
                    </m:oMathParaPr>
                    <m:oMath>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r>
                        <a:rPr lang="en-US" b="0" i="1" smtClean="0">
                          <a:latin typeface="Cambria Math" panose="02040503050406030204" pitchFamily="18" charset="0"/>
                        </a:rPr>
                        <m:t>=0</m:t>
                      </m:r>
                    </m:oMath>
                  </m:oMathPara>
                </a14:m>
                <a:r>
                  <a:rPr lang="en-GB" smtClean="0"/>
                  <a:t> (dvs. der er ingen forskel). </a:t>
                </a:r>
              </a:p>
              <a:p>
                <a:r>
                  <a:rPr lang="en-US" smtClean="0"/>
                  <a:t>Hypoteser:</a:t>
                </a:r>
                <a:br>
                  <a:rPr lang="en-US" smtClean="0"/>
                </a:b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r>
                  <a:rPr lang="en-US" smtClean="0"/>
                  <a:t> </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&lt;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r>
                  <a:rPr lang="en-US"/>
                  <a:t>  </a:t>
                </a:r>
                <a:r>
                  <a:rPr lang="en-US" smtClean="0"/>
                  <a:t> eller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r>
                  <a:rPr lang="en-US" smtClean="0"/>
                  <a:t>  eller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endParaRPr lang="en-US" smtClean="0"/>
              </a:p>
              <a:p>
                <a:r>
                  <a:rPr lang="en-US" smtClean="0"/>
                  <a:t>Teststørrelse:</a:t>
                </a:r>
                <a:br>
                  <a:rPr lang="en-US" smtClean="0"/>
                </a:br>
                <a:r>
                  <a:rPr lang="en-US" smtClean="0"/>
                  <a:t>Når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m:rPr>
                          <m:sty m:val="p"/>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m:oMathPara>
                </a14:m>
                <a:r>
                  <a:rPr lang="en-US" smtClean="0"/>
                  <a:t> er </a:t>
                </a:r>
                <a:br>
                  <a:rPr lang="en-US" smtClean="0"/>
                </a:br>
                <a14:m>
                  <m:oMathPara>
                    <m:oMathParaPr>
                      <m:jc/>
                    </m:oMathParaPr>
                    <m:o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0</m:t>
                          </m:r>
                        </m:sub>
                      </m:sSub>
                      <m:r>
                        <a:rPr lang="en-US" i="1" smtClean="0">
                          <a:solidFill>
                            <a:schemeClr val="tx1"/>
                          </a:solidFill>
                          <a:latin typeface="Cambria Math" panose="02040503050406030204" pitchFamily="18" charset="0"/>
                        </a:rPr>
                        <m:t>=</m:t>
                      </m:r>
                      <m:f>
                        <m:fPr>
                          <m:type m:val="bar"/>
                          <m:ctrlPr>
                            <a:rPr lang="en-US" i="1">
                              <a:solidFill>
                                <a:schemeClr val="tx1"/>
                              </a:solidFill>
                              <a:latin typeface="Cambria Math" panose="02040503050406030204" pitchFamily="18" charset="0"/>
                            </a:rPr>
                          </m:ctrlPr>
                        </m:fPr>
                        <m:num>
                          <m:d>
                            <m:dPr>
                              <m:begChr m:val="("/>
                              <m:sepChr m:val="|"/>
                              <m:endChr m:val=")"/>
                              <m:grow m:val="on"/>
                              <m:shp m:val="centered"/>
                              <m:ctrlPr>
                                <a:rPr lang="en-US" i="1">
                                  <a:solidFill>
                                    <a:schemeClr val="tx1"/>
                                  </a:solidFill>
                                  <a:latin typeface="Cambria Math" panose="02040503050406030204" pitchFamily="18" charset="0"/>
                                </a:rPr>
                              </m:ctrlPr>
                            </m:dPr>
                            <m:e>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𝜇</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𝜇</m:t>
                              </m:r>
                            </m:e>
                            <m:sub>
                              <m:r>
                                <a:rPr lang="en-US" i="1">
                                  <a:solidFill>
                                    <a:schemeClr val="tx1"/>
                                  </a:solidFill>
                                  <a:latin typeface="Cambria Math" panose="02040503050406030204" pitchFamily="18" charset="0"/>
                                  <a:ea typeface="Cambria Math" panose="02040503050406030204" pitchFamily="18" charset="0"/>
                                </a:rPr>
                                <m:t>2</m:t>
                              </m:r>
                            </m:sub>
                          </m:sSub>
                          <m:r>
                            <a:rPr lang="en-US" i="1">
                              <a:solidFill>
                                <a:schemeClr val="tx1"/>
                              </a:solidFill>
                              <a:latin typeface="Cambria Math" panose="02040503050406030204" pitchFamily="18" charset="0"/>
                              <a:ea typeface="Cambria Math" panose="02040503050406030204" pitchFamily="18" charset="0"/>
                            </a:rPr>
                            <m:t>)</m:t>
                          </m:r>
                        </m:num>
                        <m:den>
                          <m:rad>
                            <m:radPr>
                              <m:degHide m:val="on"/>
                              <m:ctrlPr>
                                <a:rPr lang="en-US" i="1">
                                  <a:solidFill>
                                    <a:schemeClr val="tx1"/>
                                  </a:solidFill>
                                  <a:latin typeface="Cambria Math" panose="02040503050406030204" pitchFamily="18" charset="0"/>
                                </a:rPr>
                              </m:ctrlPr>
                            </m:radPr>
                            <m:deg/>
                            <m:e>
                              <m:f>
                                <m:fPr>
                                  <m:type m:val="bar"/>
                                  <m:ctrlPr>
                                    <a:rPr lang="en-US" i="1">
                                      <a:solidFill>
                                        <a:schemeClr val="tx1"/>
                                      </a:solidFill>
                                      <a:latin typeface="Cambria Math" panose="02040503050406030204" pitchFamily="18" charset="0"/>
                                    </a:rPr>
                                  </m:ctrlPr>
                                </m:fPr>
                                <m:num>
                                  <m:sSubSup>
                                    <m:sSubSupPr>
                                      <m:alnScr m:val="off"/>
                                      <m:ctrlPr>
                                        <a:rPr lang="en-GB"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2</m:t>
                                      </m:r>
                                    </m:sup>
                                  </m:sSubSup>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1</m:t>
                                      </m:r>
                                    </m:sub>
                                  </m:sSub>
                                </m:den>
                              </m:f>
                              <m:r>
                                <a:rPr lang="en-US" i="1">
                                  <a:solidFill>
                                    <a:schemeClr val="tx1"/>
                                  </a:solidFill>
                                  <a:latin typeface="Cambria Math" panose="02040503050406030204" pitchFamily="18" charset="0"/>
                                </a:rPr>
                                <m:t>+</m:t>
                              </m:r>
                              <m:f>
                                <m:fPr>
                                  <m:type m:val="bar"/>
                                  <m:ctrlPr>
                                    <a:rPr lang="en-US" i="1">
                                      <a:solidFill>
                                        <a:schemeClr val="tx1"/>
                                      </a:solidFill>
                                      <a:latin typeface="Cambria Math" panose="02040503050406030204" pitchFamily="18" charset="0"/>
                                    </a:rPr>
                                  </m:ctrlPr>
                                </m:fPr>
                                <m:num>
                                  <m:sSubSup>
                                    <m:sSubSupPr>
                                      <m:alnScr m:val="off"/>
                                      <m:ctrlPr>
                                        <a:rPr lang="en-GB"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ea typeface="Cambria Math" panose="02040503050406030204" pitchFamily="18" charset="0"/>
                                        </a:rPr>
                                        <m:t>2</m:t>
                                      </m:r>
                                    </m:sub>
                                    <m:sup>
                                      <m:r>
                                        <a:rPr lang="en-US" i="1">
                                          <a:solidFill>
                                            <a:schemeClr val="tx1"/>
                                          </a:solidFill>
                                          <a:latin typeface="Cambria Math" panose="02040503050406030204" pitchFamily="18" charset="0"/>
                                        </a:rPr>
                                        <m:t>2</m:t>
                                      </m:r>
                                    </m:sup>
                                  </m:sSubSup>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2</m:t>
                                      </m:r>
                                    </m:sub>
                                  </m:sSub>
                                </m:den>
                              </m:f>
                            </m:e>
                          </m:rad>
                        </m:den>
                      </m:f>
                    </m:oMath>
                  </m:oMathPara>
                </a14:m>
                <a:br>
                  <a:rPr lang="en-US"/>
                </a:br>
                <a:r>
                  <a:rPr lang="en-US" smtClean="0"/>
                  <a:t>standard normalfordelt. </a:t>
                </a:r>
                <a:br>
                  <a:rPr lang="en-US" smtClean="0"/>
                </a:br>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79</a:t>
            </a:fld>
            <a:endParaRPr lang="da-DK">
              <a:solidFill>
                <a:prstClr val="black">
                  <a:tint val="75000"/>
                </a:prstClr>
              </a:solidFill>
            </a:endParaRPr>
          </a:p>
        </p:txBody>
      </p:sp>
    </p:spTree>
    <p:extLst>
      <p:ext uri="{BB962C8B-B14F-4D97-AF65-F5344CB8AC3E}">
        <p14:creationId xmlns:p14="http://schemas.microsoft.com/office/powerpoint/2010/main" val="4074579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Stikprøvefordeling</a:t>
            </a:r>
            <a:endParaRPr lang="da-DK"/>
          </a:p>
        </p:txBody>
      </p:sp>
      <mc:AlternateContent>
        <mc:Choice Requires="a14">
          <p:sp>
            <p:nvSpPr>
              <p:cNvPr id="3" name="Content Placeholder 2"/>
              <p:cNvSpPr>
                <a:spLocks noGrp="1"/>
              </p:cNvSpPr>
              <p:nvPr>
                <p:ph idx="1"/>
              </p:nvPr>
            </p:nvSpPr>
            <p:spPr/>
            <p:txBody>
              <a:bodyPr/>
              <a:lstStyle/>
              <a:p>
                <a:r>
                  <a:rPr lang="da-DK" smtClean="0"/>
                  <a:t>Normalt udtaler man sig om en population på baggrund af en (1) stikprøve, f.eks. om populationens middelværdi </a:t>
                </a:r>
                <a14:m>
                  <m:oMathPara>
                    <m:oMathParaPr>
                      <m:jc/>
                    </m:oMathParaPr>
                    <m:oMath>
                      <m:r>
                        <a:rPr lang="da-DK" sz="2400" i="1">
                          <a:latin typeface="Cambria Math"/>
                          <a:ea typeface="Cambria Math"/>
                        </a:rPr>
                        <m:t>𝜇</m:t>
                      </m:r>
                    </m:oMath>
                  </m:oMathPara>
                </a14:m>
                <a:r>
                  <a:rPr lang="da-DK" smtClean="0"/>
                  <a:t> ud fra stikprøvens middelværdi </a:t>
                </a:r>
                <a14:m>
                  <m:oMathPara>
                    <m:oMathParaPr>
                      <m:jc/>
                    </m:oMathParaPr>
                    <m:oMath>
                      <m:acc>
                        <m:accPr>
                          <m:chr m:val="̅"/>
                          <m:ctrlPr>
                            <a:rPr lang="da-DK" sz="2400" i="1">
                              <a:latin typeface="Cambria Math" panose="02040503050406030204" pitchFamily="18" charset="0"/>
                            </a:rPr>
                          </m:ctrlPr>
                        </m:accPr>
                        <m:e>
                          <m:r>
                            <a:rPr lang="en-US" sz="2400" i="1">
                              <a:latin typeface="Cambria Math" panose="02040503050406030204" pitchFamily="18" charset="0"/>
                            </a:rPr>
                            <m:t>𝑥</m:t>
                          </m:r>
                        </m:e>
                      </m:acc>
                    </m:oMath>
                  </m:oMathPara>
                </a14:m>
                <a:endParaRPr lang="da-DK" smtClean="0"/>
              </a:p>
              <a:p>
                <a:r>
                  <a:rPr lang="da-DK" smtClean="0"/>
                  <a:t>Stikprøven består af et antal observationer. Antallet kaldes </a:t>
                </a:r>
                <a:r>
                  <a:rPr lang="da-DK" smtClean="0">
                    <a:solidFill>
                      <a:schemeClr val="accent1">
                        <a:lumMod val="75000"/>
                      </a:schemeClr>
                    </a:solidFill>
                  </a:rPr>
                  <a:t>stikprøvestørrelsen</a:t>
                </a:r>
                <a:r>
                  <a:rPr lang="da-DK" smtClean="0"/>
                  <a:t> </a:t>
                </a:r>
                <a:r>
                  <a:rPr lang="da-DK" smtClean="0">
                    <a:solidFill>
                      <a:schemeClr val="accent1">
                        <a:lumMod val="75000"/>
                      </a:schemeClr>
                    </a:solidFill>
                  </a:rPr>
                  <a:t> </a:t>
                </a:r>
              </a:p>
              <a:p>
                <a:r>
                  <a:rPr lang="da-DK" smtClean="0"/>
                  <a:t>Hvis vi lavede endnu en stikprøve ville vi nok få en anden stikprøvemiddelværdi pga. tilfældigheder</a:t>
                </a:r>
                <a:endParaRPr lang="da-DK" smtClean="0"/>
              </a:p>
              <a:p>
                <a:r>
                  <a:rPr lang="da-DK" smtClean="0"/>
                  <a:t>For at lære noget generelt om fordelingen af stikprøvers middelværdi vil vi i det næste se på </a:t>
                </a:r>
                <a:r>
                  <a:rPr lang="da-DK" smtClean="0">
                    <a:solidFill>
                      <a:schemeClr val="accent1">
                        <a:lumMod val="75000"/>
                      </a:schemeClr>
                    </a:solidFill>
                  </a:rPr>
                  <a:t>serier</a:t>
                </a:r>
                <a:r>
                  <a:rPr lang="da-DK" smtClean="0"/>
                  <a:t> af stikprøver</a:t>
                </a:r>
              </a:p>
              <a:p>
                <a:r>
                  <a:rPr lang="da-DK" smtClean="0"/>
                  <a:t>Ved at se på mange stikprøver kan vi erfare, hvordan stikprøve-middelværdien fordeler sig.</a:t>
                </a:r>
                <a:endParaRPr lang="da-DK" smtClean="0"/>
              </a:p>
              <a:p>
                <a:pPr marL="0" indent="0">
                  <a:buNone/>
                </a:pPr>
                <a:endParaRPr lang="da-DK"/>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01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8</a:t>
            </a:fld>
            <a:endParaRPr lang="da-DK"/>
          </a:p>
        </p:txBody>
      </p:sp>
    </p:spTree>
    <p:extLst>
      <p:ext uri="{BB962C8B-B14F-4D97-AF65-F5344CB8AC3E}">
        <p14:creationId xmlns:p14="http://schemas.microsoft.com/office/powerpoint/2010/main" val="6475561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8.5: Modstand i kabler</a:t>
            </a:r>
            <a:endParaRPr lang="en-GB"/>
          </a:p>
        </p:txBody>
      </p:sp>
      <mc:AlternateContent>
        <mc:Choice Requires="a14">
          <p:sp>
            <p:nvSpPr>
              <p:cNvPr id="3" name="Content Placeholder 2"/>
              <p:cNvSpPr>
                <a:spLocks noGrp="1"/>
              </p:cNvSpPr>
              <p:nvPr>
                <p:ph idx="1"/>
              </p:nvPr>
            </p:nvSpPr>
            <p:spPr>
              <a:xfrm>
                <a:off x="323528" y="908720"/>
                <a:ext cx="8712968" cy="5832648"/>
              </a:xfrm>
            </p:spPr>
            <p:txBody>
              <a:bodyPr/>
              <a:lstStyle/>
              <a:p>
                <a:pPr marL="0" indent="0">
                  <a:buNone/>
                </a:pPr>
                <a:r>
                  <a:rPr lang="en-US" smtClean="0"/>
                  <a:t>Et kabel lavet med en ny legering påstås at kunne reducere modstanden med mere end </a:t>
                </a:r>
                <a14:m>
                  <m:oMathPara>
                    <m:oMathParaPr>
                      <m:jc/>
                    </m:oMathParaPr>
                    <m:oMath>
                      <m:r>
                        <a:rPr lang="en-US" i="1" smtClean="0">
                          <a:latin typeface="Cambria Math" panose="02040503050406030204" pitchFamily="18" charset="0"/>
                        </a:rPr>
                        <m:t>0.05</m:t>
                      </m:r>
                      <m:r>
                        <a:rPr lang="en-US" b="0" i="1" smtClean="0">
                          <a:latin typeface="Cambria Math" panose="02040503050406030204" pitchFamily="18" charset="0"/>
                        </a:rPr>
                        <m:t>0</m:t>
                      </m:r>
                      <m:r>
                        <a:rPr lang="en-US" i="1" smtClean="0">
                          <a:latin typeface="Cambria Math" panose="02040503050406030204" pitchFamily="18" charset="0"/>
                        </a:rPr>
                        <m:t> </m:t>
                      </m:r>
                      <m:r>
                        <a:rPr lang="el-GR" i="1" smtClean="0">
                          <a:latin typeface="Cambria Math" panose="02040503050406030204" pitchFamily="18" charset="0"/>
                          <a:ea typeface="Cambria Math" panose="02040503050406030204" pitchFamily="18" charset="0"/>
                        </a:rPr>
                        <m:t>𝛺</m:t>
                      </m:r>
                    </m:oMath>
                  </m:oMathPara>
                </a14:m>
                <a:r>
                  <a:rPr lang="en-GB" smtClean="0"/>
                  <a:t> i forhold til et standard kabel. </a:t>
                </a:r>
                <a:endParaRPr lang="en-GB" smtClean="0"/>
              </a:p>
              <a:p>
                <a:pPr marL="0" indent="0">
                  <a:buNone/>
                </a:pPr>
                <a:r>
                  <a:rPr lang="en-GB" smtClean="0"/>
                  <a:t>En stikprøve på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m:rPr>
                          <m:sty m:val="p"/>
                        </m:rPr>
                        <a:rPr lang="en-US" b="0" i="0" smtClean="0">
                          <a:latin typeface="Cambria Math" panose="02040503050406030204" pitchFamily="18" charset="0"/>
                        </a:rPr>
                        <m:t>=32</m:t>
                      </m:r>
                    </m:oMath>
                  </m:oMathPara>
                </a14:m>
                <a:r>
                  <a:rPr lang="en-GB" smtClean="0"/>
                  <a:t> </a:t>
                </a:r>
                <a:r>
                  <a:rPr lang="en-GB" smtClean="0">
                    <a:solidFill>
                      <a:schemeClr val="accent1">
                        <a:lumMod val="75000"/>
                      </a:schemeClr>
                    </a:solidFill>
                  </a:rPr>
                  <a:t>standard</a:t>
                </a:r>
                <a:r>
                  <a:rPr lang="en-GB" smtClean="0"/>
                  <a:t> kabler havde </a:t>
                </a:r>
                <a14:m>
                  <m:oMathPara>
                    <m:oMathParaPr>
                      <m:jc/>
                    </m:oMathParaPr>
                    <m:o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=0.136 </m:t>
                      </m:r>
                      <m:r>
                        <a:rPr lang="el-GR" i="1">
                          <a:latin typeface="Cambria Math" panose="02040503050406030204" pitchFamily="18" charset="0"/>
                          <a:ea typeface="Cambria Math" panose="02040503050406030204" pitchFamily="18" charset="0"/>
                        </a:rPr>
                        <m:t>𝛺</m:t>
                      </m:r>
                    </m:oMath>
                  </m:oMathPara>
                </a14:m>
                <a:r>
                  <a:rPr lang="en-GB" smtClean="0"/>
                  <a:t> og</a:t>
                </a:r>
                <a:br>
                  <a:rPr lang="en-GB" smtClean="0"/>
                </a:br>
                <a:r>
                  <a:rPr lang="en-GB" smtClean="0"/>
                  <a:t>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1</m:t>
                          </m:r>
                        </m:sub>
                      </m:sSub>
                      <m:r>
                        <m:rPr>
                          <m:sty m:val="p"/>
                        </m:rPr>
                        <a:rPr lang="en-US" b="0" i="0" smtClean="0">
                          <a:latin typeface="Cambria Math" panose="02040503050406030204" pitchFamily="18" charset="0"/>
                        </a:rPr>
                        <m:t>=0.004 </m:t>
                      </m:r>
                      <m:r>
                        <a:rPr lang="el-GR" b="0" i="1" smtClean="0">
                          <a:latin typeface="Cambria Math" panose="02040503050406030204" pitchFamily="18" charset="0"/>
                          <a:ea typeface="Cambria Math" panose="02040503050406030204" pitchFamily="18" charset="0"/>
                        </a:rPr>
                        <m:t>𝛺</m:t>
                      </m:r>
                    </m:oMath>
                  </m:oMathPara>
                </a14:m>
                <a:r>
                  <a:rPr lang="en-GB" smtClean="0"/>
                  <a:t>, mens en stikprøve på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m:rPr>
                          <m:sty m:val="p"/>
                        </m:rPr>
                        <a:rPr lang="en-US">
                          <a:latin typeface="Cambria Math" panose="02040503050406030204" pitchFamily="18" charset="0"/>
                        </a:rPr>
                        <m:t>=32</m:t>
                      </m:r>
                    </m:oMath>
                  </m:oMathPara>
                </a14:m>
                <a:r>
                  <a:rPr lang="en-GB"/>
                  <a:t> </a:t>
                </a:r>
                <a:r>
                  <a:rPr lang="en-GB" smtClean="0">
                    <a:solidFill>
                      <a:schemeClr val="accent1">
                        <a:lumMod val="75000"/>
                      </a:schemeClr>
                    </a:solidFill>
                  </a:rPr>
                  <a:t>nye</a:t>
                </a:r>
                <a:r>
                  <a:rPr lang="en-GB" smtClean="0"/>
                  <a:t> kabler </a:t>
                </a:r>
                <a:r>
                  <a:rPr lang="en-GB"/>
                  <a:t>havde </a:t>
                </a:r>
                <a:br>
                  <a:rPr lang="en-GB" smtClean="0"/>
                </a:br>
                <a14:m>
                  <m:oMathPara>
                    <m:oMathParaPr>
                      <m:jc/>
                    </m:oMathParaPr>
                    <m:oMath>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=0.</m:t>
                      </m:r>
                      <m:r>
                        <a:rPr lang="en-US" b="0" i="1" smtClean="0">
                          <a:latin typeface="Cambria Math" panose="02040503050406030204" pitchFamily="18" charset="0"/>
                        </a:rPr>
                        <m:t>083</m:t>
                      </m:r>
                      <m:r>
                        <a:rPr lang="en-US" i="1">
                          <a:latin typeface="Cambria Math" panose="02040503050406030204" pitchFamily="18" charset="0"/>
                        </a:rPr>
                        <m:t> </m:t>
                      </m:r>
                      <m:r>
                        <a:rPr lang="el-GR" i="1">
                          <a:latin typeface="Cambria Math" panose="02040503050406030204" pitchFamily="18" charset="0"/>
                          <a:ea typeface="Cambria Math" panose="02040503050406030204" pitchFamily="18" charset="0"/>
                        </a:rPr>
                        <m:t>𝛺</m:t>
                      </m:r>
                    </m:oMath>
                  </m:oMathPara>
                </a14:m>
                <a:r>
                  <a:rPr lang="en-GB" smtClean="0"/>
                  <a:t> </a:t>
                </a:r>
                <a:r>
                  <a:rPr lang="en-GB"/>
                  <a:t>og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m:rPr>
                          <m:sty m:val="p"/>
                        </m:rPr>
                        <a:rPr lang="en-US">
                          <a:latin typeface="Cambria Math" panose="02040503050406030204" pitchFamily="18" charset="0"/>
                        </a:rPr>
                        <m:t>=0.00</m:t>
                      </m:r>
                      <m:r>
                        <m:rPr>
                          <m:sty m:val="p"/>
                        </m:rPr>
                        <a:rPr lang="en-US" b="0" i="0" smtClean="0">
                          <a:latin typeface="Cambria Math" panose="02040503050406030204" pitchFamily="18" charset="0"/>
                        </a:rPr>
                        <m:t>5</m:t>
                      </m:r>
                      <m:r>
                        <m:rPr>
                          <m:sty m:val="p"/>
                        </m:rPr>
                        <a:rPr lang="en-US">
                          <a:latin typeface="Cambria Math" panose="02040503050406030204" pitchFamily="18" charset="0"/>
                        </a:rPr>
                        <m:t> </m:t>
                      </m:r>
                      <m:r>
                        <a:rPr lang="el-GR" i="1">
                          <a:latin typeface="Cambria Math" panose="02040503050406030204" pitchFamily="18" charset="0"/>
                          <a:ea typeface="Cambria Math" panose="02040503050406030204" pitchFamily="18" charset="0"/>
                        </a:rPr>
                        <m:t>𝛺</m:t>
                      </m:r>
                    </m:oMath>
                  </m:oMathPara>
                </a14:m>
                <a:r>
                  <a:rPr lang="en-GB" smtClean="0"/>
                  <a:t>. </a:t>
                </a:r>
                <a:endParaRPr lang="en-GB" smtClean="0"/>
              </a:p>
              <a:p>
                <a:pPr marL="0" indent="0">
                  <a:buNone/>
                </a:pPr>
                <a:r>
                  <a:rPr lang="en-GB" smtClean="0"/>
                  <a:t>Kan </a:t>
                </a:r>
                <a:r>
                  <a:rPr lang="en-GB"/>
                  <a:t>de to </a:t>
                </a:r>
                <a:r>
                  <a:rPr lang="en-GB" smtClean="0"/>
                  <a:t>stikprøver understøtte påstanden på </a:t>
                </a:r>
                <a14:m>
                  <m:oMathPara>
                    <m:oMathParaPr>
                      <m:jc/>
                    </m:oMathParaPr>
                    <m:oMath>
                      <m:r>
                        <a:rPr lang="en-GB" i="1" smtClean="0">
                          <a:latin typeface="Cambria Math" panose="02040503050406030204" pitchFamily="18" charset="0"/>
                        </a:rPr>
                        <m:t>5</m:t>
                      </m:r>
                    </m:oMath>
                  </m:oMathPara>
                </a14:m>
                <a:r>
                  <a:rPr lang="en-GB" smtClean="0"/>
                  <a:t> % signifikansniveau?</a:t>
                </a:r>
              </a:p>
              <a:p>
                <a:pPr marL="0" indent="0">
                  <a:buNone/>
                </a:pPr>
                <a:r>
                  <a:rPr lang="en-US" sz="1050" smtClean="0"/>
                  <a:t> </a:t>
                </a:r>
                <a:endParaRPr lang="en-GB" sz="1050" smtClean="0"/>
              </a:p>
              <a:p>
                <a:pPr marL="0" indent="0">
                  <a:buNone/>
                </a:pPr>
                <a:r>
                  <a:rPr lang="en-US" b="1" smtClean="0"/>
                  <a:t>Løsning</a:t>
                </a:r>
              </a:p>
              <a:p>
                <a:pPr marL="457200" indent="-457200">
                  <a:buFont typeface="+mj-lt"/>
                  <a:buAutoNum type="arabicPeriod"/>
                </a:pPr>
                <a:r>
                  <a:rPr lang="en-US" smtClean="0"/>
                  <a:t>Nulhypotese: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r>
                        <a:rPr lang="en-US" b="0" i="1" smtClean="0">
                          <a:latin typeface="Cambria Math" panose="02040503050406030204" pitchFamily="18" charset="0"/>
                        </a:rPr>
                        <m:t>=0.050</m:t>
                      </m:r>
                    </m:oMath>
                  </m:oMathPara>
                </a14:m>
                <a:br>
                  <a:rPr lang="en-US" b="0" smtClean="0"/>
                </a:br>
                <a:r>
                  <a:rPr lang="en-US" b="0" smtClean="0"/>
                  <a:t>Alternativ hypotese: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&gt;0.050</m:t>
                      </m:r>
                    </m:oMath>
                  </m:oMathPara>
                </a14:m>
                <a:endParaRPr lang="en-US" smtClean="0"/>
              </a:p>
              <a:p>
                <a:pPr marL="457200" indent="-457200" defTabSz="984250">
                  <a:buFont typeface="+mj-lt"/>
                  <a:buAutoNum type="arabicPeriod"/>
                </a:pPr>
                <a:r>
                  <a:rPr lang="en-US" smtClean="0"/>
                  <a:t>Signifikansniveau: 	</a:t>
                </a:r>
                <a14:m>
                  <m:oMathPara>
                    <m:oMathParaPr>
                      <m:jc/>
                    </m:oMathParaPr>
                    <m:o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=0.05</m:t>
                      </m:r>
                    </m:oMath>
                  </m:oMathPara>
                </a14:m>
                <a:endParaRPr lang="en-US" smtClean="0"/>
              </a:p>
              <a:p>
                <a:pPr marL="457200" indent="-457200">
                  <a:buFont typeface="+mj-lt"/>
                  <a:buAutoNum type="arabicPeriod"/>
                </a:pPr>
                <a:r>
                  <a:rPr lang="en-US" smtClean="0"/>
                  <a:t>Kriterier: Teststørrelsen </a:t>
                </a:r>
                <a14:m>
                  <m:oMathPara>
                    <m:oMathParaPr>
                      <m:jc/>
                    </m:oMathParaPr>
                    <m:o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0</m:t>
                          </m:r>
                        </m:sub>
                      </m:sSub>
                      <m:r>
                        <a:rPr lang="en-US" i="1" smtClean="0">
                          <a:solidFill>
                            <a:schemeClr val="tx1"/>
                          </a:solidFill>
                          <a:latin typeface="Cambria Math" panose="02040503050406030204" pitchFamily="18" charset="0"/>
                        </a:rPr>
                        <m:t>=</m:t>
                      </m:r>
                      <m:f>
                        <m:fPr>
                          <m:type m:val="bar"/>
                          <m:ctrlPr>
                            <a:rPr lang="en-US" i="1">
                              <a:solidFill>
                                <a:schemeClr val="tx1"/>
                              </a:solidFill>
                              <a:latin typeface="Cambria Math" panose="02040503050406030204" pitchFamily="18" charset="0"/>
                            </a:rPr>
                          </m:ctrlPr>
                        </m:fPr>
                        <m:num>
                          <m:d>
                            <m:dPr>
                              <m:begChr m:val="("/>
                              <m:sepChr m:val="|"/>
                              <m:endChr m:val=")"/>
                              <m:grow m:val="on"/>
                              <m:shp m:val="centered"/>
                              <m:ctrlPr>
                                <a:rPr lang="en-US" i="1">
                                  <a:solidFill>
                                    <a:schemeClr val="tx1"/>
                                  </a:solidFill>
                                  <a:latin typeface="Cambria Math" panose="02040503050406030204" pitchFamily="18" charset="0"/>
                                </a:rPr>
                              </m:ctrlPr>
                            </m:dPr>
                            <m:e>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𝛿</m:t>
                              </m:r>
                            </m:e>
                            <m:sub>
                              <m:r>
                                <a:rPr lang="en-US" b="0" i="1" smtClean="0">
                                  <a:solidFill>
                                    <a:schemeClr val="tx1"/>
                                  </a:solidFill>
                                  <a:latin typeface="Cambria Math" panose="02040503050406030204" pitchFamily="18" charset="0"/>
                                  <a:ea typeface="Cambria Math" panose="02040503050406030204" pitchFamily="18" charset="0"/>
                                </a:rPr>
                                <m:t>0</m:t>
                              </m:r>
                            </m:sub>
                          </m:sSub>
                        </m:num>
                        <m:den>
                          <m:rad>
                            <m:radPr>
                              <m:degHide m:val="on"/>
                              <m:ctrlPr>
                                <a:rPr lang="en-US" i="1">
                                  <a:solidFill>
                                    <a:schemeClr val="tx1"/>
                                  </a:solidFill>
                                  <a:latin typeface="Cambria Math" panose="02040503050406030204" pitchFamily="18" charset="0"/>
                                </a:rPr>
                              </m:ctrlPr>
                            </m:radPr>
                            <m:deg/>
                            <m:e>
                              <m:f>
                                <m:fPr>
                                  <m:type m:val="lin"/>
                                  <m:ctrlPr>
                                    <a:rPr lang="en-US" i="1">
                                      <a:solidFill>
                                        <a:schemeClr val="tx1"/>
                                      </a:solidFill>
                                      <a:latin typeface="Cambria Math" panose="02040503050406030204" pitchFamily="18" charset="0"/>
                                    </a:rPr>
                                  </m:ctrlPr>
                                </m:fPr>
                                <m:num>
                                  <m:d>
                                    <m:dPr>
                                      <m:begChr m:val="("/>
                                      <m:sepChr m:val="|"/>
                                      <m:endChr m:val=")"/>
                                      <m:grow m:val="on"/>
                                      <m:shp m:val="centered"/>
                                      <m:ctrlPr>
                                        <a:rPr lang="en-US" i="1">
                                          <a:solidFill>
                                            <a:schemeClr val="tx1"/>
                                          </a:solidFill>
                                          <a:latin typeface="Cambria Math" panose="02040503050406030204" pitchFamily="18" charset="0"/>
                                        </a:rPr>
                                      </m:ctrlPr>
                                    </m:dPr>
                                    <m:e>
                                      <m:sSubSup>
                                        <m:sSubSupPr>
                                          <m:alnScr m:val="off"/>
                                          <m:ctrlPr>
                                            <a:rPr lang="en-GB"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2</m:t>
                                          </m:r>
                                        </m:sup>
                                      </m:sSubSup>
                                    </m:e>
                                  </m:d>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1</m:t>
                                      </m:r>
                                    </m:sub>
                                  </m:sSub>
                                </m:den>
                              </m:f>
                              <m:r>
                                <a:rPr lang="en-US" i="1">
                                  <a:solidFill>
                                    <a:schemeClr val="tx1"/>
                                  </a:solidFill>
                                  <a:latin typeface="Cambria Math" panose="02040503050406030204" pitchFamily="18" charset="0"/>
                                </a:rPr>
                                <m:t>+</m:t>
                              </m:r>
                              <m:f>
                                <m:fPr>
                                  <m:type m:val="lin"/>
                                  <m:ctrlPr>
                                    <a:rPr lang="en-US" i="1">
                                      <a:solidFill>
                                        <a:schemeClr val="tx1"/>
                                      </a:solidFill>
                                      <a:latin typeface="Cambria Math" panose="02040503050406030204" pitchFamily="18" charset="0"/>
                                    </a:rPr>
                                  </m:ctrlPr>
                                </m:fPr>
                                <m:num>
                                  <m:d>
                                    <m:dPr>
                                      <m:begChr m:val="("/>
                                      <m:sepChr m:val="|"/>
                                      <m:endChr m:val=")"/>
                                      <m:grow m:val="on"/>
                                      <m:shp m:val="centered"/>
                                      <m:ctrlPr>
                                        <a:rPr lang="en-US" i="1">
                                          <a:solidFill>
                                            <a:schemeClr val="tx1"/>
                                          </a:solidFill>
                                          <a:latin typeface="Cambria Math" panose="02040503050406030204" pitchFamily="18" charset="0"/>
                                        </a:rPr>
                                      </m:ctrlPr>
                                    </m:dPr>
                                    <m:e>
                                      <m:sSubSup>
                                        <m:sSubSupPr>
                                          <m:alnScr m:val="off"/>
                                          <m:ctrlPr>
                                            <a:rPr lang="en-GB"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ea typeface="Cambria Math" panose="02040503050406030204" pitchFamily="18" charset="0"/>
                                            </a:rPr>
                                            <m:t>2</m:t>
                                          </m:r>
                                        </m:sub>
                                        <m:sup>
                                          <m:r>
                                            <a:rPr lang="en-US" i="1">
                                              <a:solidFill>
                                                <a:schemeClr val="tx1"/>
                                              </a:solidFill>
                                              <a:latin typeface="Cambria Math" panose="02040503050406030204" pitchFamily="18" charset="0"/>
                                            </a:rPr>
                                            <m:t>2</m:t>
                                          </m:r>
                                        </m:sup>
                                      </m:sSubSup>
                                    </m:e>
                                  </m:d>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2</m:t>
                                      </m:r>
                                    </m:sub>
                                  </m:sSub>
                                </m:den>
                              </m:f>
                            </m:e>
                          </m:rad>
                        </m:den>
                      </m:f>
                    </m:oMath>
                  </m:oMathPara>
                </a14:m>
                <a:r>
                  <a:rPr lang="en-US" smtClean="0"/>
                  <a:t> </a:t>
                </a:r>
                <a:br>
                  <a:rPr lang="en-US" smtClean="0"/>
                </a:br>
                <a:r>
                  <a:rPr lang="en-US" smtClean="0"/>
                  <a:t>er standard normalfordelt, da</a:t>
                </a: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US" smtClean="0"/>
                  <a:t> og</a:t>
                </a:r>
                <a:r>
                  <a:rPr lang="en-GB"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m:oMathPara>
                </a14:m>
                <a:r>
                  <a:rPr lang="en-US" smtClean="0"/>
                  <a:t> er store. Vi har en ensidet, højrehalet test, så vi forkaster nulhypotesen,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smtClean="0">
                              <a:latin typeface="Cambria Math" panose="02040503050406030204" pitchFamily="18" charset="0"/>
                              <a:ea typeface="Cambria Math" panose="02040503050406030204" pitchFamily="18" charset="0"/>
                            </a:rPr>
                            <m:t>𝛼</m:t>
                          </m:r>
                        </m:sub>
                      </m:sSub>
                    </m:oMath>
                  </m:oMathPara>
                </a14:m>
                <a:r>
                  <a:rPr lang="en-US" smtClean="0"/>
                  <a:t>, hvor </a:t>
                </a:r>
                <a:br>
                  <a:rPr lang="en-US" smtClean="0"/>
                </a:b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qnorm</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=1.645</m:t>
                      </m:r>
                    </m:oMath>
                  </m:oMathPara>
                </a14:m>
                <a:r>
                  <a:rPr lang="en-US"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3528" y="908720"/>
                <a:ext cx="8712968" cy="5832648"/>
              </a:xfrm>
              <a:blipFill>
                <a:blip r:embed="rId2"/>
                <a:stretch>
                  <a:fillRect l="-910" t="-731" r="0" b="-344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80</a:t>
            </a:fld>
            <a:endParaRPr lang="da-DK">
              <a:solidFill>
                <a:prstClr val="black">
                  <a:tint val="75000"/>
                </a:prstClr>
              </a:solidFill>
            </a:endParaRPr>
          </a:p>
        </p:txBody>
      </p:sp>
    </p:spTree>
    <p:extLst>
      <p:ext uri="{BB962C8B-B14F-4D97-AF65-F5344CB8AC3E}">
        <p14:creationId xmlns:p14="http://schemas.microsoft.com/office/powerpoint/2010/main" val="4016602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6084168" y="2059493"/>
            <a:ext cx="3024336" cy="1540593"/>
          </a:xfrm>
          <a:prstGeom prst="rect">
            <a:avLst/>
          </a:prstGeom>
        </p:spPr>
      </p:pic>
      <p:sp>
        <p:nvSpPr>
          <p:cNvPr id="2" name="Title 1"/>
          <p:cNvSpPr>
            <a:spLocks noGrp="1"/>
          </p:cNvSpPr>
          <p:nvPr>
            <p:ph type="title"/>
          </p:nvPr>
        </p:nvSpPr>
        <p:spPr/>
        <p:txBody>
          <a:bodyPr/>
          <a:lstStyle/>
          <a:p>
            <a:r>
              <a:rPr lang="en-US" smtClean="0"/>
              <a:t>Eksempel 8.5: Modstand i kabler</a:t>
            </a:r>
            <a:endParaRPr lang="en-GB"/>
          </a:p>
        </p:txBody>
      </p:sp>
      <mc:AlternateContent>
        <mc:Choice Requires="a14">
          <p:sp>
            <p:nvSpPr>
              <p:cNvPr id="3" name="Content Placeholder 2"/>
              <p:cNvSpPr>
                <a:spLocks noGrp="1"/>
              </p:cNvSpPr>
              <p:nvPr>
                <p:ph idx="1"/>
              </p:nvPr>
            </p:nvSpPr>
            <p:spPr>
              <a:xfrm>
                <a:off x="323528" y="1052736"/>
                <a:ext cx="8712968" cy="5688632"/>
              </a:xfrm>
            </p:spPr>
            <p:txBody>
              <a:bodyPr/>
              <a:lstStyle/>
              <a:p>
                <a:pPr marL="457200" indent="-457200">
                  <a:buFont typeface="+mj-lt"/>
                  <a:buAutoNum type="arabicPeriod" startAt="4"/>
                </a:pPr>
                <a:r>
                  <a:rPr lang="en-US" smtClean="0"/>
                  <a:t>Beregninger:</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0</m:t>
                              </m:r>
                            </m:sub>
                          </m:sSub>
                        </m:num>
                        <m:den>
                          <m:rad>
                            <m:radPr>
                              <m:degHide m:val="on"/>
                              <m:ctrlPr>
                                <a:rPr lang="en-US" i="1">
                                  <a:latin typeface="Cambria Math" panose="02040503050406030204" pitchFamily="18" charset="0"/>
                                </a:rPr>
                              </m:ctrlPr>
                            </m:radPr>
                            <m:deg/>
                            <m:e>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GB"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rPr>
                                            <m:t>1</m:t>
                                          </m:r>
                                        </m:sub>
                                        <m:sup>
                                          <m:r>
                                            <a:rPr lang="en-US" i="1">
                                              <a:latin typeface="Cambria Math" panose="02040503050406030204" pitchFamily="18" charset="0"/>
                                            </a:rPr>
                                            <m:t>2</m:t>
                                          </m:r>
                                        </m:sup>
                                      </m:sSubSup>
                                    </m:e>
                                  </m:d>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lin"/>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sSubSup>
                                        <m:sSubSupPr>
                                          <m:alnScr m:val="off"/>
                                          <m:ctrlPr>
                                            <a:rPr lang="en-GB"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e>
                                  </m:d>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r>
                        <a:rPr lang="en-US" b="0" i="1" smtClean="0">
                          <a:latin typeface="Cambria Math" panose="02040503050406030204" pitchFamily="18" charset="0"/>
                        </a:rPr>
                        <m:t>  =  </m:t>
                      </m:r>
                      <m:f>
                        <m:fPr>
                          <m:type m:val="bar"/>
                          <m:ctrlPr>
                            <a:rPr lang="en-US" b="0" i="1" smtClean="0">
                              <a:latin typeface="Cambria Math" panose="02040503050406030204" pitchFamily="18" charset="0"/>
                            </a:rPr>
                          </m:ctrlPr>
                        </m:fPr>
                        <m:num>
                          <m:r>
                            <a:rPr lang="en-US" b="0" i="1" smtClean="0">
                              <a:latin typeface="Cambria Math" panose="02040503050406030204" pitchFamily="18" charset="0"/>
                            </a:rPr>
                            <m:t>0.136−0.083−0.050</m:t>
                          </m:r>
                        </m:num>
                        <m:den>
                          <m:rad>
                            <m:radPr>
                              <m:degHide m:val="on"/>
                              <m:ctrlPr>
                                <a:rPr lang="en-US" b="0" i="1" smtClean="0">
                                  <a:latin typeface="Cambria Math" panose="02040503050406030204" pitchFamily="18" charset="0"/>
                                </a:rPr>
                              </m:ctrlPr>
                            </m:radPr>
                            <m:deg/>
                            <m:e>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0.004</m:t>
                                          </m:r>
                                        </m:e>
                                      </m:d>
                                    </m:e>
                                    <m:sup>
                                      <m:r>
                                        <a:rPr lang="en-US" i="1">
                                          <a:latin typeface="Cambria Math" panose="02040503050406030204" pitchFamily="18" charset="0"/>
                                        </a:rPr>
                                        <m:t>2</m:t>
                                      </m:r>
                                    </m:sup>
                                  </m:sSup>
                                </m:num>
                                <m:den>
                                  <m:r>
                                    <a:rPr lang="en-US" i="1">
                                      <a:latin typeface="Cambria Math" panose="02040503050406030204" pitchFamily="18" charset="0"/>
                                    </a:rPr>
                                    <m:t>32</m:t>
                                  </m:r>
                                </m:den>
                              </m:f>
                              <m:r>
                                <a:rPr lang="en-US" i="1">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0.00</m:t>
                                          </m:r>
                                          <m:r>
                                            <a:rPr lang="en-US" b="0" i="1" smtClean="0">
                                              <a:latin typeface="Cambria Math" panose="02040503050406030204" pitchFamily="18" charset="0"/>
                                            </a:rPr>
                                            <m:t>5</m:t>
                                          </m:r>
                                        </m:e>
                                      </m:d>
                                    </m:e>
                                    <m:sup>
                                      <m:r>
                                        <a:rPr lang="en-US" i="1">
                                          <a:latin typeface="Cambria Math" panose="02040503050406030204" pitchFamily="18" charset="0"/>
                                        </a:rPr>
                                        <m:t>2</m:t>
                                      </m:r>
                                    </m:sup>
                                  </m:sSup>
                                </m:num>
                                <m:den>
                                  <m:r>
                                    <a:rPr lang="en-US" i="1">
                                      <a:latin typeface="Cambria Math" panose="02040503050406030204" pitchFamily="18" charset="0"/>
                                    </a:rPr>
                                    <m:t>32</m:t>
                                  </m:r>
                                </m:den>
                              </m:f>
                            </m:e>
                          </m:rad>
                        </m:den>
                      </m:f>
                      <m:r>
                        <a:rPr lang="en-US" b="0" i="1" smtClean="0">
                          <a:latin typeface="Cambria Math" panose="02040503050406030204" pitchFamily="18" charset="0"/>
                        </a:rPr>
                        <m:t>  =  2.65</m:t>
                      </m:r>
                    </m:oMath>
                  </m:oMathPara>
                </a14:m>
                <a:r>
                  <a:rPr lang="en-US" smtClean="0"/>
                  <a:t> </a:t>
                </a:r>
              </a:p>
              <a:p>
                <a:pPr marL="457200" indent="-457200">
                  <a:buFont typeface="+mj-lt"/>
                  <a:buAutoNum type="arabicPeriod" startAt="4"/>
                </a:pPr>
                <a:r>
                  <a:rPr lang="en-US" smtClean="0"/>
                  <a:t>Beslutning: Da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=2.65&gt;</m:t>
                      </m:r>
                      <m:sSub>
                        <m:sSubPr>
                          <m:ctrlPr>
                            <a:rPr lang="en-US" i="1">
                              <a:latin typeface="Cambria Math" panose="02040503050406030204" pitchFamily="18" charset="0"/>
                            </a:rPr>
                          </m:ctrlPr>
                        </m:sSubPr>
                        <m:e>
                          <m:r>
                            <a:rPr lang="en-US" b="0" i="1" smtClean="0">
                              <a:latin typeface="Cambria Math" panose="02040503050406030204" pitchFamily="18" charset="0"/>
                            </a:rPr>
                            <m:t>1.645=</m:t>
                          </m:r>
                          <m:r>
                            <a:rPr lang="en-US" i="1">
                              <a:latin typeface="Cambria Math" panose="02040503050406030204" pitchFamily="18" charset="0"/>
                            </a:rPr>
                            <m:t>𝑧</m:t>
                          </m:r>
                        </m:e>
                        <m:sub>
                          <m:r>
                            <a:rPr lang="en-US" i="1">
                              <a:latin typeface="Cambria Math" panose="02040503050406030204" pitchFamily="18" charset="0"/>
                              <a:ea typeface="Cambria Math" panose="02040503050406030204" pitchFamily="18" charset="0"/>
                            </a:rPr>
                            <m:t>𝛼</m:t>
                          </m:r>
                        </m:sub>
                      </m:sSub>
                    </m:oMath>
                  </m:oMathPara>
                </a14:m>
                <a:r>
                  <a:rPr lang="en-US" smtClean="0"/>
                  <a:t> for-</a:t>
                </a:r>
                <a:br>
                  <a:rPr lang="en-US" smtClean="0"/>
                </a:br>
                <a:r>
                  <a:rPr lang="en-US" smtClean="0"/>
                  <a:t>kaster vi nulhypotesen. Modstanden i de nye</a:t>
                </a:r>
                <a:br>
                  <a:rPr lang="en-US" smtClean="0"/>
                </a:br>
                <a:r>
                  <a:rPr lang="en-US" smtClean="0"/>
                  <a:t>kabler er reduceret med mere end </a:t>
                </a:r>
                <a14:m>
                  <m:oMathPara>
                    <m:oMathParaPr>
                      <m:jc/>
                    </m:oMathParaPr>
                    <m:oMath>
                      <m:r>
                        <a:rPr lang="en-US" i="1">
                          <a:latin typeface="Cambria Math" panose="02040503050406030204" pitchFamily="18" charset="0"/>
                        </a:rPr>
                        <m:t>0.050 </m:t>
                      </m:r>
                      <m:r>
                        <a:rPr lang="el-GR" i="1">
                          <a:latin typeface="Cambria Math" panose="02040503050406030204" pitchFamily="18" charset="0"/>
                          <a:ea typeface="Cambria Math" panose="02040503050406030204" pitchFamily="18" charset="0"/>
                        </a:rPr>
                        <m:t>𝛺</m:t>
                      </m:r>
                    </m:oMath>
                  </m:oMathPara>
                </a14:m>
                <a:r>
                  <a:rPr lang="en-US" smtClean="0"/>
                  <a:t>. </a:t>
                </a:r>
                <a:br>
                  <a:rPr lang="en-US" smtClean="0"/>
                </a:br>
                <a:r>
                  <a:rPr lang="en-US" smtClean="0"/>
                  <a:t>P-værdien er </a:t>
                </a:r>
                <a14:m>
                  <m:oMathPara>
                    <m:oMathParaPr>
                      <m:jc/>
                    </m:oMathParaPr>
                    <m:oMath>
                      <m:r>
                        <a:rPr lang="en-US" b="0" i="1" smtClean="0">
                          <a:latin typeface="Cambria Math" panose="02040503050406030204" pitchFamily="18" charset="0"/>
                        </a:rPr>
                        <m:t>𝑝</m:t>
                      </m:r>
                      <m:r>
                        <a:rPr lang="en-US" b="0" i="1" smtClean="0">
                          <a:latin typeface="Cambria Math" panose="02040503050406030204" pitchFamily="18" charset="0"/>
                        </a:rPr>
                        <m:t>=1−</m:t>
                      </m:r>
                      <m:r>
                        <m:rPr>
                          <m:sty m:val="p"/>
                        </m:rPr>
                        <a:rPr lang="en-US" b="0" i="0" smtClean="0">
                          <a:latin typeface="Cambria Math" panose="02040503050406030204" pitchFamily="18" charset="0"/>
                        </a:rPr>
                        <m:t>pnorm</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2.65</m:t>
                          </m:r>
                        </m:e>
                      </m:d>
                      <m:r>
                        <a:rPr lang="en-US" b="0" i="1" smtClean="0">
                          <a:latin typeface="Cambria Math" panose="02040503050406030204" pitchFamily="18" charset="0"/>
                        </a:rPr>
                        <m:t>=0.004</m:t>
                      </m:r>
                    </m:oMath>
                  </m:oMathPara>
                </a14:m>
                <a:r>
                  <a:rPr lang="en-US" smtClean="0"/>
                  <a:t>, </a:t>
                </a:r>
                <a:br>
                  <a:rPr lang="en-US" smtClean="0"/>
                </a:br>
                <a:r>
                  <a:rPr lang="en-US" smtClean="0"/>
                  <a:t>så hvis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US" smtClean="0"/>
                  <a:t> er sand vil vi se en stikprøve som denne, eller mere ekstrem i kun 4 ud af 1000 tilfælde</a:t>
                </a:r>
                <a:br>
                  <a:rPr lang="en-US" smtClean="0"/>
                </a:br>
                <a:endParaRPr lang="en-US" smtClean="0"/>
              </a:p>
              <a:p>
                <a:pPr marL="0" indent="0">
                  <a:buNone/>
                </a:pPr>
                <a:r>
                  <a:rPr lang="en-US" b="1" smtClean="0"/>
                  <a:t> 95 % konfidensinterval: </a:t>
                </a:r>
                <a:br>
                  <a:rPr lang="en-US" smtClean="0"/>
                </a:br>
                <a14:m>
                  <m:oMathPara>
                    <m:oMathParaPr>
                      <m:jc/>
                    </m:oMathParaPr>
                    <m:o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 </m:t>
                          </m:r>
                          <m:r>
                            <a:rPr lang="en-US" sz="2400" b="0" i="1" smtClean="0">
                              <a:latin typeface="Cambria Math" panose="02040503050406030204" pitchFamily="18" charset="0"/>
                            </a:rPr>
                            <m:t> </m:t>
                          </m:r>
                          <m:r>
                            <a:rPr lang="en-US" sz="2400" i="1">
                              <a:latin typeface="Cambria Math" panose="02040503050406030204" pitchFamily="18" charset="0"/>
                            </a:rPr>
                            <m:t>𝑧</m:t>
                          </m:r>
                        </m:e>
                        <m:sub>
                          <m:f>
                            <m:fPr>
                              <m:type m:val="lin"/>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𝛼</m:t>
                              </m:r>
                            </m:num>
                            <m:den>
                              <m:r>
                                <a:rPr lang="en-US" sz="2400" i="1">
                                  <a:latin typeface="Cambria Math" panose="02040503050406030204" pitchFamily="18" charset="0"/>
                                </a:rPr>
                                <m:t>2</m:t>
                              </m:r>
                            </m:den>
                          </m:f>
                        </m:sub>
                      </m:sSub>
                      <m:rad>
                        <m:radPr>
                          <m:degHide m:val="on"/>
                          <m:ctrlPr>
                            <a:rPr lang="en-US" sz="2400" i="1">
                              <a:latin typeface="Cambria Math" panose="02040503050406030204" pitchFamily="18" charset="0"/>
                            </a:rPr>
                          </m:ctrlPr>
                        </m:radPr>
                        <m:deg/>
                        <m:e>
                          <m:f>
                            <m:fPr>
                              <m:type m:val="bar"/>
                              <m:ctrlPr>
                                <a:rPr lang="en-US" sz="2400" i="1">
                                  <a:latin typeface="Cambria Math" panose="02040503050406030204" pitchFamily="18" charset="0"/>
                                </a:rPr>
                              </m:ctrlPr>
                            </m:fPr>
                            <m:num>
                              <m:sSubSup>
                                <m:sSubSupPr>
                                  <m:alnScr m:val="off"/>
                                  <m:ctrlPr>
                                    <a:rPr lang="en-GB"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rPr>
                                    <m:t>1</m:t>
                                  </m:r>
                                </m:sub>
                                <m:sup>
                                  <m:r>
                                    <a:rPr lang="en-US" sz="2400" i="1">
                                      <a:latin typeface="Cambria Math" panose="02040503050406030204" pitchFamily="18" charset="0"/>
                                    </a:rPr>
                                    <m:t>2</m:t>
                                  </m:r>
                                </m:sup>
                              </m:sSubSup>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den>
                          </m:f>
                          <m:r>
                            <a:rPr lang="en-US" sz="2400" i="1">
                              <a:latin typeface="Cambria Math" panose="02040503050406030204" pitchFamily="18" charset="0"/>
                            </a:rPr>
                            <m:t>+</m:t>
                          </m:r>
                          <m:f>
                            <m:fPr>
                              <m:type m:val="bar"/>
                              <m:ctrlPr>
                                <a:rPr lang="en-US" sz="2400" i="1">
                                  <a:latin typeface="Cambria Math" panose="02040503050406030204" pitchFamily="18" charset="0"/>
                                </a:rPr>
                              </m:ctrlPr>
                            </m:fPr>
                            <m:num>
                              <m:sSubSup>
                                <m:sSubSupPr>
                                  <m:alnScr m:val="off"/>
                                  <m:ctrlPr>
                                    <a:rPr lang="en-GB"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2</m:t>
                                  </m:r>
                                </m:sub>
                                <m:sup>
                                  <m:r>
                                    <a:rPr lang="en-US" sz="2400" i="1">
                                      <a:latin typeface="Cambria Math" panose="02040503050406030204" pitchFamily="18" charset="0"/>
                                    </a:rPr>
                                    <m:t>2</m:t>
                                  </m:r>
                                </m:sup>
                              </m:sSubSup>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den>
                          </m:f>
                        </m:e>
                      </m:rad>
                      <m:r>
                        <a:rPr lang="en-US" sz="2400" b="0" i="1" smtClean="0">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 </m:t>
                      </m:r>
                    </m:oMath>
                  </m:oMathPara>
                </a14:m>
                <a:r>
                  <a:rPr lang="en-US" smtClean="0"/>
                  <a:t> </a:t>
                </a:r>
                <a14:m>
                  <m:oMathPara>
                    <m:oMathParaPr>
                      <m:jc/>
                    </m:oMathParaPr>
                    <m:oMath>
                      <m:r>
                        <a:rPr lang="en-US" i="1">
                          <a:latin typeface="Cambria Math" panose="02040503050406030204" pitchFamily="18" charset="0"/>
                        </a:rPr>
                        <m:t>0.136−0.083</m:t>
                      </m:r>
                      <m:r>
                        <a:rPr lang="en-US" b="0" i="1"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1.96</m:t>
                      </m:r>
                      <m:rad>
                        <m:radPr>
                          <m:degHide m:val="on"/>
                          <m:ctrlPr>
                            <a:rPr lang="en-US" i="1">
                              <a:latin typeface="Cambria Math" panose="02040503050406030204" pitchFamily="18" charset="0"/>
                            </a:rPr>
                          </m:ctrlPr>
                        </m:radPr>
                        <m:deg/>
                        <m:e>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0.004</m:t>
                                      </m:r>
                                    </m:e>
                                  </m:d>
                                </m:e>
                                <m:sup>
                                  <m:r>
                                    <a:rPr lang="en-US" i="1">
                                      <a:latin typeface="Cambria Math" panose="02040503050406030204" pitchFamily="18" charset="0"/>
                                    </a:rPr>
                                    <m:t>2</m:t>
                                  </m:r>
                                </m:sup>
                              </m:sSup>
                            </m:num>
                            <m:den>
                              <m:r>
                                <a:rPr lang="en-US" i="1">
                                  <a:latin typeface="Cambria Math" panose="02040503050406030204" pitchFamily="18" charset="0"/>
                                </a:rPr>
                                <m:t>32</m:t>
                              </m:r>
                            </m:den>
                          </m:f>
                          <m:r>
                            <a:rPr lang="en-US" i="1">
                              <a:latin typeface="Cambria Math" panose="02040503050406030204" pitchFamily="18" charset="0"/>
                            </a:rPr>
                            <m:t>+</m:t>
                          </m:r>
                          <m:f>
                            <m:fPr>
                              <m:type m:val="ba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0.005</m:t>
                                      </m:r>
                                    </m:e>
                                  </m:d>
                                </m:e>
                                <m:sup>
                                  <m:r>
                                    <a:rPr lang="en-US" i="1">
                                      <a:latin typeface="Cambria Math" panose="02040503050406030204" pitchFamily="18" charset="0"/>
                                    </a:rPr>
                                    <m:t>2</m:t>
                                  </m:r>
                                </m:sup>
                              </m:sSup>
                            </m:num>
                            <m:den>
                              <m:r>
                                <a:rPr lang="en-US" i="1">
                                  <a:latin typeface="Cambria Math" panose="02040503050406030204" pitchFamily="18" charset="0"/>
                                </a:rPr>
                                <m:t>32</m:t>
                              </m:r>
                            </m:den>
                          </m:f>
                        </m:e>
                      </m:rad>
                    </m:oMath>
                  </m:oMathPara>
                </a14:m>
                <a:br>
                  <a:rPr lang="en-US" smtClean="0"/>
                </a:br>
                <a:r>
                  <a:rPr lang="en-US" smtClean="0"/>
                  <a:t> 	</a:t>
                </a:r>
                <a14:m>
                  <m:oMathPara>
                    <m:oMathParaPr>
                      <m:jc/>
                    </m:oMathParaPr>
                    <m:oMath>
                      <m:r>
                        <a:rPr lang="en-US" b="0"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0.053</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0.002</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[0.051;0.054]</m:t>
                      </m:r>
                    </m:oMath>
                  </m:oMathPara>
                </a14:m>
                <a:r>
                  <a:rPr lang="en-US" smtClean="0"/>
                  <a:t> </a:t>
                </a:r>
              </a:p>
              <a:p>
                <a:pPr marL="0" indent="0">
                  <a:buNone/>
                </a:pPr>
                <a:r>
                  <a:rPr lang="en-US" smtClean="0"/>
                  <a:t>Vi ser, at </a:t>
                </a:r>
                <a14:m>
                  <m:oMathPara>
                    <m:oMathParaPr>
                      <m:jc/>
                    </m:oMathParaPr>
                    <m:oMath>
                      <m:r>
                        <a:rPr lang="en-US" i="1" smtClean="0">
                          <a:latin typeface="Cambria Math" panose="02040503050406030204" pitchFamily="18" charset="0"/>
                        </a:rPr>
                        <m:t>0.050</m:t>
                      </m:r>
                    </m:oMath>
                  </m:oMathPara>
                </a14:m>
                <a:r>
                  <a:rPr lang="en-US" smtClean="0"/>
                  <a:t> ikke ligger i 95 % konfidensintervallet.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3528" y="1052736"/>
                <a:ext cx="8712968" cy="5688632"/>
              </a:xfrm>
              <a:blipFill>
                <a:blip r:embed="rId3"/>
                <a:stretch>
                  <a:fillRect l="-910" t="-857" r="-420"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81</a:t>
            </a:fld>
            <a:endParaRPr lang="da-DK">
              <a:solidFill>
                <a:prstClr val="black">
                  <a:tint val="75000"/>
                </a:prstClr>
              </a:solidFill>
            </a:endParaRPr>
          </a:p>
        </p:txBody>
      </p:sp>
    </p:spTree>
    <p:extLst>
      <p:ext uri="{BB962C8B-B14F-4D97-AF65-F5344CB8AC3E}">
        <p14:creationId xmlns:p14="http://schemas.microsoft.com/office/powerpoint/2010/main" val="529459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To små, uafhængige stikprøver</a:t>
            </a:r>
            <a:endParaRPr lang="en-GB"/>
          </a:p>
        </p:txBody>
      </p:sp>
      <mc:AlternateContent>
        <mc:Choice Requires="a14">
          <p:sp>
            <p:nvSpPr>
              <p:cNvPr id="3" name="Content Placeholder 2"/>
              <p:cNvSpPr>
                <a:spLocks noGrp="1"/>
              </p:cNvSpPr>
              <p:nvPr>
                <p:ph idx="1"/>
              </p:nvPr>
            </p:nvSpPr>
            <p:spPr>
              <a:xfrm>
                <a:off x="467544" y="1124744"/>
                <a:ext cx="8424936" cy="5616624"/>
              </a:xfrm>
            </p:spPr>
            <p:txBody>
              <a:bodyPr/>
              <a:lstStyle/>
              <a:p>
                <a:pPr marL="0" indent="0">
                  <a:buNone/>
                </a:pPr>
                <a:r>
                  <a:rPr lang="en-US" b="1" smtClean="0"/>
                  <a:t>Antagelser (som før med store stikprøver):</a:t>
                </a:r>
                <a:endParaRPr lang="en-US" b="1"/>
              </a:p>
              <a:p>
                <a:pPr marL="457200" indent="-457200">
                  <a:buFont typeface="+mj-lt"/>
                  <a:buAutoNum type="arabicPeriod"/>
                </a:pP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r>
                  <a:rPr lang="en-GB"/>
                  <a:t>, </a:t>
                </a:r>
                <a14:m>
                  <m:oMathPara>
                    <m:oMathParaPr>
                      <m:jc/>
                    </m:oMathParaPr>
                    <m:o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sub>
                      </m:sSub>
                    </m:oMath>
                  </m:oMathPara>
                </a14:m>
                <a:r>
                  <a:rPr lang="en-GB"/>
                  <a:t> er en tilfældig stikprøve med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m:oMathPara>
                </a14:m>
                <a:r>
                  <a:rPr lang="en-GB"/>
                  <a:t> af  </a:t>
                </a:r>
                <a:br>
                  <a:rPr lang="en-GB"/>
                </a:br>
                <a:r>
                  <a:rPr lang="en-GB"/>
                  <a:t> </a:t>
                </a:r>
                <a:r>
                  <a:rPr lang="en-GB">
                    <a:solidFill>
                      <a:schemeClr val="accent1">
                        <a:lumMod val="75000"/>
                      </a:schemeClr>
                    </a:solidFill>
                  </a:rPr>
                  <a:t>population 1</a:t>
                </a:r>
                <a:r>
                  <a:rPr lang="en-GB"/>
                  <a:t>, som har middelværdi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oMath>
                  </m:oMathPara>
                </a14:m>
                <a:r>
                  <a:rPr lang="en-GB"/>
                  <a:t> og varians </a:t>
                </a:r>
                <a14:m>
                  <m:oMathPara>
                    <m:oMathParaPr>
                      <m:jc/>
                    </m:oMathParaPr>
                    <m:oMath>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oMath>
                  </m:oMathPara>
                </a14:m>
                <a:r>
                  <a:rPr lang="en-GB"/>
                  <a:t> </a:t>
                </a:r>
              </a:p>
              <a:p>
                <a:pPr marL="457200" indent="-457200">
                  <a:buFont typeface="+mj-lt"/>
                  <a:buAutoNum type="arabicPeriod"/>
                </a:pPr>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oMath>
                  </m:oMathPara>
                </a14:m>
                <a:r>
                  <a:rPr lang="en-GB"/>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2</m:t>
                          </m:r>
                        </m:sub>
                      </m:sSub>
                    </m:oMath>
                  </m:oMathPara>
                </a14:m>
                <a:r>
                  <a:rPr lang="en-GB"/>
                  <a:t>, </a:t>
                </a:r>
                <a14:m>
                  <m:oMathPara>
                    <m:oMathParaPr>
                      <m:jc/>
                    </m:oMathParaPr>
                    <m:o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𝑌</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oMath>
                  </m:oMathPara>
                </a14:m>
                <a:r>
                  <a:rPr lang="en-GB"/>
                  <a:t> er en tilfældig stikprøve med størrelse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oMath>
                  </m:oMathPara>
                </a14:m>
                <a:r>
                  <a:rPr lang="en-GB"/>
                  <a:t> af </a:t>
                </a:r>
                <a:br>
                  <a:rPr lang="en-GB"/>
                </a:br>
                <a:r>
                  <a:rPr lang="en-GB"/>
                  <a:t> </a:t>
                </a:r>
                <a:r>
                  <a:rPr lang="en-GB">
                    <a:solidFill>
                      <a:schemeClr val="accent1">
                        <a:lumMod val="75000"/>
                      </a:schemeClr>
                    </a:solidFill>
                  </a:rPr>
                  <a:t>population 2</a:t>
                </a:r>
                <a:r>
                  <a:rPr lang="en-GB"/>
                  <a:t>, som har middelværdi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oMath>
                  </m:oMathPara>
                </a14:m>
                <a:r>
                  <a:rPr lang="en-GB"/>
                  <a:t> og varians </a:t>
                </a:r>
                <a14:m>
                  <m:oMathPara>
                    <m:oMathParaPr>
                      <m:jc/>
                    </m:oMathParaPr>
                    <m:oMath>
                      <m:sSubSup>
                        <m:sSubSupPr>
                          <m:alnScr m:val="off"/>
                          <m:ctrlPr>
                            <a:rPr lang="en-GB" i="1">
                              <a:latin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a:t> </a:t>
                </a:r>
              </a:p>
              <a:p>
                <a:pPr marL="457200" indent="-457200">
                  <a:buFont typeface="+mj-lt"/>
                  <a:buAutoNum type="arabicPeriod"/>
                </a:pPr>
                <a:r>
                  <a:rPr lang="en-US"/>
                  <a:t> De to stikprøver er </a:t>
                </a:r>
                <a:r>
                  <a:rPr lang="en-US" smtClean="0"/>
                  <a:t>uafhængige</a:t>
                </a:r>
                <a:br>
                  <a:rPr lang="en-US" smtClean="0"/>
                </a:br>
                <a:endParaRPr lang="en-US" smtClean="0"/>
              </a:p>
              <a:p>
                <a:pPr marL="0" indent="0">
                  <a:buNone/>
                </a:pPr>
                <a:r>
                  <a:rPr lang="en-US" b="1" smtClean="0"/>
                  <a:t>Yderligere antagelser:</a:t>
                </a:r>
              </a:p>
              <a:p>
                <a:pPr marL="457200" indent="-457200">
                  <a:buFont typeface="+mj-lt"/>
                  <a:buAutoNum type="arabicPeriod" startAt="4"/>
                </a:pPr>
                <a:r>
                  <a:rPr lang="en-GB" smtClean="0"/>
                  <a:t>Begge populationer er normalfordelte</a:t>
                </a:r>
              </a:p>
              <a:p>
                <a:pPr marL="457200" indent="-457200">
                  <a:buFont typeface="+mj-lt"/>
                  <a:buAutoNum type="arabicPeriod" startAt="4"/>
                </a:pPr>
                <a:r>
                  <a:rPr lang="en-GB" smtClean="0"/>
                  <a:t>Populationerne har samme standardafvigelse,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oMath>
                  </m:oMathPara>
                </a14:m>
                <a:br>
                  <a:rPr lang="en-US" smtClean="0"/>
                </a:br>
                <a:endParaRPr lang="en-US" smtClean="0"/>
              </a:p>
              <a:p>
                <a:r>
                  <a:rPr lang="en-US" smtClean="0"/>
                  <a:t>Heldigvis er metoden ikke så følsom overfor disse ekstra antagelser. Tommelfingerregel: Hvis det er ‘pæne’ fordelinger og den ene standardafvigelse ikke er mere end 4 gange den anden, så kan metoden bruges.</a:t>
                </a:r>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1013" t="-760" b="-314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82</a:t>
            </a:fld>
            <a:endParaRPr lang="da-DK">
              <a:solidFill>
                <a:prstClr val="black">
                  <a:tint val="75000"/>
                </a:prstClr>
              </a:solidFill>
            </a:endParaRPr>
          </a:p>
        </p:txBody>
      </p:sp>
    </p:spTree>
    <p:extLst>
      <p:ext uri="{BB962C8B-B14F-4D97-AF65-F5344CB8AC3E}">
        <p14:creationId xmlns:p14="http://schemas.microsoft.com/office/powerpoint/2010/main" val="1973333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To små, uafhængige stikprøver</a:t>
            </a:r>
            <a:endParaRPr lang="en-GB"/>
          </a:p>
        </p:txBody>
      </p:sp>
      <mc:AlternateContent>
        <mc:Choice Requires="a14">
          <p:sp>
            <p:nvSpPr>
              <p:cNvPr id="3" name="Content Placeholder 2"/>
              <p:cNvSpPr>
                <a:spLocks noGrp="1"/>
              </p:cNvSpPr>
              <p:nvPr>
                <p:ph idx="1"/>
              </p:nvPr>
            </p:nvSpPr>
            <p:spPr/>
            <p:txBody>
              <a:bodyPr/>
              <a:lstStyle/>
              <a:p>
                <a:r>
                  <a:rPr lang="en-US" smtClean="0"/>
                  <a:t>Normalt 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oMath>
                  </m:oMathPara>
                </a14:m>
                <a:r>
                  <a:rPr lang="en-US" smtClean="0"/>
                  <a:t> ukendt, så </a:t>
                </a:r>
                <a14:m>
                  <m:oMathPara>
                    <m:oMathParaPr>
                      <m:jc/>
                    </m:oMathParaPr>
                    <m:oMath>
                      <m:r>
                        <a:rPr lang="en-US" i="1">
                          <a:latin typeface="Cambria Math" panose="02040503050406030204" pitchFamily="18" charset="0"/>
                          <a:ea typeface="Cambria Math" panose="02040503050406030204" pitchFamily="18" charset="0"/>
                        </a:rPr>
                        <m:t>𝜎</m:t>
                      </m:r>
                    </m:oMath>
                  </m:oMathPara>
                </a14:m>
                <a:r>
                  <a:rPr lang="en-US" smtClean="0"/>
                  <a:t> eller </a:t>
                </a:r>
                <a14:m>
                  <m:oMathPara>
                    <m:oMathParaPr>
                      <m:jc/>
                    </m:oMathParaPr>
                    <m:oMath>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oMath>
                  </m:oMathPara>
                </a14:m>
                <a:r>
                  <a:rPr lang="en-US" smtClean="0"/>
                  <a:t> skal estimeres</a:t>
                </a:r>
              </a:p>
              <a:p>
                <a:r>
                  <a:rPr lang="da-DK"/>
                  <a:t>Både </a:t>
                </a:r>
                <a14:m>
                  <m:oMathPara>
                    <m:oMathParaPr>
                      <m:jc/>
                    </m:oMathParaPr>
                    <m:oMath>
                      <m:sSup>
                        <m:sSupPr>
                          <m:ctrlPr>
                            <a:rPr lang="da-DK" i="1">
                              <a:latin typeface="Cambria Math" panose="02040503050406030204" pitchFamily="18" charset="0"/>
                              <a:ea typeface="Cambria Math"/>
                            </a:rPr>
                          </m:ctrlPr>
                        </m:sSupPr>
                        <m:e>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1</m:t>
                              </m:r>
                            </m:sub>
                          </m:sSub>
                        </m:e>
                        <m:sup>
                          <m:r>
                            <a:rPr lang="da-DK" i="1">
                              <a:latin typeface="Cambria Math"/>
                              <a:ea typeface="Cambria Math"/>
                            </a:rPr>
                            <m:t>2</m:t>
                          </m:r>
                        </m:sup>
                      </m:sSup>
                    </m:oMath>
                  </m:oMathPara>
                </a14:m>
                <a:r>
                  <a:rPr lang="da-DK"/>
                  <a:t> og </a:t>
                </a:r>
                <a14:m>
                  <m:oMathPara>
                    <m:oMathParaPr>
                      <m:jc/>
                    </m:oMathParaPr>
                    <m:oMath>
                      <m:sSup>
                        <m:sSupPr>
                          <m:ctrlPr>
                            <a:rPr lang="da-DK" i="1">
                              <a:latin typeface="Cambria Math" panose="02040503050406030204" pitchFamily="18" charset="0"/>
                              <a:ea typeface="Cambria Math"/>
                            </a:rPr>
                          </m:ctrlPr>
                        </m:sSupPr>
                        <m:e>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2</m:t>
                              </m:r>
                            </m:sub>
                          </m:sSub>
                        </m:e>
                        <m:sup>
                          <m:r>
                            <a:rPr lang="da-DK" i="1">
                              <a:latin typeface="Cambria Math"/>
                              <a:ea typeface="Cambria Math"/>
                            </a:rPr>
                            <m:t>2</m:t>
                          </m:r>
                        </m:sup>
                      </m:sSup>
                    </m:oMath>
                  </m:oMathPara>
                </a14:m>
                <a:r>
                  <a:rPr lang="da-DK"/>
                  <a:t> er estimater for </a:t>
                </a:r>
                <a14:m>
                  <m:oMathPara>
                    <m:oMathParaPr>
                      <m:jc/>
                    </m:oMathParaPr>
                    <m:oMath>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oMath>
                  </m:oMathPara>
                </a14:m>
                <a:r>
                  <a:rPr lang="da-DK"/>
                  <a:t>. For at bruge alle observationer fra begge stikprøver beregner vi </a:t>
                </a:r>
                <a14:m>
                  <m:oMathPara>
                    <m:oMathParaPr>
                      <m:jc/>
                    </m:oMathParaPr>
                    <m:oMath>
                      <m:sSup>
                        <m:sSupPr>
                          <m:ctrlPr>
                            <a:rPr lang="da-DK" i="1">
                              <a:solidFill>
                                <a:schemeClr val="tx2"/>
                              </a:solidFill>
                              <a:latin typeface="Cambria Math" panose="02040503050406030204" pitchFamily="18" charset="0"/>
                            </a:rPr>
                          </m:ctrlPr>
                        </m:sSupPr>
                        <m:e>
                          <m:sSub>
                            <m:sSubPr>
                              <m:ctrlPr>
                                <a:rPr lang="da-DK" i="1">
                                  <a:solidFill>
                                    <a:schemeClr val="tx2"/>
                                  </a:solidFill>
                                  <a:latin typeface="Cambria Math" panose="02040503050406030204" pitchFamily="18" charset="0"/>
                                </a:rPr>
                              </m:ctrlPr>
                            </m:sSubPr>
                            <m:e>
                              <m:r>
                                <a:rPr lang="da-DK" i="1">
                                  <a:solidFill>
                                    <a:schemeClr val="tx2"/>
                                  </a:solidFill>
                                  <a:latin typeface="Cambria Math"/>
                                </a:rPr>
                                <m:t>𝑠</m:t>
                              </m:r>
                            </m:e>
                            <m:sub>
                              <m:r>
                                <a:rPr lang="da-DK" i="1">
                                  <a:solidFill>
                                    <a:schemeClr val="tx2"/>
                                  </a:solidFill>
                                  <a:latin typeface="Cambria Math"/>
                                </a:rPr>
                                <m:t>𝑝</m:t>
                              </m:r>
                            </m:sub>
                          </m:sSub>
                        </m:e>
                        <m:sup>
                          <m:r>
                            <a:rPr lang="da-DK" i="1">
                              <a:solidFill>
                                <a:schemeClr val="tx2"/>
                              </a:solidFill>
                              <a:latin typeface="Cambria Math"/>
                            </a:rPr>
                            <m:t>2</m:t>
                          </m:r>
                        </m:sup>
                      </m:sSup>
                    </m:oMath>
                  </m:oMathPara>
                </a14:m>
                <a:r>
                  <a:rPr lang="da-DK"/>
                  <a:t>, som kaldes det </a:t>
                </a:r>
                <a:r>
                  <a:rPr lang="da-DK" err="1">
                    <a:solidFill>
                      <a:schemeClr val="tx2"/>
                    </a:solidFill>
                  </a:rPr>
                  <a:t>puljede (pooled)</a:t>
                </a:r>
                <a:r>
                  <a:rPr lang="da-DK"/>
                  <a:t> estimat for </a:t>
                </a:r>
                <a14:m>
                  <m:oMathPara>
                    <m:oMathParaPr>
                      <m:jc/>
                    </m:oMathParaPr>
                    <m:oMath>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r>
                        <a:rPr lang="da-DK" i="1">
                          <a:latin typeface="Cambria Math"/>
                          <a:ea typeface="Cambria Math"/>
                        </a:rPr>
                        <m:t>,</m:t>
                      </m:r>
                    </m:oMath>
                  </m:oMathPara>
                </a14:m>
                <a:r>
                  <a:rPr lang="da-DK"/>
                  <a:t> ved at vægte stikprøve-varianserne med stikprøvestørrelserne:</a:t>
                </a:r>
                <a:br>
                  <a:rPr lang="da-DK"/>
                </a:br>
                <a14:m>
                  <m:oMathPara>
                    <m:oMathParaPr>
                      <m:jc/>
                    </m:oMathParaPr>
                    <m:oMath>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𝑝</m:t>
                              </m:r>
                            </m:sub>
                          </m:sSub>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𝑛</m:t>
                                  </m:r>
                                </m:e>
                                <m:sub>
                                  <m:r>
                                    <a:rPr lang="da-DK" i="1">
                                      <a:latin typeface="Cambria Math"/>
                                    </a:rPr>
                                    <m:t>1</m:t>
                                  </m:r>
                                </m:sub>
                              </m:sSub>
                              <m:r>
                                <a:rPr lang="da-DK" i="1">
                                  <a:latin typeface="Cambria Math"/>
                                </a:rPr>
                                <m:t>−1</m:t>
                              </m:r>
                            </m:e>
                          </m:d>
                          <m:r>
                            <a:rPr lang="da-DK" i="1">
                              <a:latin typeface="Cambria Math"/>
                              <a:ea typeface="Cambria Math"/>
                            </a:rPr>
                            <m:t>∙</m:t>
                          </m:r>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1</m:t>
                                  </m:r>
                                </m:sub>
                              </m:sSub>
                            </m:e>
                            <m:sup>
                              <m:r>
                                <a:rPr lang="da-DK" i="1">
                                  <a:latin typeface="Cambria Math"/>
                                </a:rPr>
                                <m:t>2</m:t>
                              </m:r>
                            </m:sup>
                          </m:sSup>
                          <m:r>
                            <a:rPr lang="da-DK" i="1">
                              <a:latin typeface="Cambria Math"/>
                            </a:rPr>
                            <m:t>+</m:t>
                          </m:r>
                          <m:d>
                            <m:dPr>
                              <m:begChr m:val="("/>
                              <m:sepChr m:val="|"/>
                              <m:endChr m:val=")"/>
                              <m:grow m:val="on"/>
                              <m:shp m:val="centered"/>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da-DK" i="1">
                                  <a:latin typeface="Cambria Math"/>
                                </a:rPr>
                                <m:t>−1</m:t>
                              </m:r>
                            </m:e>
                          </m:d>
                          <m:r>
                            <a:rPr lang="da-DK" i="1">
                              <a:latin typeface="Cambria Math"/>
                              <a:ea typeface="Cambria Math"/>
                            </a:rPr>
                            <m:t>∙</m:t>
                          </m:r>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2</m:t>
                                  </m:r>
                                </m:sub>
                              </m:sSub>
                            </m:e>
                            <m:sup>
                              <m:r>
                                <a:rPr lang="da-DK" i="1">
                                  <a:latin typeface="Cambria Math"/>
                                </a:rPr>
                                <m:t>2</m:t>
                              </m:r>
                            </m:sup>
                          </m:sSup>
                        </m:num>
                        <m:den>
                          <m:sSub>
                            <m:sSubPr>
                              <m:ctrlPr>
                                <a:rPr lang="da-DK" i="1">
                                  <a:latin typeface="Cambria Math" panose="02040503050406030204" pitchFamily="18" charset="0"/>
                                </a:rPr>
                              </m:ctrlPr>
                            </m:sSubPr>
                            <m:e>
                              <m:r>
                                <a:rPr lang="da-DK" i="1">
                                  <a:latin typeface="Cambria Math"/>
                                </a:rPr>
                                <m:t>𝑛</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da-DK" i="1">
                              <a:latin typeface="Cambria Math"/>
                            </a:rPr>
                            <m:t>−2</m:t>
                          </m:r>
                        </m:den>
                      </m:f>
                    </m:oMath>
                  </m:oMathPara>
                </a14:m>
                <a:endParaRPr lang="da-DK"/>
              </a:p>
              <a:p>
                <a:r>
                  <a:rPr lang="en-US" smtClean="0"/>
                  <a:t>Teststørrelse: </a:t>
                </a:r>
                <a:br>
                  <a:rPr lang="en-GB" smtClean="0"/>
                </a:b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rPr>
                            <m:t>0</m:t>
                          </m:r>
                        </m:sub>
                      </m:sSub>
                      <m:r>
                        <a:rPr lang="en-US" i="1">
                          <a:latin typeface="Cambria Math" panose="02040503050406030204" pitchFamily="18" charset="0"/>
                        </a:rPr>
                        <m:t>=</m:t>
                      </m:r>
                      <m:f>
                        <m:fPr>
                          <m:type m:val="bar"/>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num>
                        <m:den>
                          <m:rad>
                            <m:radPr>
                              <m:degHide m:val="on"/>
                              <m:ctrlPr>
                                <a:rPr lang="en-US" i="1">
                                  <a:latin typeface="Cambria Math" panose="02040503050406030204" pitchFamily="18" charset="0"/>
                                </a:rPr>
                              </m:ctrlPr>
                            </m:radPr>
                            <m:deg/>
                            <m:e>
                              <m:f>
                                <m:fPr>
                                  <m:type m:val="bar"/>
                                  <m:ctrlPr>
                                    <a:rPr lang="en-US" i="1">
                                      <a:latin typeface="Cambria Math" panose="02040503050406030204" pitchFamily="18" charset="0"/>
                                    </a:rPr>
                                  </m:ctrlPr>
                                </m:fPr>
                                <m:num>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𝑝</m:t>
                                          </m:r>
                                        </m:sub>
                                      </m:sSub>
                                    </m:e>
                                    <m:sup>
                                      <m:r>
                                        <a:rPr lang="da-DK" i="1">
                                          <a:latin typeface="Cambria Math"/>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bar"/>
                                  <m:ctrlPr>
                                    <a:rPr lang="en-US" i="1">
                                      <a:latin typeface="Cambria Math" panose="02040503050406030204" pitchFamily="18" charset="0"/>
                                    </a:rPr>
                                  </m:ctrlPr>
                                </m:fPr>
                                <m:num>
                                  <m:sSup>
                                    <m:sSupPr>
                                      <m:ctrlPr>
                                        <a:rPr lang="da-DK" i="1">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a:rPr>
                                            <m:t>𝑠</m:t>
                                          </m:r>
                                        </m:e>
                                        <m:sub>
                                          <m:r>
                                            <a:rPr lang="da-DK" i="1">
                                              <a:latin typeface="Cambria Math"/>
                                            </a:rPr>
                                            <m:t>𝑝</m:t>
                                          </m:r>
                                        </m:sub>
                                      </m:sSub>
                                    </m:e>
                                    <m:sup>
                                      <m:r>
                                        <a:rPr lang="da-DK" i="1">
                                          <a:latin typeface="Cambria Math"/>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r>
                        <a:rPr lang="en-US" b="0" i="1"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  </m:t>
                      </m:r>
                      <m:f>
                        <m:fPr>
                          <m:type m:val="bar"/>
                          <m:ctrlPr>
                            <a:rPr lang="en-US" i="1">
                              <a:latin typeface="Cambria Math" panose="02040503050406030204" pitchFamily="18" charset="0"/>
                            </a:rPr>
                          </m:ctrlPr>
                        </m:fPr>
                        <m:num>
                          <m:d>
                            <m:dPr>
                              <m:begChr m:val="("/>
                              <m:sepChr m:val="|"/>
                              <m:endChr m:val=")"/>
                              <m:grow m:val="on"/>
                              <m:shp m:val="centered"/>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num>
                        <m:den>
                          <m:sSub>
                            <m:sSubPr>
                              <m:ctrlPr>
                                <a:rPr lang="da-DK" i="1">
                                  <a:latin typeface="Cambria Math" panose="02040503050406030204" pitchFamily="18" charset="0"/>
                                </a:rPr>
                              </m:ctrlPr>
                            </m:sSubPr>
                            <m:e>
                              <m:r>
                                <a:rPr lang="da-DK" i="1">
                                  <a:latin typeface="Cambria Math"/>
                                </a:rPr>
                                <m:t>𝑠</m:t>
                              </m:r>
                            </m:e>
                            <m:sub>
                              <m:r>
                                <a:rPr lang="da-DK" i="1">
                                  <a:latin typeface="Cambria Math"/>
                                </a:rPr>
                                <m:t>𝑝</m:t>
                              </m:r>
                            </m:sub>
                          </m:sSub>
                          <m:rad>
                            <m:radPr>
                              <m:degHide m:val="on"/>
                              <m:ctrlPr>
                                <a:rPr lang="en-US" i="1">
                                  <a:latin typeface="Cambria Math" panose="02040503050406030204" pitchFamily="18" charset="0"/>
                                </a:rPr>
                              </m:ctrlPr>
                            </m:radPr>
                            <m:deg/>
                            <m:e>
                              <m:f>
                                <m:fPr>
                                  <m:type m:val="ba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r>
                                <a:rPr lang="en-US" i="1">
                                  <a:latin typeface="Cambria Math" panose="02040503050406030204" pitchFamily="18" charset="0"/>
                                </a:rPr>
                                <m:t>+</m:t>
                              </m:r>
                              <m:f>
                                <m:fPr>
                                  <m:type m:val="ba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en>
                              </m:f>
                            </m:e>
                          </m:rad>
                        </m:den>
                      </m:f>
                    </m:oMath>
                  </m:oMathPara>
                </a14:m>
                <a:br>
                  <a:rPr lang="en-US" smtClean="0"/>
                </a:br>
                <a:r>
                  <a:rPr lang="en-US" smtClean="0"/>
                  <a:t>er </a:t>
                </a:r>
                <a14:m>
                  <m:oMathPara>
                    <m:oMathParaPr>
                      <m:jc/>
                    </m:oMathParaPr>
                    <m:oMath>
                      <m:r>
                        <a:rPr lang="en-US" i="1" smtClean="0">
                          <a:latin typeface="Cambria Math" panose="02040503050406030204" pitchFamily="18" charset="0"/>
                        </a:rPr>
                        <m:t>𝑡</m:t>
                      </m:r>
                    </m:oMath>
                  </m:oMathPara>
                </a14:m>
                <a:r>
                  <a:rPr lang="en-US" smtClean="0"/>
                  <a:t>-fordelt med </a:t>
                </a:r>
                <a14:m>
                  <m:oMathPara>
                    <m:oMathParaPr>
                      <m:jc/>
                    </m:oMathParaPr>
                    <m:oMath>
                      <m:sSub>
                        <m:sSubPr>
                          <m:ctrlPr>
                            <a:rPr lang="da-DK" i="1">
                              <a:latin typeface="Cambria Math" panose="02040503050406030204" pitchFamily="18" charset="0"/>
                            </a:rPr>
                          </m:ctrlPr>
                        </m:sSubPr>
                        <m:e>
                          <m:r>
                            <a:rPr lang="da-DK"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da-DK" i="1">
                              <a:latin typeface="Cambria Math"/>
                            </a:rPr>
                            <m:t>𝑛</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da-DK" i="1">
                          <a:latin typeface="Cambria Math"/>
                        </a:rPr>
                        <m:t>−2</m:t>
                      </m:r>
                    </m:oMath>
                  </m:oMathPara>
                </a14:m>
                <a:r>
                  <a:rPr lang="en-US" smtClean="0"/>
                  <a:t> frihedsgrader.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36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83</a:t>
            </a:fld>
            <a:endParaRPr lang="da-DK">
              <a:solidFill>
                <a:prstClr val="black">
                  <a:tint val="75000"/>
                </a:prstClr>
              </a:solidFill>
            </a:endParaRPr>
          </a:p>
        </p:txBody>
      </p:sp>
    </p:spTree>
    <p:extLst>
      <p:ext uri="{BB962C8B-B14F-4D97-AF65-F5344CB8AC3E}">
        <p14:creationId xmlns:p14="http://schemas.microsoft.com/office/powerpoint/2010/main" val="22834807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Konfidensinterval for små stikprøver </a:t>
            </a:r>
            <a:endParaRPr lang="en-GB"/>
          </a:p>
        </p:txBody>
      </p:sp>
      <mc:AlternateContent>
        <mc:Choice Requires="a14">
          <p:sp>
            <p:nvSpPr>
              <p:cNvPr id="3" name="Content Placeholder 2"/>
              <p:cNvSpPr>
                <a:spLocks noGrp="1"/>
              </p:cNvSpPr>
              <p:nvPr>
                <p:ph idx="1"/>
              </p:nvPr>
            </p:nvSpPr>
            <p:spPr/>
            <p:txBody>
              <a:bodyPr/>
              <a:lstStyle/>
              <a:p>
                <a14:m>
                  <m:oMathPara>
                    <m:oMathParaPr>
                      <m:jc/>
                    </m:oMathParaPr>
                    <m:oMath>
                      <m:r>
                        <a:rPr lang="en-US" sz="2000" i="1" smtClean="0">
                          <a:latin typeface="Cambria Math" panose="02040503050406030204" pitchFamily="18" charset="0"/>
                        </a:rPr>
                        <m:t>100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rPr>
                        <m:t>)</m:t>
                      </m:r>
                    </m:oMath>
                  </m:oMathPara>
                </a14:m>
                <a:r>
                  <a:rPr lang="en-US" sz="2000"/>
                  <a:t>% konfidensinterval for </a:t>
                </a:r>
                <a14:m>
                  <m:oMathPara>
                    <m:oMathParaPr>
                      <m:jc/>
                    </m:oMathParaPr>
                    <m:o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2</m:t>
                          </m:r>
                        </m:sub>
                      </m:sSub>
                    </m:oMath>
                  </m:oMathPara>
                </a14:m>
                <a:r>
                  <a:rPr lang="en-GB" sz="2000"/>
                  <a:t>:</a:t>
                </a:r>
                <a:br>
                  <a:rPr lang="en-GB" sz="2000"/>
                </a:br>
                <a:br>
                  <a:rPr lang="en-GB" sz="2000"/>
                </a:br>
                <a:r>
                  <a:rPr lang="en-GB" sz="2000"/>
                  <a:t> 	</a:t>
                </a:r>
                <a14:m>
                  <m:oMathPara>
                    <m:oMathParaPr>
                      <m:jc/>
                    </m:oMathParaPr>
                    <m:o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 </m:t>
                          </m:r>
                          <m:r>
                            <a:rPr lang="en-US" sz="2000" i="1">
                              <a:latin typeface="Cambria Math" panose="02040503050406030204" pitchFamily="18" charset="0"/>
                            </a:rPr>
                            <m:t>𝑡</m:t>
                          </m:r>
                        </m:e>
                        <m:sub>
                          <m:f>
                            <m:fPr>
                              <m:type m:val="lin"/>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ub>
                      </m:sSub>
                      <m:rad>
                        <m:radPr>
                          <m:degHide m:val="on"/>
                          <m:ctrlPr>
                            <a:rPr lang="en-US" sz="2000" i="1">
                              <a:latin typeface="Cambria Math" panose="02040503050406030204" pitchFamily="18" charset="0"/>
                            </a:rPr>
                          </m:ctrlPr>
                        </m:radPr>
                        <m:deg/>
                        <m:e>
                          <m:f>
                            <m:fPr>
                              <m:type m:val="bar"/>
                              <m:ctrlPr>
                                <a:rPr lang="da-DK" sz="2000" i="1">
                                  <a:latin typeface="Cambria Math" panose="02040503050406030204" pitchFamily="18" charset="0"/>
                                </a:rPr>
                              </m:ctrlPr>
                            </m:fPr>
                            <m:num>
                              <m:d>
                                <m:dPr>
                                  <m:begChr m:val="("/>
                                  <m:sepChr m:val="|"/>
                                  <m:endChr m:val=")"/>
                                  <m:grow m:val="on"/>
                                  <m:shp m:val="centered"/>
                                  <m:ctrlPr>
                                    <a:rPr lang="da-DK" sz="2000" i="1">
                                      <a:latin typeface="Cambria Math" panose="02040503050406030204" pitchFamily="18" charset="0"/>
                                    </a:rPr>
                                  </m:ctrlPr>
                                </m:dPr>
                                <m:e>
                                  <m:sSub>
                                    <m:sSubPr>
                                      <m:ctrlPr>
                                        <a:rPr lang="da-DK" sz="2000" i="1">
                                          <a:latin typeface="Cambria Math" panose="02040503050406030204" pitchFamily="18" charset="0"/>
                                        </a:rPr>
                                      </m:ctrlPr>
                                    </m:sSubPr>
                                    <m:e>
                                      <m:r>
                                        <a:rPr lang="da-DK" sz="2000" i="1">
                                          <a:latin typeface="Cambria Math"/>
                                        </a:rPr>
                                        <m:t>𝑛</m:t>
                                      </m:r>
                                    </m:e>
                                    <m:sub>
                                      <m:r>
                                        <a:rPr lang="da-DK" sz="2000" i="1">
                                          <a:latin typeface="Cambria Math"/>
                                        </a:rPr>
                                        <m:t>1</m:t>
                                      </m:r>
                                    </m:sub>
                                  </m:sSub>
                                  <m:r>
                                    <a:rPr lang="da-DK" sz="2000" i="1">
                                      <a:latin typeface="Cambria Math"/>
                                    </a:rPr>
                                    <m:t>−1</m:t>
                                  </m:r>
                                </m:e>
                              </m:d>
                              <m:r>
                                <a:rPr lang="da-DK" sz="2000" i="1">
                                  <a:latin typeface="Cambria Math"/>
                                  <a:ea typeface="Cambria Math"/>
                                </a:rPr>
                                <m:t>∙</m:t>
                              </m:r>
                              <m:sSup>
                                <m:sSupPr>
                                  <m:ctrlPr>
                                    <a:rPr lang="da-DK" sz="2000" i="1">
                                      <a:latin typeface="Cambria Math" panose="02040503050406030204" pitchFamily="18" charset="0"/>
                                    </a:rPr>
                                  </m:ctrlPr>
                                </m:sSupPr>
                                <m:e>
                                  <m:sSub>
                                    <m:sSubPr>
                                      <m:ctrlPr>
                                        <a:rPr lang="da-DK" sz="2000" i="1">
                                          <a:latin typeface="Cambria Math" panose="02040503050406030204" pitchFamily="18" charset="0"/>
                                        </a:rPr>
                                      </m:ctrlPr>
                                    </m:sSubPr>
                                    <m:e>
                                      <m:r>
                                        <a:rPr lang="da-DK" sz="2000" i="1">
                                          <a:latin typeface="Cambria Math"/>
                                        </a:rPr>
                                        <m:t>𝑠</m:t>
                                      </m:r>
                                    </m:e>
                                    <m:sub>
                                      <m:r>
                                        <a:rPr lang="da-DK" sz="2000" i="1">
                                          <a:latin typeface="Cambria Math"/>
                                        </a:rPr>
                                        <m:t>1</m:t>
                                      </m:r>
                                    </m:sub>
                                  </m:sSub>
                                </m:e>
                                <m:sup>
                                  <m:r>
                                    <a:rPr lang="da-DK" sz="2000" i="1">
                                      <a:latin typeface="Cambria Math"/>
                                    </a:rPr>
                                    <m:t>2</m:t>
                                  </m:r>
                                </m:sup>
                              </m:sSup>
                              <m:r>
                                <a:rPr lang="da-DK" sz="2000" i="1">
                                  <a:latin typeface="Cambria Math"/>
                                </a:rPr>
                                <m:t>+</m:t>
                              </m:r>
                              <m:d>
                                <m:dPr>
                                  <m:begChr m:val="("/>
                                  <m:sepChr m:val="|"/>
                                  <m:endChr m:val=")"/>
                                  <m:grow m:val="on"/>
                                  <m:shp m:val="centered"/>
                                  <m:ctrlPr>
                                    <a:rPr lang="da-DK" sz="2000" i="1">
                                      <a:latin typeface="Cambria Math" panose="02040503050406030204" pitchFamily="18" charset="0"/>
                                    </a:rPr>
                                  </m:ctrlPr>
                                </m:dPr>
                                <m:e>
                                  <m:sSub>
                                    <m:sSubPr>
                                      <m:ctrlPr>
                                        <a:rPr lang="da-DK" sz="2000" i="1">
                                          <a:latin typeface="Cambria Math" panose="02040503050406030204" pitchFamily="18" charset="0"/>
                                        </a:rPr>
                                      </m:ctrlPr>
                                    </m:sSubPr>
                                    <m:e>
                                      <m:r>
                                        <a:rPr lang="da-DK" sz="2000" i="1">
                                          <a:latin typeface="Cambria Math"/>
                                        </a:rPr>
                                        <m:t>𝑛</m:t>
                                      </m:r>
                                    </m:e>
                                    <m:sub>
                                      <m:r>
                                        <a:rPr lang="da-DK" sz="2000" i="1">
                                          <a:latin typeface="Cambria Math"/>
                                        </a:rPr>
                                        <m:t>2</m:t>
                                      </m:r>
                                    </m:sub>
                                  </m:sSub>
                                  <m:r>
                                    <a:rPr lang="da-DK" sz="2000" i="1">
                                      <a:latin typeface="Cambria Math"/>
                                    </a:rPr>
                                    <m:t>−1</m:t>
                                  </m:r>
                                </m:e>
                              </m:d>
                              <m:r>
                                <a:rPr lang="da-DK" sz="2000" i="1">
                                  <a:latin typeface="Cambria Math"/>
                                  <a:ea typeface="Cambria Math"/>
                                </a:rPr>
                                <m:t>∙</m:t>
                              </m:r>
                              <m:sSup>
                                <m:sSupPr>
                                  <m:ctrlPr>
                                    <a:rPr lang="da-DK" sz="2000" i="1">
                                      <a:latin typeface="Cambria Math" panose="02040503050406030204" pitchFamily="18" charset="0"/>
                                    </a:rPr>
                                  </m:ctrlPr>
                                </m:sSupPr>
                                <m:e>
                                  <m:sSub>
                                    <m:sSubPr>
                                      <m:ctrlPr>
                                        <a:rPr lang="da-DK" sz="2000" i="1">
                                          <a:latin typeface="Cambria Math" panose="02040503050406030204" pitchFamily="18" charset="0"/>
                                        </a:rPr>
                                      </m:ctrlPr>
                                    </m:sSubPr>
                                    <m:e>
                                      <m:r>
                                        <a:rPr lang="da-DK" sz="2000" i="1">
                                          <a:latin typeface="Cambria Math"/>
                                        </a:rPr>
                                        <m:t>𝑠</m:t>
                                      </m:r>
                                    </m:e>
                                    <m:sub>
                                      <m:r>
                                        <a:rPr lang="da-DK" sz="2000" i="1">
                                          <a:latin typeface="Cambria Math"/>
                                        </a:rPr>
                                        <m:t>2</m:t>
                                      </m:r>
                                    </m:sub>
                                  </m:sSub>
                                </m:e>
                                <m:sup>
                                  <m:r>
                                    <a:rPr lang="da-DK" sz="2000" i="1">
                                      <a:latin typeface="Cambria Math"/>
                                    </a:rPr>
                                    <m:t>2</m:t>
                                  </m:r>
                                </m:sup>
                              </m:sSup>
                            </m:num>
                            <m:den>
                              <m:sSub>
                                <m:sSubPr>
                                  <m:ctrlPr>
                                    <a:rPr lang="da-DK" sz="2000" i="1">
                                      <a:latin typeface="Cambria Math" panose="02040503050406030204" pitchFamily="18" charset="0"/>
                                    </a:rPr>
                                  </m:ctrlPr>
                                </m:sSubPr>
                                <m:e>
                                  <m:r>
                                    <a:rPr lang="da-DK" sz="2000" i="1">
                                      <a:latin typeface="Cambria Math"/>
                                    </a:rPr>
                                    <m:t>𝑛</m:t>
                                  </m:r>
                                </m:e>
                                <m:sub>
                                  <m:r>
                                    <a:rPr lang="da-DK" sz="2000" i="1">
                                      <a:latin typeface="Cambria Math"/>
                                    </a:rPr>
                                    <m:t>1</m:t>
                                  </m:r>
                                </m:sub>
                              </m:sSub>
                              <m:r>
                                <a:rPr lang="da-DK" sz="2000" i="1">
                                  <a:latin typeface="Cambria Math"/>
                                </a:rPr>
                                <m:t>+</m:t>
                              </m:r>
                              <m:sSub>
                                <m:sSubPr>
                                  <m:ctrlPr>
                                    <a:rPr lang="da-DK" sz="2000" i="1">
                                      <a:latin typeface="Cambria Math" panose="02040503050406030204" pitchFamily="18" charset="0"/>
                                    </a:rPr>
                                  </m:ctrlPr>
                                </m:sSubPr>
                                <m:e>
                                  <m:r>
                                    <a:rPr lang="da-DK" sz="2000" i="1">
                                      <a:latin typeface="Cambria Math"/>
                                    </a:rPr>
                                    <m:t>𝑛</m:t>
                                  </m:r>
                                </m:e>
                                <m:sub>
                                  <m:r>
                                    <a:rPr lang="da-DK" sz="2000" i="1">
                                      <a:latin typeface="Cambria Math"/>
                                    </a:rPr>
                                    <m:t>2</m:t>
                                  </m:r>
                                </m:sub>
                              </m:sSub>
                              <m:r>
                                <a:rPr lang="da-DK" sz="2000" i="1">
                                  <a:latin typeface="Cambria Math"/>
                                </a:rPr>
                                <m:t>−2</m:t>
                              </m:r>
                            </m:den>
                          </m:f>
                        </m:e>
                      </m:rad>
                      <m:rad>
                        <m:radPr>
                          <m:degHide m:val="on"/>
                          <m:ctrlPr>
                            <a:rPr lang="en-US" sz="2000" i="1">
                              <a:latin typeface="Cambria Math" panose="02040503050406030204" pitchFamily="18" charset="0"/>
                            </a:rPr>
                          </m:ctrlPr>
                        </m:radPr>
                        <m:deg/>
                        <m:e>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den>
                          </m:f>
                          <m:r>
                            <a:rPr lang="en-US" sz="2000" i="1">
                              <a:latin typeface="Cambria Math" panose="02040503050406030204" pitchFamily="18" charset="0"/>
                            </a:rPr>
                            <m:t>+</m:t>
                          </m:r>
                          <m:f>
                            <m:fPr>
                              <m:type m:val="ba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den>
                          </m:f>
                        </m:e>
                      </m:rad>
                    </m:oMath>
                  </m:oMathPara>
                </a14:m>
                <a:br>
                  <a:rPr lang="en-US"/>
                </a:br>
                <a:br>
                  <a:rPr lang="en-US"/>
                </a:br>
                <a:r>
                  <a:rPr lang="en-US"/>
                  <a:t>hvor </a:t>
                </a:r>
                <a14:m>
                  <m:oMathPara>
                    <m:oMathParaPr>
                      <m:jc/>
                    </m:oMathParaPr>
                    <m:o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f>
                            <m:fPr>
                              <m:type m:val="lin"/>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𝛼</m:t>
                              </m:r>
                            </m:num>
                            <m:den>
                              <m:r>
                                <a:rPr lang="en-US" sz="1800" i="1">
                                  <a:latin typeface="Cambria Math" panose="02040503050406030204" pitchFamily="18" charset="0"/>
                                </a:rPr>
                                <m:t>2</m:t>
                              </m:r>
                            </m:den>
                          </m:f>
                        </m:sub>
                      </m:sSub>
                    </m:oMath>
                  </m:oMathPara>
                </a14:m>
                <a:r>
                  <a:rPr lang="en-GB"/>
                  <a:t> er baseret på </a:t>
                </a:r>
                <a14:m>
                  <m:oMathPara>
                    <m:oMathParaPr>
                      <m:jc/>
                    </m:oMathParaPr>
                    <m:oMath>
                      <m:sSub>
                        <m:sSubPr>
                          <m:ctrlPr>
                            <a:rPr lang="da-DK" i="1">
                              <a:latin typeface="Cambria Math" panose="02040503050406030204" pitchFamily="18" charset="0"/>
                            </a:rPr>
                          </m:ctrlPr>
                        </m:sSubPr>
                        <m:e>
                          <m:r>
                            <a:rPr lang="da-DK" i="1">
                              <a:latin typeface="Cambria Math" panose="02040503050406030204" pitchFamily="18" charset="0"/>
                              <a:ea typeface="Cambria Math" panose="02040503050406030204" pitchFamily="18" charset="0"/>
                            </a:rPr>
                            <m:t>𝜈</m:t>
                          </m:r>
                          <m:r>
                            <a:rPr lang="en-US" i="1">
                              <a:latin typeface="Cambria Math" panose="02040503050406030204" pitchFamily="18" charset="0"/>
                              <a:ea typeface="Cambria Math" panose="02040503050406030204" pitchFamily="18" charset="0"/>
                            </a:rPr>
                            <m:t>=</m:t>
                          </m:r>
                          <m:r>
                            <a:rPr lang="da-DK" i="1">
                              <a:latin typeface="Cambria Math"/>
                            </a:rPr>
                            <m:t>𝑛</m:t>
                          </m:r>
                        </m:e>
                        <m:sub>
                          <m:r>
                            <a:rPr lang="da-DK" i="1">
                              <a:latin typeface="Cambria Math"/>
                            </a:rPr>
                            <m:t>1</m:t>
                          </m:r>
                        </m:sub>
                      </m:sSub>
                      <m:r>
                        <a:rPr lang="da-DK" i="1">
                          <a:latin typeface="Cambria Math"/>
                        </a:rPr>
                        <m:t>+</m:t>
                      </m:r>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da-DK" i="1">
                          <a:latin typeface="Cambria Math"/>
                        </a:rPr>
                        <m:t>−2</m:t>
                      </m:r>
                    </m:oMath>
                  </m:oMathPara>
                </a14:m>
                <a:r>
                  <a:rPr lang="en-US"/>
                  <a:t> </a:t>
                </a:r>
                <a:r>
                  <a:rPr lang="en-US" smtClean="0"/>
                  <a:t>frihedsgrader.</a:t>
                </a:r>
                <a:endParaRPr lang="en-GB"/>
              </a:p>
              <a:p>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51" t="-549" b="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84</a:t>
            </a:fld>
            <a:endParaRPr lang="da-DK">
              <a:solidFill>
                <a:prstClr val="black">
                  <a:tint val="75000"/>
                </a:prstClr>
              </a:solidFill>
            </a:endParaRPr>
          </a:p>
        </p:txBody>
      </p:sp>
    </p:spTree>
    <p:extLst>
      <p:ext uri="{BB962C8B-B14F-4D97-AF65-F5344CB8AC3E}">
        <p14:creationId xmlns:p14="http://schemas.microsoft.com/office/powerpoint/2010/main" val="1477358883"/>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smtClean="0"/>
              <a:t>Eksempel 8.7 s. 274</a:t>
            </a:r>
            <a:endParaRPr lang="en-GB"/>
          </a:p>
        </p:txBody>
      </p:sp>
      <mc:AlternateContent>
        <mc:Choice Requires="a14">
          <p:sp>
            <p:nvSpPr>
              <p:cNvPr id="6" name="Content Placeholder 5"/>
              <p:cNvSpPr>
                <a:spLocks noGrp="1"/>
              </p:cNvSpPr>
              <p:nvPr>
                <p:ph idx="1"/>
              </p:nvPr>
            </p:nvSpPr>
            <p:spPr>
              <a:xfrm>
                <a:off x="467544" y="1124744"/>
                <a:ext cx="8424936" cy="5616624"/>
              </a:xfrm>
            </p:spPr>
            <p:txBody>
              <a:bodyPr/>
              <a:lstStyle/>
              <a:p>
                <a:r>
                  <a:rPr lang="en-US" smtClean="0"/>
                  <a:t>Beton kan knuses og genbruges i belægningsmateriale. Som i eksempel 7.1 måles styrken af materialet med elasticiteten, </a:t>
                </a:r>
                <a:r>
                  <a:rPr lang="en-US"/>
                  <a:t>‘modulus of resilience</a:t>
                </a:r>
                <a:r>
                  <a:rPr lang="en-US" smtClean="0"/>
                  <a:t>’. Elasticiteten af beton fra to lokaliteter sammenlignes i to små stikprøver på </a:t>
                </a:r>
                <a14:m>
                  <m:oMathPara>
                    <m:oMathParaPr>
                      <m:jc/>
                    </m:oMathParaPr>
                    <m:oMath>
                      <m:sSub>
                        <m:sSubPr>
                          <m:ctrlPr>
                            <a:rPr lang="da-DK" i="1">
                              <a:latin typeface="Cambria Math" panose="02040503050406030204" pitchFamily="18" charset="0"/>
                            </a:rPr>
                          </m:ctrlPr>
                        </m:sSubPr>
                        <m:e>
                          <m:r>
                            <a:rPr lang="da-DK" i="1">
                              <a:latin typeface="Cambria Math"/>
                            </a:rPr>
                            <m:t>𝑛</m:t>
                          </m:r>
                        </m:e>
                        <m:sub>
                          <m:r>
                            <a:rPr lang="da-DK" i="1">
                              <a:latin typeface="Cambria Math"/>
                            </a:rPr>
                            <m:t>1</m:t>
                          </m:r>
                        </m:sub>
                      </m:sSub>
                      <m:r>
                        <a:rPr lang="en-US" b="0" i="1" smtClean="0">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a:rPr>
                            <m:t>𝑛</m:t>
                          </m:r>
                        </m:e>
                        <m:sub>
                          <m:r>
                            <a:rPr lang="da-DK" i="1">
                              <a:latin typeface="Cambria Math"/>
                            </a:rPr>
                            <m:t>2</m:t>
                          </m:r>
                        </m:sub>
                      </m:sSub>
                      <m:r>
                        <a:rPr lang="en-US" b="0" i="1" smtClean="0">
                          <a:latin typeface="Cambria Math" panose="02040503050406030204" pitchFamily="18" charset="0"/>
                        </a:rPr>
                        <m:t>=6</m:t>
                      </m:r>
                    </m:oMath>
                  </m:oMathPara>
                </a14:m>
                <a:r>
                  <a:rPr lang="en-GB" smtClean="0"/>
                  <a:t> observationer: </a:t>
                </a:r>
                <a:br>
                  <a:rPr lang="en-GB" smtClean="0"/>
                </a:br>
                <a:br>
                  <a:rPr lang="en-GB" smtClean="0"/>
                </a:br>
                <a:br>
                  <a:rPr lang="en-GB" smtClean="0"/>
                </a:br>
                <a:br>
                  <a:rPr lang="en-GB" smtClean="0"/>
                </a:br>
                <a:r>
                  <a:rPr lang="en-GB" smtClean="0"/>
                  <a:t>Er der forskel på elasticiteten på 5 % signifikansniveau?</a:t>
                </a:r>
              </a:p>
              <a:p>
                <a:r>
                  <a:rPr lang="en-US" smtClean="0"/>
                  <a:t>Vi regner eksemplet i R, men </a:t>
                </a:r>
                <a:br>
                  <a:rPr lang="en-US" smtClean="0"/>
                </a:br>
                <a:r>
                  <a:rPr lang="en-US" smtClean="0"/>
                  <a:t>resultatet er, at der er forskel, </a:t>
                </a:r>
                <a:br>
                  <a:rPr lang="en-US" smtClean="0"/>
                </a:br>
                <a:r>
                  <a:rPr lang="en-US" smtClean="0"/>
                  <a:t>og p-værdien er 2.4 %</a:t>
                </a:r>
                <a:br>
                  <a:rPr lang="en-US" smtClean="0"/>
                </a:br>
                <a:br>
                  <a:rPr lang="en-US" smtClean="0"/>
                </a:br>
                <a:endParaRPr lang="en-US" smtClean="0"/>
              </a:p>
              <a:p>
                <a:r>
                  <a:rPr lang="en-US"/>
                  <a:t>Opgaven kan løses med R-funktionen t.test</a:t>
                </a:r>
                <a:r>
                  <a:rPr lang="en-US" smtClean="0"/>
                  <a:t>() og denne</a:t>
                </a:r>
                <a:br>
                  <a:rPr lang="en-US" smtClean="0"/>
                </a:br>
                <a:r>
                  <a:rPr lang="en-US" smtClean="0"/>
                  <a:t>‘trylleformular’:</a:t>
                </a:r>
                <a:br>
                  <a:rPr lang="en-US"/>
                </a:br>
                <a:r>
                  <a:rPr lang="en-US" smtClean="0"/>
                  <a:t> 	t.test(x</a:t>
                </a:r>
                <a:r>
                  <a:rPr lang="en-US"/>
                  <a:t>, y, </a:t>
                </a:r>
                <a:r>
                  <a:rPr lang="en-US" smtClean="0"/>
                  <a:t>var.equal=T, </a:t>
                </a:r>
                <a:r>
                  <a:rPr lang="en-US"/>
                  <a:t>mu=0, conf.level=0.95</a:t>
                </a:r>
                <a:r>
                  <a:rPr lang="en-US" smtClean="0"/>
                  <a:t>).</a:t>
                </a:r>
                <a:endParaRPr lang="en-GB" smtClean="0"/>
              </a:p>
              <a:p>
                <a:endParaRPr lang="en-GB"/>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467544" y="1124744"/>
                <a:ext cx="8424936" cy="5616624"/>
              </a:xfrm>
              <a:blipFill>
                <a:blip r:embed="rId2"/>
                <a:stretch>
                  <a:fillRect l="-868" t="-760" r="-1375" b="-173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85</a:t>
            </a:fld>
            <a:endParaRPr lang="da-DK">
              <a:solidFill>
                <a:prstClr val="black">
                  <a:tint val="75000"/>
                </a:prstClr>
              </a:solidFill>
            </a:endParaRPr>
          </a:p>
        </p:txBody>
      </p:sp>
      <p:pic>
        <p:nvPicPr>
          <p:cNvPr id="7" name="Picture 6"/>
          <p:cNvPicPr>
            <a:picLocks noChangeAspect="1"/>
          </p:cNvPicPr>
          <p:nvPr/>
        </p:nvPicPr>
        <p:blipFill>
          <a:blip r:embed="rId3"/>
          <a:stretch>
            <a:fillRect/>
          </a:stretch>
        </p:blipFill>
        <p:spPr>
          <a:xfrm>
            <a:off x="1331640" y="2708920"/>
            <a:ext cx="6885582" cy="728676"/>
          </a:xfrm>
          <a:prstGeom prst="rect">
            <a:avLst/>
          </a:prstGeom>
        </p:spPr>
      </p:pic>
      <p:grpSp>
        <p:nvGrpSpPr>
          <p:cNvPr id="12" name="Group 11"/>
          <p:cNvGrpSpPr/>
          <p:nvPr/>
        </p:nvGrpSpPr>
        <p:grpSpPr>
          <a:xfrm>
            <a:off x="4774431" y="3996468"/>
            <a:ext cx="4091409" cy="2123030"/>
            <a:chOff x="4774431" y="3996468"/>
            <a:chExt cx="4091409" cy="2123030"/>
          </a:xfrm>
        </p:grpSpPr>
        <p:pic>
          <p:nvPicPr>
            <p:cNvPr id="8" name="Picture 7"/>
            <p:cNvPicPr>
              <a:picLocks noChangeAspect="1"/>
            </p:cNvPicPr>
            <p:nvPr/>
          </p:nvPicPr>
          <p:blipFill>
            <a:blip r:embed="rId4"/>
            <a:stretch>
              <a:fillRect/>
            </a:stretch>
          </p:blipFill>
          <p:spPr>
            <a:xfrm>
              <a:off x="4774431" y="3996468"/>
              <a:ext cx="4047926" cy="1632497"/>
            </a:xfrm>
            <a:prstGeom prst="rect">
              <a:avLst/>
            </a:prstGeom>
          </p:spPr>
        </p:pic>
        <mc:AlternateContent>
          <mc:Choice Requires="a14">
            <p:sp>
              <p:nvSpPr>
                <p:cNvPr id="11" name="Line Callout 1 10"/>
                <p:cNvSpPr/>
                <p:nvPr/>
              </p:nvSpPr>
              <p:spPr>
                <a:xfrm>
                  <a:off x="7713712" y="5747255"/>
                  <a:ext cx="1152128" cy="372243"/>
                </a:xfrm>
                <a:prstGeom prst="borderCallout1">
                  <a:avLst>
                    <a:gd name="adj1" fmla="val -268"/>
                    <a:gd name="adj2" fmla="val 53402"/>
                    <a:gd name="adj3" fmla="val -117418"/>
                    <a:gd name="adj4" fmla="val 273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14:m>
                    <m:oMathPara>
                      <m:oMathParaPr>
                        <m:jc/>
                      </m:oMathParaPr>
                      <m:o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𝑡</m:t>
                            </m:r>
                          </m:e>
                          <m:sub>
                            <m:r>
                              <a:rPr lang="en-US" sz="1600" i="1">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=2.65</m:t>
                        </m:r>
                      </m:oMath>
                    </m:oMathPara>
                  </a14:m>
                  <a:endParaRPr lang="en-GB">
                    <a:solidFill>
                      <a:schemeClr val="tx1"/>
                    </a:solidFill>
                  </a:endParaRPr>
                </a:p>
              </p:txBody>
            </p:sp>
          </mc:Choice>
          <mc:Fallback>
            <p:sp>
              <p:nvSpPr>
                <p:cNvPr id="11" name="Line Callout 1 10"/>
                <p:cNvSpPr>
                  <a:spLocks noRot="1" noChangeAspect="1" noMove="1" noResize="1" noEditPoints="1" noAdjustHandles="1" noChangeArrowheads="1" noChangeShapeType="1" noTextEdit="1"/>
                </p:cNvSpPr>
                <p:nvPr/>
              </p:nvSpPr>
              <p:spPr>
                <a:xfrm>
                  <a:off x="7713712" y="5747255"/>
                  <a:ext cx="1152128" cy="372243"/>
                </a:xfrm>
                <a:prstGeom prst="borderCallout1">
                  <a:avLst>
                    <a:gd name="adj1" fmla="val -268"/>
                    <a:gd name="adj2" fmla="val 53402"/>
                    <a:gd name="adj3" fmla="val -117418"/>
                    <a:gd name="adj4" fmla="val 27353"/>
                  </a:avLst>
                </a:prstGeom>
                <a:blipFill>
                  <a:blip r:embed="rId5"/>
                  <a:stretch>
                    <a:fillRect/>
                  </a:stretch>
                </a:blipFill>
                <a:ln>
                  <a:solidFill>
                    <a:schemeClr val="tx1"/>
                  </a:solidFill>
                </a:ln>
              </p:spPr>
              <p:txBody>
                <a:bodyPr/>
                <a:lstStyle/>
                <a:p>
                  <a:r>
                    <a:rPr lang="en-GB">
                      <a:noFill/>
                    </a:rPr>
                    <a:t> </a:t>
                  </a:r>
                </a:p>
              </p:txBody>
            </p:sp>
          </mc:Fallback>
        </mc:AlternateContent>
      </p:grpSp>
    </p:spTree>
    <p:extLst>
      <p:ext uri="{BB962C8B-B14F-4D97-AF65-F5344CB8AC3E}">
        <p14:creationId xmlns:p14="http://schemas.microsoft.com/office/powerpoint/2010/main" val="3192192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To </a:t>
            </a:r>
            <a:r>
              <a:rPr lang="en-US"/>
              <a:t>parvist </a:t>
            </a:r>
            <a:r>
              <a:rPr lang="en-US" smtClean="0"/>
              <a:t>afhængige stikprøver</a:t>
            </a:r>
            <a:endParaRPr lang="en-GB"/>
          </a:p>
        </p:txBody>
      </p:sp>
      <mc:AlternateContent>
        <mc:Choice Requires="a14">
          <p:sp>
            <p:nvSpPr>
              <p:cNvPr id="3" name="Content Placeholder 2"/>
              <p:cNvSpPr>
                <a:spLocks noGrp="1"/>
              </p:cNvSpPr>
              <p:nvPr>
                <p:ph idx="1"/>
              </p:nvPr>
            </p:nvSpPr>
            <p:spPr/>
            <p:txBody>
              <a:bodyPr/>
              <a:lstStyle/>
              <a:p>
                <a:r>
                  <a:rPr lang="en-US" smtClean="0"/>
                  <a:t>Med visse eksperimentelle designs kan man (istedet for at sammenligne to uafhængige stikprøver) sammenligne to </a:t>
                </a:r>
                <a:r>
                  <a:rPr lang="en-US"/>
                  <a:t>stikprøver, hvor observationerne er parvist </a:t>
                </a:r>
                <a:r>
                  <a:rPr lang="en-US" smtClean="0"/>
                  <a:t>afhængige (f.eks. højre og venstre sko med forskellig imprægnering)</a:t>
                </a:r>
              </a:p>
              <a:p>
                <a:r>
                  <a:rPr lang="en-US" smtClean="0"/>
                  <a:t>Metoden kaldes ‘</a:t>
                </a:r>
                <a:r>
                  <a:rPr lang="en-US" b="1" smtClean="0">
                    <a:solidFill>
                      <a:schemeClr val="accent1">
                        <a:lumMod val="75000"/>
                      </a:schemeClr>
                    </a:solidFill>
                  </a:rPr>
                  <a:t>parret t-test</a:t>
                </a:r>
                <a:r>
                  <a:rPr lang="en-US" smtClean="0"/>
                  <a:t>’ eller ‘</a:t>
                </a:r>
                <a:r>
                  <a:rPr lang="en-US" b="1" smtClean="0">
                    <a:solidFill>
                      <a:schemeClr val="accent1">
                        <a:lumMod val="75000"/>
                      </a:schemeClr>
                    </a:solidFill>
                  </a:rPr>
                  <a:t>matchede par t-test</a:t>
                </a:r>
                <a:r>
                  <a:rPr lang="en-US" smtClean="0"/>
                  <a:t>’</a:t>
                </a:r>
              </a:p>
              <a:p>
                <a:r>
                  <a:rPr lang="en-US" smtClean="0"/>
                  <a:t>Vi har to stikprøver </a:t>
                </a:r>
                <a14:m>
                  <m:oMathPara>
                    <m:oMathParaPr>
                      <m:jc/>
                    </m:oMathParaPr>
                    <m:o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m:oMathPara>
                </a14:m>
                <a:r>
                  <a:rPr lang="en-US" smtClean="0"/>
                  <a:t>, ...,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oMath>
                  </m:oMathPara>
                </a14:m>
                <a:r>
                  <a:rPr lang="en-US" smtClean="0"/>
                  <a:t> og </a:t>
                </a:r>
                <a14:m>
                  <m:oMathPara>
                    <m:oMathParaPr>
                      <m:jc/>
                    </m:oMathParaPr>
                    <m:o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m:oMathPara>
                </a14:m>
                <a:r>
                  <a:rPr lang="en-US" smtClean="0"/>
                  <a:t>, ...,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oMath>
                  </m:oMathPara>
                </a14:m>
                <a:r>
                  <a:rPr lang="en-US" smtClean="0"/>
                  <a:t>, hvor hvert par af observationer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m:oMathPara>
                </a14:m>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oMath>
                  </m:oMathPara>
                </a14:m>
                <a:r>
                  <a:rPr lang="en-US" smtClean="0"/>
                  <a:t>) er afhængige. Derfor ser vi på forskellene: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oMath>
                  </m:oMathPara>
                </a14:m>
                <a:endParaRPr lang="en-US" smtClean="0"/>
              </a:p>
              <a:p>
                <a:r>
                  <a:rPr lang="en-US" smtClean="0"/>
                  <a:t>Eksempler (før-og-efter-tests):</a:t>
                </a:r>
              </a:p>
              <a:p>
                <a:pPr lvl="1"/>
                <a:r>
                  <a:rPr lang="en-US" smtClean="0"/>
                  <a:t>Personers vægt før og efter en slankekur</a:t>
                </a:r>
              </a:p>
              <a:p>
                <a:pPr lvl="1"/>
                <a:r>
                  <a:rPr lang="en-US" smtClean="0"/>
                  <a:t>Bilers brænstofforbrug før og efter en motorrens</a:t>
                </a:r>
              </a:p>
              <a:p>
                <a:pPr lvl="1"/>
                <a:r>
                  <a:rPr lang="en-US" smtClean="0"/>
                  <a:t>Produktionens kvalitet før og efter en justering</a:t>
                </a:r>
              </a:p>
              <a:p>
                <a:r>
                  <a:rPr lang="en-US" smtClean="0"/>
                  <a:t>Andre eksempler:</a:t>
                </a:r>
              </a:p>
              <a:p>
                <a:pPr lvl="1"/>
                <a:r>
                  <a:rPr lang="en-US" smtClean="0"/>
                  <a:t>Måling af ansigtsgenkendelse med to forskellige algoritmer</a:t>
                </a:r>
              </a:p>
              <a:p>
                <a:pPr lvl="1"/>
                <a:r>
                  <a:rPr lang="en-US" smtClean="0"/>
                  <a:t>BMI af mor og datter eller far og søn eller samboende partnere.</a:t>
                </a:r>
                <a:br>
                  <a:rPr lang="en-US"/>
                </a:b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b="-1868"/>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86</a:t>
            </a:fld>
            <a:endParaRPr lang="da-DK">
              <a:solidFill>
                <a:prstClr val="black">
                  <a:tint val="75000"/>
                </a:prstClr>
              </a:solidFill>
            </a:endParaRPr>
          </a:p>
        </p:txBody>
      </p:sp>
    </p:spTree>
    <p:extLst>
      <p:ext uri="{BB962C8B-B14F-4D97-AF65-F5344CB8AC3E}">
        <p14:creationId xmlns:p14="http://schemas.microsoft.com/office/powerpoint/2010/main" val="114572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tretch>
            <a:fillRect/>
          </a:stretch>
        </p:blipFill>
        <p:spPr>
          <a:xfrm>
            <a:off x="3059832" y="5409712"/>
            <a:ext cx="4248472" cy="428417"/>
          </a:xfrm>
          <a:prstGeom prst="rect">
            <a:avLst/>
          </a:prstGeom>
        </p:spPr>
      </p:pic>
      <p:sp>
        <p:nvSpPr>
          <p:cNvPr id="2" name="Title 1"/>
          <p:cNvSpPr>
            <a:spLocks noGrp="1"/>
          </p:cNvSpPr>
          <p:nvPr>
            <p:ph type="title"/>
          </p:nvPr>
        </p:nvSpPr>
        <p:spPr/>
        <p:txBody>
          <a:bodyPr/>
          <a:lstStyle/>
          <a:p>
            <a:r>
              <a:rPr lang="en-US" smtClean="0"/>
              <a:t>Eksempel 8.12, s. 281</a:t>
            </a:r>
            <a:endParaRPr lang="en-GB"/>
          </a:p>
        </p:txBody>
      </p:sp>
      <mc:AlternateContent>
        <mc:Choice Requires="a14">
          <p:sp>
            <p:nvSpPr>
              <p:cNvPr id="3" name="Content Placeholder 2"/>
              <p:cNvSpPr>
                <a:spLocks noGrp="1"/>
              </p:cNvSpPr>
              <p:nvPr>
                <p:ph idx="1"/>
              </p:nvPr>
            </p:nvSpPr>
            <p:spPr/>
            <p:txBody>
              <a:bodyPr/>
              <a:lstStyle/>
              <a:p>
                <a:r>
                  <a:rPr lang="en-US" smtClean="0"/>
                  <a:t>På 10 fabrikker er sikkerheden målt som det ugentlige antal mistede arbejdstimer som følge af ulykker. Der måles før og efter indførelsen af et sikkerhedsprogram. Har sikkerhedsprogrammet bevirket en forbedring af sikkerheden på 5 % signifikansniveau?</a:t>
                </a:r>
              </a:p>
              <a:p>
                <a:r>
                  <a:rPr lang="en-US" smtClean="0"/>
                  <a:t>Data: </a:t>
                </a:r>
                <a:br>
                  <a:rPr lang="en-US" smtClean="0"/>
                </a:br>
                <a:br>
                  <a:rPr lang="en-US" smtClean="0"/>
                </a:br>
                <a:br>
                  <a:rPr lang="en-US" smtClean="0"/>
                </a:br>
                <a:endParaRPr lang="en-US" smtClean="0"/>
              </a:p>
              <a:p>
                <a:r>
                  <a:rPr lang="en-US"/>
                  <a:t>Der er forskel </a:t>
                </a:r>
                <a:r>
                  <a:rPr lang="en-US" smtClean="0"/>
                  <a:t>på niveauet af antal mistede timer på de ti fabrikker (se f.eks. nr. 4 og nr. 10), sikkert fordi der er forskel på </a:t>
                </a:r>
                <a:r>
                  <a:rPr lang="en-US"/>
                  <a:t>produktionen og på antal </a:t>
                </a:r>
                <a:r>
                  <a:rPr lang="en-US" smtClean="0"/>
                  <a:t>ansatte </a:t>
                </a:r>
              </a:p>
              <a:p>
                <a:r>
                  <a:rPr lang="en-US" smtClean="0"/>
                  <a:t>Vi ser på forskelle i antal mistede arbejdtimer før og efter: </a:t>
                </a:r>
                <a:br>
                  <a:rPr lang="en-US" smtClean="0"/>
                </a:b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m:oMathPara>
                </a14:m>
                <a:r>
                  <a:rPr lang="en-GB" smtClean="0"/>
                  <a:t>: </a:t>
                </a:r>
              </a:p>
              <a:p>
                <a:r>
                  <a:rPr lang="en-US" smtClean="0"/>
                  <a:t>Vi kan nu se bort fra de to oprindelige stikprøver og arbejde videre med </a:t>
                </a:r>
                <a14:m>
                  <m:oMathPara>
                    <m:oMathParaPr>
                      <m:jc/>
                    </m:oMathParaPr>
                    <m:o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r>
                  <a:rPr lang="en-US" smtClean="0"/>
                  <a: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r="-1302"/>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87</a:t>
            </a:fld>
            <a:endParaRPr lang="da-DK">
              <a:solidFill>
                <a:prstClr val="black">
                  <a:tint val="75000"/>
                </a:prstClr>
              </a:solidFill>
            </a:endParaRPr>
          </a:p>
        </p:txBody>
      </p:sp>
      <p:pic>
        <p:nvPicPr>
          <p:cNvPr id="5" name="Picture 4"/>
          <p:cNvPicPr>
            <a:picLocks noChangeAspect="1"/>
          </p:cNvPicPr>
          <p:nvPr/>
        </p:nvPicPr>
        <p:blipFill>
          <a:blip r:embed="rId4"/>
          <a:stretch>
            <a:fillRect/>
          </a:stretch>
        </p:blipFill>
        <p:spPr>
          <a:xfrm>
            <a:off x="755576" y="3014662"/>
            <a:ext cx="7950274" cy="796859"/>
          </a:xfrm>
          <a:prstGeom prst="rect">
            <a:avLst/>
          </a:prstGeom>
        </p:spPr>
      </p:pic>
    </p:spTree>
    <p:extLst>
      <p:ext uri="{BB962C8B-B14F-4D97-AF65-F5344CB8AC3E}">
        <p14:creationId xmlns:p14="http://schemas.microsoft.com/office/powerpoint/2010/main" val="2454326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8.12, s. 281</a:t>
            </a:r>
            <a:endParaRPr lang="en-GB"/>
          </a:p>
        </p:txBody>
      </p:sp>
      <mc:AlternateContent>
        <mc:Choice Requires="a14">
          <p:sp>
            <p:nvSpPr>
              <p:cNvPr id="3" name="Content Placeholder 2"/>
              <p:cNvSpPr>
                <a:spLocks noGrp="1"/>
              </p:cNvSpPr>
              <p:nvPr>
                <p:ph idx="1"/>
              </p:nvPr>
            </p:nvSpPr>
            <p:spPr/>
            <p:txBody>
              <a:bodyPr/>
              <a:lstStyle/>
              <a:p>
                <a:r>
                  <a:rPr lang="en-US" smtClean="0"/>
                  <a:t>Vi behandler</a:t>
                </a:r>
                <a:r>
                  <a:rPr lang="en-GB" smtClean="0"/>
                  <a:t> </a:t>
                </a:r>
                <a14:m>
                  <m:oMathPara>
                    <m:oMathParaPr>
                      <m:jc/>
                    </m:oMathParaPr>
                    <m:oMath>
                      <m:r>
                        <a:rPr lang="en-US" b="0" i="1" smtClean="0">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1</m:t>
                          </m:r>
                        </m:sub>
                      </m:sSub>
                    </m:oMath>
                  </m:oMathPara>
                </a14:m>
                <a:r>
                  <a:rPr lang="en-US"/>
                  <a:t>, </a:t>
                </a:r>
                <a14:m>
                  <m:oMathPara>
                    <m:oMathParaPr>
                      <m:jc/>
                    </m:oMathParaPr>
                    <m:o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2</m:t>
                          </m:r>
                        </m:sub>
                      </m:sSub>
                    </m:oMath>
                  </m:oMathPara>
                </a14:m>
                <a:r>
                  <a:rPr lang="en-US"/>
                  <a:t>, ..., </a:t>
                </a:r>
                <a14:m>
                  <m:oMathPara>
                    <m:oMathParaPr>
                      <m:jc/>
                    </m:oMathParaPr>
                    <m:oMath>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𝑛</m:t>
                          </m:r>
                        </m:sub>
                      </m:sSub>
                    </m:oMath>
                  </m:oMathPara>
                </a14:m>
                <a:r>
                  <a:rPr lang="en-GB" smtClean="0"/>
                  <a:t> som en enkelt stikprøve af en population med middelværdi </a:t>
                </a:r>
                <a14:m>
                  <m:oMathPara>
                    <m:oMathParaPr>
                      <m:jc/>
                    </m:oMathParaPr>
                    <m:o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0</m:t>
                          </m:r>
                        </m:sub>
                      </m:sSub>
                    </m:oMath>
                  </m:oMathPara>
                </a14:m>
                <a:r>
                  <a:rPr lang="en-US" smtClean="0"/>
                  <a:t> </a:t>
                </a:r>
                <a:br>
                  <a:rPr lang="en-US" smtClean="0"/>
                </a:br>
                <a:endParaRPr lang="en-US" smtClean="0"/>
              </a:p>
              <a:p>
                <a:r>
                  <a:rPr lang="en-US" smtClean="0"/>
                  <a:t>Stikprøvens middelværdi,</a:t>
                </a:r>
                <a:r>
                  <a:rPr lang="da-DK" smtClean="0"/>
                  <a:t> </a:t>
                </a:r>
                <a14:m>
                  <m:oMathPara>
                    <m:oMathParaPr>
                      <m:jc/>
                    </m:oMathParaPr>
                    <m:oMath>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box>
                        <m:boxPr>
                          <m:noBreak m:val="off"/>
                          <m:ctrlPr>
                            <a:rPr lang="da-DK" i="1">
                              <a:latin typeface="Cambria Math" panose="02040503050406030204" pitchFamily="18" charset="0"/>
                            </a:rPr>
                          </m:ctrlPr>
                        </m:boxPr>
                        <m:e>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den>
                          </m:f>
                          <m:nary>
                            <m:naryPr>
                              <m:chr m:val="∑"/>
                              <m:limLoc m:val="subSup"/>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b>
                                <m:sSubPr>
                                  <m:ctrlPr>
                                    <a:rPr lang="da-DK" i="1">
                                      <a:latin typeface="Cambria Math" panose="02040503050406030204" pitchFamily="18" charset="0"/>
                                    </a:rPr>
                                  </m:ctrlPr>
                                </m:sSubPr>
                                <m:e>
                                  <m:r>
                                    <a:rPr lang="da-DK" i="1">
                                      <a:latin typeface="Cambria Math"/>
                                    </a:rPr>
                                    <m:t>𝑑</m:t>
                                  </m:r>
                                </m:e>
                                <m:sub>
                                  <m:r>
                                    <a:rPr lang="da-DK" i="1">
                                      <a:latin typeface="Cambria Math"/>
                                    </a:rPr>
                                    <m:t>𝑖</m:t>
                                  </m:r>
                                </m:sub>
                              </m:sSub>
                            </m:e>
                          </m:nary>
                        </m:e>
                      </m:box>
                    </m:oMath>
                  </m:oMathPara>
                </a14:m>
                <a:r>
                  <a:rPr lang="en-GB" smtClean="0"/>
                  <a:t> er vores estimator for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oMath>
                  </m:oMathPara>
                </a14:m>
                <a:r>
                  <a:rPr lang="en-GB" smtClean="0"/>
                  <a:t> </a:t>
                </a:r>
              </a:p>
              <a:p>
                <a:r>
                  <a:rPr lang="en-US"/>
                  <a:t>Dette er analogt til metoden fra kap. 7, hvor vi antog, at </a:t>
                </a:r>
                <a:r>
                  <a:rPr lang="en-US" smtClean="0"/>
                  <a:t>stikprøven med middelværdi </a:t>
                </a:r>
                <a14:m>
                  <m:oMathPara>
                    <m:oMathParaPr>
                      <m:jc/>
                    </m:oMathParaPr>
                    <m:oMath>
                      <m:acc>
                        <m:accPr>
                          <m:chr m:val="̅"/>
                          <m:ctrlPr>
                            <a:rPr lang="da-DK" i="1">
                              <a:latin typeface="Cambria Math" panose="02040503050406030204" pitchFamily="18" charset="0"/>
                            </a:rPr>
                          </m:ctrlPr>
                        </m:accPr>
                        <m:e>
                          <m:r>
                            <a:rPr lang="en-US" b="0" i="1" smtClean="0">
                              <a:latin typeface="Cambria Math" panose="02040503050406030204" pitchFamily="18" charset="0"/>
                            </a:rPr>
                            <m:t>𝑥</m:t>
                          </m:r>
                        </m:e>
                      </m:acc>
                    </m:oMath>
                  </m:oMathPara>
                </a14:m>
                <a:r>
                  <a:rPr lang="en-US" smtClean="0"/>
                  <a:t> kom fra en population med middelværdi </a:t>
                </a:r>
                <a14:m>
                  <m:oMathPara>
                    <m:oMathParaPr>
                      <m:jc/>
                    </m:oMathParaPr>
                    <m:o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oMath>
                  </m:oMathPara>
                </a14:m>
                <a:endParaRPr lang="en-US"/>
              </a:p>
              <a:p>
                <a:r>
                  <a:rPr lang="da-DK" smtClean="0"/>
                  <a:t>Stikprøvens varians </a:t>
                </a:r>
                <a14:m>
                  <m:oMathPara>
                    <m:oMathParaPr>
                      <m:jc/>
                    </m:oMathParaPr>
                    <m:oMath>
                      <m:sSup>
                        <m:sSupPr>
                          <m:ctrlPr>
                            <a:rPr lang="da-DK" sz="2400" i="1">
                              <a:latin typeface="Cambria Math" panose="02040503050406030204" pitchFamily="18" charset="0"/>
                            </a:rPr>
                          </m:ctrlPr>
                        </m:sSupPr>
                        <m:e>
                          <m:sSub>
                            <m:sSubPr>
                              <m:ctrlPr>
                                <a:rPr lang="da-DK" sz="2400" i="1">
                                  <a:latin typeface="Cambria Math" panose="02040503050406030204" pitchFamily="18" charset="0"/>
                                </a:rPr>
                              </m:ctrlPr>
                            </m:sSubPr>
                            <m:e>
                              <m:r>
                                <a:rPr lang="da-DK" sz="2400" i="1">
                                  <a:latin typeface="Cambria Math"/>
                                </a:rPr>
                                <m:t>𝑠</m:t>
                              </m:r>
                            </m:e>
                            <m:sub>
                              <m:r>
                                <a:rPr lang="da-DK" sz="2400" i="1">
                                  <a:latin typeface="Cambria Math"/>
                                </a:rPr>
                                <m:t>𝑑</m:t>
                              </m:r>
                            </m:sub>
                          </m:sSub>
                        </m:e>
                        <m:sup>
                          <m:r>
                            <a:rPr lang="da-DK" sz="2400" i="1">
                              <a:latin typeface="Cambria Math"/>
                            </a:rPr>
                            <m:t>2</m:t>
                          </m:r>
                        </m:sup>
                      </m:sSup>
                    </m:oMath>
                  </m:oMathPara>
                </a14:m>
                <a:br>
                  <a:rPr lang="da-DK"/>
                </a:br>
                <a:r>
                  <a:rPr lang="da-DK" sz="1200"/>
                  <a:t> </a:t>
                </a:r>
                <a:br>
                  <a:rPr lang="da-DK"/>
                </a:br>
                <a14:m>
                  <m:oMathPara>
                    <m:oMathParaPr>
                      <m:jc/>
                    </m:oMathParaPr>
                    <m:oMath>
                      <m:sSup>
                        <m:sSupPr>
                          <m:ctrlPr>
                            <a:rPr lang="da-DK" sz="2400" i="1">
                              <a:latin typeface="Cambria Math" panose="02040503050406030204" pitchFamily="18" charset="0"/>
                            </a:rPr>
                          </m:ctrlPr>
                        </m:sSupPr>
                        <m:e>
                          <m:sSub>
                            <m:sSubPr>
                              <m:ctrlPr>
                                <a:rPr lang="da-DK" sz="2400" i="1">
                                  <a:latin typeface="Cambria Math" panose="02040503050406030204" pitchFamily="18" charset="0"/>
                                </a:rPr>
                              </m:ctrlPr>
                            </m:sSubPr>
                            <m:e>
                              <m:r>
                                <a:rPr lang="da-DK" sz="2400" i="1">
                                  <a:latin typeface="Cambria Math"/>
                                </a:rPr>
                                <m:t>𝑠</m:t>
                              </m:r>
                            </m:e>
                            <m:sub>
                              <m:r>
                                <a:rPr lang="da-DK" sz="2400" i="1">
                                  <a:latin typeface="Cambria Math"/>
                                </a:rPr>
                                <m:t>𝑑</m:t>
                              </m:r>
                            </m:sub>
                          </m:sSub>
                        </m:e>
                        <m:sup>
                          <m:r>
                            <a:rPr lang="da-DK" sz="2400" i="1">
                              <a:latin typeface="Cambria Math"/>
                            </a:rPr>
                            <m:t>2</m:t>
                          </m:r>
                        </m:sup>
                      </m:sSup>
                      <m:r>
                        <a:rPr lang="da-DK" sz="2400" i="1">
                          <a:latin typeface="Cambria Math"/>
                        </a:rPr>
                        <m:t>=</m:t>
                      </m:r>
                      <m:f>
                        <m:fPr>
                          <m:type m:val="bar"/>
                          <m:ctrlPr>
                            <a:rPr lang="da-DK" sz="2400" i="1">
                              <a:latin typeface="Cambria Math" panose="02040503050406030204" pitchFamily="18" charset="0"/>
                            </a:rPr>
                          </m:ctrlPr>
                        </m:fPr>
                        <m:num>
                          <m:r>
                            <a:rPr lang="da-DK" sz="2400" i="1">
                              <a:latin typeface="Cambria Math"/>
                            </a:rPr>
                            <m:t>𝑛</m:t>
                          </m:r>
                          <m:nary>
                            <m:naryPr>
                              <m:chr m:val="∑"/>
                              <m:grow m:val="off"/>
                              <m:subHide m:val="off"/>
                              <m:supHide m:val="off"/>
                              <m:ctrlPr>
                                <a:rPr lang="da-DK" sz="2400" i="1">
                                  <a:latin typeface="Cambria Math" panose="02040503050406030204" pitchFamily="18" charset="0"/>
                                </a:rPr>
                              </m:ctrlPr>
                            </m:naryPr>
                            <m:sub>
                              <m:r>
                                <a:rPr lang="da-DK" sz="2400" i="1">
                                  <a:latin typeface="Cambria Math"/>
                                </a:rPr>
                                <m:t>𝑖</m:t>
                              </m:r>
                              <m:r>
                                <a:rPr lang="da-DK" sz="2400" i="1">
                                  <a:latin typeface="Cambria Math"/>
                                </a:rPr>
                                <m:t>=1</m:t>
                              </m:r>
                            </m:sub>
                            <m:sup>
                              <m:r>
                                <a:rPr lang="da-DK" sz="2400" i="1">
                                  <a:latin typeface="Cambria Math"/>
                                </a:rPr>
                                <m:t>𝑛</m:t>
                              </m:r>
                            </m:sup>
                            <m:e>
                              <m:sSup>
                                <m:sSupPr>
                                  <m:ctrlPr>
                                    <a:rPr lang="da-DK" sz="2400" i="1">
                                      <a:latin typeface="Cambria Math" panose="02040503050406030204" pitchFamily="18" charset="0"/>
                                    </a:rPr>
                                  </m:ctrlPr>
                                </m:sSupPr>
                                <m:e>
                                  <m:sSub>
                                    <m:sSubPr>
                                      <m:ctrlPr>
                                        <a:rPr lang="da-DK" sz="2400" i="1">
                                          <a:latin typeface="Cambria Math" panose="02040503050406030204" pitchFamily="18" charset="0"/>
                                        </a:rPr>
                                      </m:ctrlPr>
                                    </m:sSubPr>
                                    <m:e>
                                      <m:r>
                                        <a:rPr lang="da-DK" sz="2400" i="1">
                                          <a:latin typeface="Cambria Math"/>
                                        </a:rPr>
                                        <m:t>𝑑</m:t>
                                      </m:r>
                                    </m:e>
                                    <m:sub>
                                      <m:r>
                                        <a:rPr lang="da-DK" sz="2400" i="1">
                                          <a:latin typeface="Cambria Math"/>
                                        </a:rPr>
                                        <m:t>𝑖</m:t>
                                      </m:r>
                                    </m:sub>
                                  </m:sSub>
                                </m:e>
                                <m:sup>
                                  <m:r>
                                    <a:rPr lang="da-DK" sz="2400" i="1">
                                      <a:latin typeface="Cambria Math"/>
                                    </a:rPr>
                                    <m:t>2</m:t>
                                  </m:r>
                                </m:sup>
                              </m:sSup>
                              <m:r>
                                <a:rPr lang="da-DK" sz="2400" i="1">
                                  <a:latin typeface="Cambria Math"/>
                                </a:rPr>
                                <m:t>−</m:t>
                              </m:r>
                              <m:sSup>
                                <m:sSupPr>
                                  <m:ctrlPr>
                                    <a:rPr lang="da-DK" sz="2400" i="1">
                                      <a:latin typeface="Cambria Math" panose="02040503050406030204" pitchFamily="18" charset="0"/>
                                    </a:rPr>
                                  </m:ctrlPr>
                                </m:sSupPr>
                                <m:e>
                                  <m:r>
                                    <a:rPr lang="da-DK" sz="2400" i="1">
                                      <a:latin typeface="Cambria Math"/>
                                    </a:rPr>
                                    <m:t>(</m:t>
                                  </m:r>
                                  <m:nary>
                                    <m:naryPr>
                                      <m:chr m:val="∑"/>
                                      <m:grow m:val="off"/>
                                      <m:subHide m:val="off"/>
                                      <m:supHide m:val="off"/>
                                      <m:ctrlPr>
                                        <a:rPr lang="da-DK" sz="2400" i="1">
                                          <a:latin typeface="Cambria Math" panose="02040503050406030204" pitchFamily="18" charset="0"/>
                                        </a:rPr>
                                      </m:ctrlPr>
                                    </m:naryPr>
                                    <m:sub>
                                      <m:r>
                                        <a:rPr lang="da-DK" sz="2400" i="1">
                                          <a:latin typeface="Cambria Math"/>
                                        </a:rPr>
                                        <m:t>𝑖</m:t>
                                      </m:r>
                                      <m:r>
                                        <a:rPr lang="da-DK" sz="2400" i="1">
                                          <a:latin typeface="Cambria Math"/>
                                        </a:rPr>
                                        <m:t>=1</m:t>
                                      </m:r>
                                    </m:sub>
                                    <m:sup>
                                      <m:r>
                                        <a:rPr lang="da-DK" sz="2400" i="1">
                                          <a:latin typeface="Cambria Math"/>
                                        </a:rPr>
                                        <m:t>𝑛</m:t>
                                      </m:r>
                                    </m:sup>
                                    <m:e>
                                      <m:sSub>
                                        <m:sSubPr>
                                          <m:ctrlPr>
                                            <a:rPr lang="da-DK" sz="2400" i="1">
                                              <a:latin typeface="Cambria Math" panose="02040503050406030204" pitchFamily="18" charset="0"/>
                                            </a:rPr>
                                          </m:ctrlPr>
                                        </m:sSubPr>
                                        <m:e>
                                          <m:r>
                                            <a:rPr lang="da-DK" sz="2400" i="1">
                                              <a:latin typeface="Cambria Math"/>
                                            </a:rPr>
                                            <m:t>𝑑</m:t>
                                          </m:r>
                                        </m:e>
                                        <m:sub>
                                          <m:r>
                                            <a:rPr lang="da-DK" sz="2400" i="1">
                                              <a:latin typeface="Cambria Math"/>
                                            </a:rPr>
                                            <m:t>𝑖</m:t>
                                          </m:r>
                                        </m:sub>
                                      </m:sSub>
                                    </m:e>
                                  </m:nary>
                                  <m:r>
                                    <a:rPr lang="da-DK" sz="2400" i="1">
                                      <a:latin typeface="Cambria Math"/>
                                    </a:rPr>
                                    <m:t>)</m:t>
                                  </m:r>
                                </m:e>
                                <m:sup>
                                  <m:r>
                                    <a:rPr lang="da-DK" sz="2400" i="1">
                                      <a:latin typeface="Cambria Math"/>
                                    </a:rPr>
                                    <m:t>2</m:t>
                                  </m:r>
                                </m:sup>
                              </m:sSup>
                            </m:e>
                          </m:nary>
                        </m:num>
                        <m:den>
                          <m:r>
                            <a:rPr lang="da-DK" sz="2400" i="1">
                              <a:latin typeface="Cambria Math"/>
                            </a:rPr>
                            <m:t>𝑛</m:t>
                          </m:r>
                          <m:r>
                            <a:rPr lang="da-DK" sz="2400" i="1">
                              <a:latin typeface="Cambria Math"/>
                            </a:rPr>
                            <m:t>(</m:t>
                          </m:r>
                          <m:r>
                            <a:rPr lang="da-DK" sz="2400" i="1">
                              <a:latin typeface="Cambria Math"/>
                            </a:rPr>
                            <m:t>𝑛</m:t>
                          </m:r>
                          <m:r>
                            <a:rPr lang="da-DK" sz="2400" i="1">
                              <a:latin typeface="Cambria Math"/>
                            </a:rPr>
                            <m:t>−1)</m:t>
                          </m:r>
                        </m:den>
                      </m:f>
                    </m:oMath>
                  </m:oMathPara>
                </a14:m>
                <a:endParaRPr lang="da-DK" smtClean="0"/>
              </a:p>
              <a:p>
                <a:r>
                  <a:rPr lang="da-DK" smtClean="0"/>
                  <a:t>Stikprøvens standardafvigelse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oMath>
                  </m:oMathPara>
                </a14:m>
                <a:r>
                  <a:rPr lang="da-DK" smtClean="0"/>
                  <a:t>: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r>
                        <a:rPr lang="en-US" b="0" i="1" smtClean="0">
                          <a:latin typeface="Cambria Math" panose="02040503050406030204" pitchFamily="18" charset="0"/>
                          <a:ea typeface="Cambria Math"/>
                        </a:rPr>
                        <m:t>=</m:t>
                      </m:r>
                      <m:rad>
                        <m:radPr>
                          <m:degHide m:val="on"/>
                          <m:ctrlPr>
                            <a:rPr lang="en-US" b="0" i="1" smtClean="0">
                              <a:latin typeface="Cambria Math" panose="02040503050406030204" pitchFamily="18" charset="0"/>
                              <a:ea typeface="Cambria Math"/>
                            </a:rPr>
                          </m:ctrlPr>
                        </m:radPr>
                        <m:deg/>
                        <m:e>
                          <m:sSup>
                            <m:sSupPr>
                              <m:ctrlPr>
                                <a:rPr lang="da-DK" sz="2000" i="1">
                                  <a:latin typeface="Cambria Math" panose="02040503050406030204" pitchFamily="18" charset="0"/>
                                </a:rPr>
                              </m:ctrlPr>
                            </m:sSupPr>
                            <m:e>
                              <m:sSub>
                                <m:sSubPr>
                                  <m:ctrlPr>
                                    <a:rPr lang="da-DK" sz="2000" i="1">
                                      <a:latin typeface="Cambria Math" panose="02040503050406030204" pitchFamily="18" charset="0"/>
                                    </a:rPr>
                                  </m:ctrlPr>
                                </m:sSubPr>
                                <m:e>
                                  <m:r>
                                    <a:rPr lang="da-DK" sz="2000" i="1">
                                      <a:latin typeface="Cambria Math"/>
                                    </a:rPr>
                                    <m:t>𝑠</m:t>
                                  </m:r>
                                </m:e>
                                <m:sub>
                                  <m:r>
                                    <a:rPr lang="da-DK" sz="2000" i="1">
                                      <a:latin typeface="Cambria Math"/>
                                    </a:rPr>
                                    <m:t>𝑑</m:t>
                                  </m:r>
                                </m:sub>
                              </m:sSub>
                            </m:e>
                            <m:sup>
                              <m:r>
                                <a:rPr lang="da-DK" sz="2000" i="1">
                                  <a:latin typeface="Cambria Math"/>
                                </a:rPr>
                                <m:t>2</m:t>
                              </m:r>
                            </m:sup>
                          </m:sSup>
                        </m:e>
                      </m:rad>
                    </m:oMath>
                  </m:oMathPara>
                </a14:m>
                <a:endParaRPr lang="da-DK"/>
              </a:p>
              <a:p>
                <a:r>
                  <a:rPr lang="da-DK"/>
                  <a:t>Teststørrelsen: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sSub>
                            <m:sSubPr>
                              <m:ctrlPr>
                                <a:rPr lang="da-DK" i="1">
                                  <a:latin typeface="Cambria Math" panose="02040503050406030204" pitchFamily="18" charset="0"/>
                                </a:rPr>
                              </m:ctrlPr>
                            </m:sSubPr>
                            <m:e>
                              <m:r>
                                <a:rPr lang="da-DK" i="1">
                                  <a:latin typeface="Cambria Math"/>
                                  <a:ea typeface="Cambria Math"/>
                                </a:rPr>
                                <m:t>𝛿</m:t>
                              </m:r>
                            </m:e>
                            <m:sub>
                              <m:r>
                                <a:rPr lang="da-DK" i="1">
                                  <a:latin typeface="Cambria Math"/>
                                </a:rPr>
                                <m:t>0</m:t>
                              </m:r>
                            </m:sub>
                          </m:sSub>
                        </m:num>
                        <m:den>
                          <m:f>
                            <m:fPr>
                              <m:type m:val="lin"/>
                              <m:ctrlPr>
                                <a:rPr lang="da-DK" i="1">
                                  <a:latin typeface="Cambria Math" panose="02040503050406030204" pitchFamily="18" charset="0"/>
                                  <a:ea typeface="Cambria Math"/>
                                </a:rPr>
                              </m:ctrlPr>
                            </m:fPr>
                            <m:num>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er </a:t>
                </a:r>
                <a:r>
                  <a:rPr lang="da-DK" i="1"/>
                  <a:t>t</a:t>
                </a:r>
                <a:r>
                  <a:rPr lang="da-DK"/>
                  <a:t>-fordelt med </a:t>
                </a:r>
                <a14:m>
                  <m:oMathPara>
                    <m:oMathParaPr>
                      <m:jc/>
                    </m:oMathParaPr>
                    <m:oMath>
                      <m:r>
                        <a:rPr lang="da-DK" i="1" smtClean="0">
                          <a:latin typeface="Cambria Math" panose="02040503050406030204" pitchFamily="18" charset="0"/>
                        </a:rPr>
                        <m:t>𝑛</m:t>
                      </m:r>
                      <m:r>
                        <a:rPr lang="da-DK" i="1" smtClean="0">
                          <a:latin typeface="Cambria Math" panose="02040503050406030204" pitchFamily="18" charset="0"/>
                        </a:rPr>
                        <m:t>−1</m:t>
                      </m:r>
                    </m:oMath>
                  </m:oMathPara>
                </a14:m>
                <a:r>
                  <a:rPr lang="da-DK" smtClean="0"/>
                  <a:t> frihedsgrader</a:t>
                </a:r>
              </a:p>
              <a:p>
                <a:r>
                  <a:rPr lang="da-DK" smtClean="0"/>
                  <a:t>Hvis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≥30</m:t>
                      </m:r>
                    </m:oMath>
                  </m:oMathPara>
                </a14:m>
                <a:r>
                  <a:rPr lang="da-DK" smtClean="0"/>
                  <a:t> kunne vi bruge at </a:t>
                </a:r>
                <a14:m>
                  <m:oMathPara>
                    <m:oMathParaPr>
                      <m:jc/>
                    </m:oMathParaPr>
                    <m:oMath>
                      <m:sSub>
                        <m:sSubPr>
                          <m:ctrlPr>
                            <a:rPr lang="da-DK" i="1">
                              <a:latin typeface="Cambria Math" panose="02040503050406030204" pitchFamily="18" charset="0"/>
                            </a:rPr>
                          </m:ctrlPr>
                        </m:sSubPr>
                        <m:e>
                          <m:r>
                            <a:rPr lang="en-US" b="0" i="1" smtClean="0">
                              <a:latin typeface="Cambria Math" panose="02040503050406030204" pitchFamily="18" charset="0"/>
                            </a:rPr>
                            <m:t>𝑧</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sSub>
                            <m:sSubPr>
                              <m:ctrlPr>
                                <a:rPr lang="da-DK" i="1">
                                  <a:latin typeface="Cambria Math" panose="02040503050406030204" pitchFamily="18" charset="0"/>
                                </a:rPr>
                              </m:ctrlPr>
                            </m:sSubPr>
                            <m:e>
                              <m:r>
                                <a:rPr lang="da-DK" i="1">
                                  <a:latin typeface="Cambria Math"/>
                                  <a:ea typeface="Cambria Math"/>
                                </a:rPr>
                                <m:t>𝛿</m:t>
                              </m:r>
                            </m:e>
                            <m:sub>
                              <m:r>
                                <a:rPr lang="da-DK" i="1">
                                  <a:latin typeface="Cambria Math"/>
                                </a:rPr>
                                <m:t>0</m:t>
                              </m:r>
                            </m:sub>
                          </m:sSub>
                        </m:num>
                        <m:den>
                          <m:f>
                            <m:fPr>
                              <m:type m:val="lin"/>
                              <m:ctrlPr>
                                <a:rPr lang="da-DK" i="1">
                                  <a:latin typeface="Cambria Math" panose="02040503050406030204" pitchFamily="18" charset="0"/>
                                  <a:ea typeface="Cambria Math"/>
                                </a:rPr>
                              </m:ctrlPr>
                            </m:fPr>
                            <m:num>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da-DK"/>
                  <a:t>  er </a:t>
                </a:r>
                <a:r>
                  <a:rPr lang="da-DK" smtClean="0"/>
                  <a:t>standard normalfordelt. </a:t>
                </a:r>
                <a:br>
                  <a:rPr lang="en-GB" smtClean="0"/>
                </a:b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r="-941" b="-76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88</a:t>
            </a:fld>
            <a:endParaRPr lang="da-DK">
              <a:solidFill>
                <a:prstClr val="black">
                  <a:tint val="75000"/>
                </a:prstClr>
              </a:solidFill>
            </a:endParaRPr>
          </a:p>
        </p:txBody>
      </p:sp>
      <p:pic>
        <p:nvPicPr>
          <p:cNvPr id="6" name="Picture 5"/>
          <p:cNvPicPr>
            <a:picLocks noChangeAspect="1"/>
          </p:cNvPicPr>
          <p:nvPr/>
        </p:nvPicPr>
        <p:blipFill>
          <a:blip r:embed="rId3"/>
          <a:stretch>
            <a:fillRect/>
          </a:stretch>
        </p:blipFill>
        <p:spPr>
          <a:xfrm>
            <a:off x="2555776" y="1916832"/>
            <a:ext cx="4248472" cy="428417"/>
          </a:xfrm>
          <a:prstGeom prst="rect">
            <a:avLst/>
          </a:prstGeom>
        </p:spPr>
      </p:pic>
    </p:spTree>
    <p:extLst>
      <p:ext uri="{BB962C8B-B14F-4D97-AF65-F5344CB8AC3E}">
        <p14:creationId xmlns:p14="http://schemas.microsoft.com/office/powerpoint/2010/main" val="32835420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8.12, s. 281</a:t>
            </a:r>
            <a:endParaRPr lang="en-GB"/>
          </a:p>
        </p:txBody>
      </p:sp>
      <mc:AlternateContent>
        <mc:Choice Requires="a14">
          <p:sp>
            <p:nvSpPr>
              <p:cNvPr id="3" name="Content Placeholder 2"/>
              <p:cNvSpPr>
                <a:spLocks noGrp="1"/>
              </p:cNvSpPr>
              <p:nvPr>
                <p:ph idx="1"/>
              </p:nvPr>
            </p:nvSpPr>
            <p:spPr/>
            <p:txBody>
              <a:bodyPr/>
              <a:lstStyle/>
              <a:p>
                <a:pPr marL="0" indent="0">
                  <a:buNone/>
                </a:pPr>
                <a:r>
                  <a:rPr lang="en-US" b="1" smtClean="0"/>
                  <a:t>Løsning:</a:t>
                </a:r>
              </a:p>
              <a:p>
                <a:pPr marL="457200" indent="-457200">
                  <a:buFont typeface="+mj-lt"/>
                  <a:buAutoNum type="arabicPeriod"/>
                </a:pPr>
                <a:r>
                  <a:rPr lang="en-US" smtClean="0"/>
                  <a:t>Nulhypotese: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r>
                        <a:rPr lang="en-GB"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0</m:t>
                          </m:r>
                        </m:sub>
                      </m:sSub>
                      <m:r>
                        <a:rPr lang="en-US" i="1">
                          <a:latin typeface="Cambria Math" panose="02040503050406030204" pitchFamily="18" charset="0"/>
                        </a:rPr>
                        <m:t>=0</m:t>
                      </m:r>
                    </m:oMath>
                  </m:oMathPara>
                </a14:m>
                <a:br>
                  <a:rPr lang="en-US"/>
                </a:br>
                <a:r>
                  <a:rPr lang="en-US"/>
                  <a:t>Alternativ hypotese: </a:t>
                </a:r>
                <a:r>
                  <a:rPr lang="en-US" smtClean="0"/>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r>
                        <a:rPr lang="en-GB"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rPr>
                        <m:t>0</m:t>
                      </m:r>
                    </m:oMath>
                  </m:oMathPara>
                </a14:m>
                <a:endParaRPr lang="en-US"/>
              </a:p>
              <a:p>
                <a:pPr marL="457200" indent="-457200">
                  <a:buFont typeface="+mj-lt"/>
                  <a:buAutoNum type="arabicPeriod"/>
                  <a:tabLst>
                    <a:tab pos="2867025"/>
                  </a:tabLst>
                </a:pPr>
                <a:r>
                  <a:rPr lang="en-US"/>
                  <a:t>Signifikansniveau: </a:t>
                </a:r>
                <a:r>
                  <a:rPr lang="en-US" smtClean="0"/>
                  <a:t>	</a:t>
                </a:r>
                <a14:m>
                  <m:oMathPara>
                    <m:oMathParaPr>
                      <m:jc/>
                    </m:oMathParaPr>
                    <m:o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=0.05</m:t>
                      </m:r>
                    </m:oMath>
                  </m:oMathPara>
                </a14:m>
                <a:endParaRPr lang="en-US"/>
              </a:p>
              <a:p>
                <a:pPr marL="457200" indent="-457200">
                  <a:buFont typeface="+mj-lt"/>
                  <a:buAutoNum type="arabicPeriod"/>
                </a:pPr>
                <a:r>
                  <a:rPr lang="en-US"/>
                  <a:t>Kriterier: Teststørrelsen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sSub>
                            <m:sSubPr>
                              <m:ctrlPr>
                                <a:rPr lang="da-DK" i="1">
                                  <a:latin typeface="Cambria Math" panose="02040503050406030204" pitchFamily="18" charset="0"/>
                                </a:rPr>
                              </m:ctrlPr>
                            </m:sSubPr>
                            <m:e>
                              <m:r>
                                <a:rPr lang="da-DK" i="1">
                                  <a:latin typeface="Cambria Math"/>
                                  <a:ea typeface="Cambria Math"/>
                                </a:rPr>
                                <m:t>𝛿</m:t>
                              </m:r>
                            </m:e>
                            <m:sub>
                              <m:r>
                                <a:rPr lang="da-DK" i="1">
                                  <a:latin typeface="Cambria Math"/>
                                </a:rPr>
                                <m:t>0</m:t>
                              </m:r>
                            </m:sub>
                          </m:sSub>
                        </m:num>
                        <m:den>
                          <m:f>
                            <m:fPr>
                              <m:type m:val="lin"/>
                              <m:ctrlPr>
                                <a:rPr lang="da-DK" i="1">
                                  <a:latin typeface="Cambria Math" panose="02040503050406030204" pitchFamily="18" charset="0"/>
                                  <a:ea typeface="Cambria Math"/>
                                </a:rPr>
                              </m:ctrlPr>
                            </m:fPr>
                            <m:num>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num>
                            <m:den>
                              <m:rad>
                                <m:radPr>
                                  <m:degHide m:val="on"/>
                                  <m:ctrlPr>
                                    <a:rPr lang="da-DK" i="1">
                                      <a:latin typeface="Cambria Math" panose="02040503050406030204" pitchFamily="18" charset="0"/>
                                    </a:rPr>
                                  </m:ctrlPr>
                                </m:radPr>
                                <m:deg/>
                                <m:e>
                                  <m:r>
                                    <a:rPr lang="da-DK" i="1">
                                      <a:latin typeface="Cambria Math"/>
                                    </a:rPr>
                                    <m:t>𝑛</m:t>
                                  </m:r>
                                </m:e>
                              </m:rad>
                            </m:den>
                          </m:f>
                        </m:den>
                      </m:f>
                    </m:oMath>
                  </m:oMathPara>
                </a14:m>
                <a:r>
                  <a:rPr lang="en-US"/>
                  <a:t> </a:t>
                </a:r>
                <a:r>
                  <a:rPr lang="en-US" smtClean="0"/>
                  <a:t>er t-fordelt med </a:t>
                </a:r>
                <a14:m>
                  <m:oMathPara>
                    <m:oMathParaPr>
                      <m:jc/>
                    </m:oMathParaPr>
                    <m:oMath>
                      <m:r>
                        <a:rPr lang="en-US" i="1" smtClean="0">
                          <a:latin typeface="Cambria Math" panose="02040503050406030204" pitchFamily="18" charset="0"/>
                        </a:rPr>
                        <m:t>𝑛</m:t>
                      </m:r>
                      <m:r>
                        <a:rPr lang="en-US" i="1" smtClean="0">
                          <a:latin typeface="Cambria Math" panose="02040503050406030204" pitchFamily="18" charset="0"/>
                        </a:rPr>
                        <m:t>−1</m:t>
                      </m:r>
                    </m:oMath>
                  </m:oMathPara>
                </a14:m>
                <a:r>
                  <a:rPr lang="en-US" smtClean="0"/>
                  <a:t> frihedsgrader. Vi har ensidet test med højrehale, så vi forkaster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US" smtClean="0"/>
                  <a:t>, hvis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en-US" b="0" i="1" smtClean="0">
                          <a:latin typeface="Cambria Math" panose="02040503050406030204" pitchFamily="18" charset="0"/>
                        </a:rPr>
                        <m:t>&gt;</m:t>
                      </m:r>
                      <m:sSub>
                        <m:sSubPr>
                          <m:ctrlPr>
                            <a:rPr lang="da-DK" i="1">
                              <a:latin typeface="Cambria Math" panose="02040503050406030204" pitchFamily="18" charset="0"/>
                            </a:rPr>
                          </m:ctrlPr>
                        </m:sSubPr>
                        <m:e>
                          <m:r>
                            <a:rPr lang="da-DK" i="1">
                              <a:latin typeface="Cambria Math"/>
                            </a:rPr>
                            <m:t>𝑡</m:t>
                          </m:r>
                        </m:e>
                        <m:sub>
                          <m:r>
                            <a:rPr lang="da-DK" i="1">
                              <a:latin typeface="Cambria Math"/>
                              <a:ea typeface="Cambria Math" panose="02040503050406030204" pitchFamily="18" charset="0"/>
                            </a:rPr>
                            <m:t>𝛼</m:t>
                          </m:r>
                        </m:sub>
                      </m:sSub>
                    </m:oMath>
                  </m:oMathPara>
                </a14:m>
                <a:r>
                  <a:rPr lang="en-GB" smtClean="0"/>
                  <a:t>, hvor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ea typeface="Cambria Math" panose="02040503050406030204" pitchFamily="18" charset="0"/>
                            </a:rPr>
                            <m:t>𝛼</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qt</m:t>
                      </m:r>
                      <m:d>
                        <m:dPr>
                          <m:begChr m:val="("/>
                          <m:sepChr m:val="|"/>
                          <m:endChr m:val=")"/>
                          <m:grow m:val="on"/>
                          <m:shp m:val="centered"/>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=1.833</m:t>
                      </m:r>
                    </m:oMath>
                  </m:oMathPara>
                </a14:m>
                <a:endParaRPr lang="en-GB" smtClean="0"/>
              </a:p>
              <a:p>
                <a:pPr marL="457200" indent="-457200">
                  <a:buFont typeface="+mj-lt"/>
                  <a:buAutoNum type="arabicPeriod"/>
                </a:pPr>
                <a:r>
                  <a:rPr lang="en-GB" smtClean="0"/>
                  <a:t>Beregninger: </a:t>
                </a:r>
                <a14:m>
                  <m:oMathPara>
                    <m:oMathParaPr>
                      <m:jc/>
                    </m:oMathParaPr>
                    <m:oMath>
                      <m:acc>
                        <m:accPr>
                          <m:chr m:val="̅"/>
                          <m:ctrlPr>
                            <a:rPr lang="da-DK" i="1">
                              <a:latin typeface="Cambria Math" panose="02040503050406030204" pitchFamily="18" charset="0"/>
                            </a:rPr>
                          </m:ctrlPr>
                        </m:accPr>
                        <m:e>
                          <m:r>
                            <a:rPr lang="da-DK" i="1">
                              <a:latin typeface="Cambria Math"/>
                            </a:rPr>
                            <m:t>𝑑</m:t>
                          </m:r>
                        </m:e>
                      </m:acc>
                      <m:r>
                        <a:rPr lang="da-DK" i="1">
                          <a:latin typeface="Cambria Math"/>
                        </a:rPr>
                        <m:t>=</m:t>
                      </m:r>
                      <m:r>
                        <a:rPr lang="en-US" b="0" i="1" smtClean="0">
                          <a:latin typeface="Cambria Math" panose="02040503050406030204" pitchFamily="18" charset="0"/>
                        </a:rPr>
                        <m:t>5.2</m:t>
                      </m:r>
                    </m:oMath>
                  </m:oMathPara>
                </a14:m>
                <a:r>
                  <a:rPr lang="en-GB" smtClean="0"/>
                  <a:t>, </a:t>
                </a:r>
                <a14:m>
                  <m:oMathPara>
                    <m:oMathParaPr>
                      <m:jc/>
                    </m:oMathParaPr>
                    <m:oMath>
                      <m:sSub>
                        <m:sSubPr>
                          <m:ctrlPr>
                            <a:rPr lang="da-DK" i="1">
                              <a:latin typeface="Cambria Math" panose="02040503050406030204" pitchFamily="18" charset="0"/>
                              <a:ea typeface="Cambria Math"/>
                            </a:rPr>
                          </m:ctrlPr>
                        </m:sSubPr>
                        <m:e>
                          <m:r>
                            <a:rPr lang="da-DK" i="1">
                              <a:latin typeface="Cambria Math"/>
                              <a:ea typeface="Cambria Math"/>
                            </a:rPr>
                            <m:t>𝑠</m:t>
                          </m:r>
                        </m:e>
                        <m:sub>
                          <m:r>
                            <a:rPr lang="da-DK" i="1">
                              <a:latin typeface="Cambria Math"/>
                              <a:ea typeface="Cambria Math"/>
                            </a:rPr>
                            <m:t>𝑑</m:t>
                          </m:r>
                        </m:sub>
                      </m:sSub>
                      <m:r>
                        <a:rPr lang="en-US" i="1">
                          <a:latin typeface="Cambria Math" panose="02040503050406030204" pitchFamily="18" charset="0"/>
                          <a:ea typeface="Cambria Math"/>
                        </a:rPr>
                        <m:t>=</m:t>
                      </m:r>
                      <m:r>
                        <m:rPr>
                          <m:sty m:val="p"/>
                        </m:rPr>
                        <a:rPr lang="en-US" b="0" i="0" smtClean="0">
                          <a:latin typeface="Cambria Math" panose="02040503050406030204" pitchFamily="18" charset="0"/>
                          <a:ea typeface="Cambria Math"/>
                        </a:rPr>
                        <m:t>4.08</m:t>
                      </m:r>
                    </m:oMath>
                  </m:oMathPara>
                </a14:m>
                <a:r>
                  <a:rPr lang="en-GB" smtClean="0"/>
                  <a:t>, </a:t>
                </a:r>
                <a14:m>
                  <m:oMathPara>
                    <m:oMathParaPr>
                      <m:jc/>
                    </m:oMathParaPr>
                    <m:oMath>
                      <m:r>
                        <a:rPr lang="en-GB" i="1" smtClean="0">
                          <a:latin typeface="Cambria Math" panose="02040503050406030204" pitchFamily="18" charset="0"/>
                        </a:rPr>
                        <m:t>𝑛</m:t>
                      </m:r>
                      <m:r>
                        <a:rPr lang="en-GB" i="1" smtClean="0">
                          <a:latin typeface="Cambria Math" panose="02040503050406030204" pitchFamily="18" charset="0"/>
                        </a:rPr>
                        <m:t>=10</m:t>
                      </m:r>
                    </m:oMath>
                  </m:oMathPara>
                </a14:m>
                <a:r>
                  <a:rPr lang="en-GB" smtClean="0"/>
                  <a:t>, så</a:t>
                </a:r>
                <a:br>
                  <a:rPr lang="en-GB" smtClean="0"/>
                </a:b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da-DK" i="1">
                          <a:latin typeface="Cambria Math"/>
                        </a:rPr>
                        <m:t>=</m:t>
                      </m:r>
                      <m:f>
                        <m:fPr>
                          <m:type m:val="bar"/>
                          <m:ctrlPr>
                            <a:rPr lang="da-DK" i="1">
                              <a:latin typeface="Cambria Math" panose="02040503050406030204" pitchFamily="18" charset="0"/>
                            </a:rPr>
                          </m:ctrlPr>
                        </m:fPr>
                        <m:num>
                          <m:r>
                            <a:rPr lang="en-US" b="0" i="1" smtClean="0">
                              <a:latin typeface="Cambria Math" panose="02040503050406030204" pitchFamily="18" charset="0"/>
                            </a:rPr>
                            <m:t>5.2−0</m:t>
                          </m:r>
                        </m:num>
                        <m:den>
                          <m:f>
                            <m:fPr>
                              <m:type m:val="lin"/>
                              <m:ctrlPr>
                                <a:rPr lang="da-DK" i="1">
                                  <a:latin typeface="Cambria Math" panose="02040503050406030204" pitchFamily="18" charset="0"/>
                                  <a:ea typeface="Cambria Math"/>
                                </a:rPr>
                              </m:ctrlPr>
                            </m:fPr>
                            <m:num>
                              <m:r>
                                <a:rPr lang="en-US" b="0" i="1" smtClean="0">
                                  <a:latin typeface="Cambria Math" panose="02040503050406030204" pitchFamily="18" charset="0"/>
                                  <a:ea typeface="Cambria Math"/>
                                </a:rPr>
                                <m:t>4.08</m:t>
                              </m:r>
                            </m:num>
                            <m:den>
                              <m:rad>
                                <m:radPr>
                                  <m:degHide m:val="on"/>
                                  <m:ctrlPr>
                                    <a:rPr lang="da-DK" i="1">
                                      <a:latin typeface="Cambria Math" panose="02040503050406030204" pitchFamily="18" charset="0"/>
                                    </a:rPr>
                                  </m:ctrlPr>
                                </m:radPr>
                                <m:deg/>
                                <m:e>
                                  <m:r>
                                    <a:rPr lang="en-US" b="0" i="1" smtClean="0">
                                      <a:latin typeface="Cambria Math" panose="02040503050406030204" pitchFamily="18" charset="0"/>
                                    </a:rPr>
                                    <m:t>10</m:t>
                                  </m:r>
                                </m:e>
                              </m:rad>
                            </m:den>
                          </m:f>
                        </m:den>
                      </m:f>
                      <m:r>
                        <a:rPr lang="en-US" b="0" i="1" smtClean="0">
                          <a:latin typeface="Cambria Math" panose="02040503050406030204" pitchFamily="18" charset="0"/>
                        </a:rPr>
                        <m:t>=4.03</m:t>
                      </m:r>
                    </m:oMath>
                  </m:oMathPara>
                </a14:m>
                <a:endParaRPr lang="en-GB" smtClean="0"/>
              </a:p>
              <a:p>
                <a:pPr marL="457200" indent="-457200">
                  <a:buFont typeface="+mj-lt"/>
                  <a:buAutoNum type="arabicPeriod"/>
                </a:pPr>
                <a:r>
                  <a:rPr lang="en-GB" smtClean="0"/>
                  <a:t>Konklusion: Vi forkaster nulhypotesen, da </a:t>
                </a:r>
                <a14:m>
                  <m:oMathPara>
                    <m:oMathParaPr>
                      <m:jc/>
                    </m:oMathParaPr>
                    <m:oMath>
                      <m:sSub>
                        <m:sSubPr>
                          <m:ctrlPr>
                            <a:rPr lang="da-DK" i="1">
                              <a:latin typeface="Cambria Math" panose="02040503050406030204" pitchFamily="18" charset="0"/>
                            </a:rPr>
                          </m:ctrlPr>
                        </m:sSubPr>
                        <m:e>
                          <m:r>
                            <a:rPr lang="da-DK" i="1">
                              <a:latin typeface="Cambria Math"/>
                            </a:rPr>
                            <m:t>𝑡</m:t>
                          </m:r>
                        </m:e>
                        <m:sub>
                          <m:r>
                            <a:rPr lang="da-DK" i="1">
                              <a:latin typeface="Cambria Math"/>
                            </a:rPr>
                            <m:t>0</m:t>
                          </m:r>
                        </m:sub>
                      </m:sSub>
                      <m:r>
                        <a:rPr lang="en-US" b="0" i="1" smtClean="0">
                          <a:latin typeface="Cambria Math" panose="02040503050406030204" pitchFamily="18" charset="0"/>
                        </a:rPr>
                        <m:t>=</m:t>
                      </m:r>
                      <m:r>
                        <a:rPr lang="en-US" i="1">
                          <a:latin typeface="Cambria Math" panose="02040503050406030204" pitchFamily="18" charset="0"/>
                        </a:rPr>
                        <m:t>4.03</m:t>
                      </m:r>
                      <m:r>
                        <a:rPr lang="en-US" b="0" i="1" smtClean="0">
                          <a:latin typeface="Cambria Math" panose="02040503050406030204" pitchFamily="18" charset="0"/>
                        </a:rPr>
                        <m:t>&gt;</m:t>
                      </m:r>
                      <m:sSub>
                        <m:sSubPr>
                          <m:ctrlPr>
                            <a:rPr lang="da-DK" i="1">
                              <a:latin typeface="Cambria Math" panose="02040503050406030204" pitchFamily="18" charset="0"/>
                            </a:rPr>
                          </m:ctrlPr>
                        </m:sSubPr>
                        <m:e>
                          <m:r>
                            <a:rPr lang="en-US" b="0" i="1" smtClean="0">
                              <a:latin typeface="Cambria Math" panose="02040503050406030204" pitchFamily="18" charset="0"/>
                            </a:rPr>
                            <m:t>1.83=</m:t>
                          </m:r>
                          <m:r>
                            <a:rPr lang="da-DK" i="1">
                              <a:latin typeface="Cambria Math"/>
                            </a:rPr>
                            <m:t>𝑡</m:t>
                          </m:r>
                        </m:e>
                        <m:sub>
                          <m:r>
                            <a:rPr lang="da-DK" i="1">
                              <a:latin typeface="Cambria Math"/>
                              <a:ea typeface="Cambria Math" panose="02040503050406030204" pitchFamily="18" charset="0"/>
                            </a:rPr>
                            <m:t>𝛼</m:t>
                          </m:r>
                        </m:sub>
                      </m:sSub>
                    </m:oMath>
                  </m:oMathPara>
                </a14:m>
                <a:br>
                  <a:rPr lang="en-US" smtClean="0"/>
                </a:br>
                <a:r>
                  <a:rPr lang="en-US" smtClean="0"/>
                  <a:t>P-værdien er </a:t>
                </a:r>
                <a14:m>
                  <m:oMathPara>
                    <m:oMathParaPr>
                      <m:jc/>
                    </m:oMathParaPr>
                    <m:oMath>
                      <m:r>
                        <a:rPr lang="en-US" i="1" smtClean="0">
                          <a:latin typeface="Cambria Math" panose="02040503050406030204" pitchFamily="18" charset="0"/>
                        </a:rPr>
                        <m:t>0.0015</m:t>
                      </m:r>
                    </m:oMath>
                  </m:oMathPara>
                </a14:m>
                <a:r>
                  <a:rPr lang="en-US" smtClean="0"/>
                  <a:t>.</a:t>
                </a:r>
                <a:br>
                  <a:rPr lang="en-GB" smtClean="0"/>
                </a:b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89</a:t>
            </a:fld>
            <a:endParaRPr lang="da-DK">
              <a:solidFill>
                <a:prstClr val="black">
                  <a:tint val="75000"/>
                </a:prstClr>
              </a:solidFill>
            </a:endParaRPr>
          </a:p>
        </p:txBody>
      </p:sp>
    </p:spTree>
    <p:extLst>
      <p:ext uri="{BB962C8B-B14F-4D97-AF65-F5344CB8AC3E}">
        <p14:creationId xmlns:p14="http://schemas.microsoft.com/office/powerpoint/2010/main" val="19893477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Serier af stikprøver</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sz="2000" smtClean="0"/>
                  <a:t>Terningkast</a:t>
                </a:r>
                <a:br>
                  <a:rPr lang="da-DK" sz="2000" smtClean="0"/>
                </a:br>
                <a14:m>
                  <m:oMathPara>
                    <m:oMathParaPr>
                      <m:jc/>
                    </m:oMathParaPr>
                    <m:oMath>
                      <m:r>
                        <a:rPr lang="da-DK" sz="2000" i="1" smtClean="0">
                          <a:latin typeface="Cambria Math" panose="02040503050406030204" pitchFamily="18" charset="0"/>
                        </a:rPr>
                        <m:t>𝑋</m:t>
                      </m:r>
                    </m:oMath>
                  </m:oMathPara>
                </a14:m>
                <a:r>
                  <a:rPr lang="da-DK" sz="2000" smtClean="0"/>
                  <a:t>: stokastisk variabel med diskret uniform fordeling </a:t>
                </a:r>
                <a14:m>
                  <m:oMathPara>
                    <m:oMathParaPr>
                      <m:jc/>
                    </m:oMathParaPr>
                    <m:oMath>
                      <m:r>
                        <a:rPr lang="da-DK" sz="2000" b="0" i="1" smtClean="0">
                          <a:latin typeface="Cambria Math"/>
                        </a:rPr>
                        <m:t>𝑈</m:t>
                      </m:r>
                      <m:r>
                        <a:rPr lang="da-DK" sz="2000" b="0" i="1" smtClean="0">
                          <a:latin typeface="Cambria Math"/>
                        </a:rPr>
                        <m:t>(1,6)</m:t>
                      </m:r>
                    </m:oMath>
                  </m:oMathPara>
                </a14:m>
                <a:r>
                  <a:rPr lang="da-DK" sz="2000" smtClean="0"/>
                  <a:t> </a:t>
                </a:r>
              </a:p>
              <a:p>
                <a:r>
                  <a:rPr lang="da-DK" sz="2000" smtClean="0"/>
                  <a:t>Der gælder om </a:t>
                </a:r>
                <a14:m>
                  <m:oMathPara>
                    <m:oMathParaPr>
                      <m:jc/>
                    </m:oMathParaPr>
                    <m:oMath>
                      <m:r>
                        <a:rPr lang="da-DK" sz="2000" b="0" i="1" smtClean="0">
                          <a:latin typeface="Cambria Math"/>
                        </a:rPr>
                        <m:t>𝑈</m:t>
                      </m:r>
                      <m:r>
                        <a:rPr lang="da-DK" sz="2000" b="0" i="1" smtClean="0">
                          <a:latin typeface="Cambria Math"/>
                        </a:rPr>
                        <m:t>(</m:t>
                      </m:r>
                      <m:r>
                        <a:rPr lang="da-DK" sz="2000" b="0" i="1" smtClean="0">
                          <a:latin typeface="Cambria Math"/>
                        </a:rPr>
                        <m:t>𝑎</m:t>
                      </m:r>
                      <m:r>
                        <a:rPr lang="da-DK" sz="2000" b="0" i="1" smtClean="0">
                          <a:latin typeface="Cambria Math"/>
                        </a:rPr>
                        <m:t>,</m:t>
                      </m:r>
                      <m:r>
                        <a:rPr lang="da-DK" sz="2000" b="0" i="1" smtClean="0">
                          <a:latin typeface="Cambria Math"/>
                        </a:rPr>
                        <m:t>𝑏</m:t>
                      </m:r>
                      <m:r>
                        <a:rPr lang="da-DK" sz="2000" b="0" i="1" smtClean="0">
                          <a:latin typeface="Cambria Math"/>
                        </a:rPr>
                        <m:t>)</m:t>
                      </m:r>
                    </m:oMath>
                  </m:oMathPara>
                </a14:m>
                <a:r>
                  <a:rPr lang="da-DK" sz="2000" smtClean="0"/>
                  <a:t>:</a:t>
                </a:r>
                <a:br>
                  <a:rPr lang="da-DK" sz="2000" smtClean="0"/>
                </a:br>
                <a:r>
                  <a:rPr lang="da-DK" sz="2000" smtClean="0"/>
                  <a:t>	</a:t>
                </a:r>
                <a14:m>
                  <m:oMathPara>
                    <m:oMathParaPr>
                      <m:jc/>
                    </m:oMathParaPr>
                    <m:oMath>
                      <m:r>
                        <a:rPr lang="da-DK" sz="2000" i="1" smtClean="0">
                          <a:latin typeface="Cambria Math"/>
                          <a:ea typeface="Cambria Math"/>
                        </a:rPr>
                        <m:t>𝜇</m:t>
                      </m:r>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𝑎</m:t>
                          </m:r>
                          <m:r>
                            <a:rPr lang="da-DK" sz="2000" b="0" i="1" smtClean="0">
                              <a:latin typeface="Cambria Math"/>
                              <a:ea typeface="Cambria Math"/>
                            </a:rPr>
                            <m:t>+</m:t>
                          </m:r>
                          <m:r>
                            <a:rPr lang="da-DK" sz="2000" b="0" i="1" smtClean="0">
                              <a:latin typeface="Cambria Math"/>
                              <a:ea typeface="Cambria Math"/>
                            </a:rPr>
                            <m:t>𝑏</m:t>
                          </m:r>
                        </m:num>
                        <m:den>
                          <m:r>
                            <a:rPr lang="da-DK" sz="2000" b="0" i="1" smtClean="0">
                              <a:latin typeface="Cambria Math"/>
                              <a:ea typeface="Cambria Math"/>
                            </a:rPr>
                            <m:t>2</m:t>
                          </m:r>
                        </m:den>
                      </m:f>
                      <m:r>
                        <a:rPr lang="da-DK" sz="2000" b="0" i="1" smtClean="0">
                          <a:latin typeface="Cambria Math"/>
                          <a:ea typeface="Cambria Math"/>
                        </a:rPr>
                        <m:t>=</m:t>
                      </m:r>
                      <m:f>
                        <m:fPr>
                          <m:type m:val="bar"/>
                          <m:ctrlPr>
                            <a:rPr lang="da-DK" sz="2000" b="0" i="1" smtClean="0">
                              <a:latin typeface="Cambria Math" panose="02040503050406030204" pitchFamily="18" charset="0"/>
                              <a:ea typeface="Cambria Math"/>
                            </a:rPr>
                          </m:ctrlPr>
                        </m:fPr>
                        <m:num>
                          <m:r>
                            <a:rPr lang="da-DK" sz="2000" b="0" i="1" smtClean="0">
                              <a:latin typeface="Cambria Math"/>
                              <a:ea typeface="Cambria Math"/>
                            </a:rPr>
                            <m:t>1+6</m:t>
                          </m:r>
                        </m:num>
                        <m:den>
                          <m:r>
                            <a:rPr lang="da-DK" sz="2000" b="0" i="1" smtClean="0">
                              <a:latin typeface="Cambria Math"/>
                              <a:ea typeface="Cambria Math"/>
                            </a:rPr>
                            <m:t>2</m:t>
                          </m:r>
                        </m:den>
                      </m:f>
                      <m:r>
                        <a:rPr lang="da-DK" sz="2000" b="0" i="1" smtClean="0">
                          <a:latin typeface="Cambria Math"/>
                          <a:ea typeface="Cambria Math"/>
                        </a:rPr>
                        <m:t>=3.5</m:t>
                      </m:r>
                    </m:oMath>
                  </m:oMathPara>
                </a14:m>
                <a:r>
                  <a:rPr lang="da-DK" sz="2000" smtClean="0"/>
                  <a:t> </a:t>
                </a:r>
                <a:br>
                  <a:rPr lang="da-DK" sz="2000" smtClean="0"/>
                </a:br>
                <a:r>
                  <a:rPr lang="da-DK" sz="2000" smtClean="0"/>
                  <a:t>	</a:t>
                </a:r>
                <a14:m>
                  <m:oMathPara>
                    <m:oMathParaPr>
                      <m:jc/>
                    </m:oMathParaPr>
                    <m:oMath>
                      <m:r>
                        <a:rPr lang="da-DK" sz="2000" i="1" smtClean="0">
                          <a:latin typeface="Cambria Math"/>
                          <a:ea typeface="Cambria Math"/>
                        </a:rPr>
                        <m:t>𝜎</m:t>
                      </m:r>
                      <m:r>
                        <a:rPr lang="da-DK" sz="2000" b="0" i="1" smtClean="0">
                          <a:latin typeface="Cambria Math"/>
                          <a:ea typeface="Cambria Math"/>
                        </a:rPr>
                        <m:t>=</m:t>
                      </m:r>
                      <m:rad>
                        <m:radPr>
                          <m:degHide m:val="on"/>
                          <m:ctrlPr>
                            <a:rPr lang="da-DK" sz="2000" b="0" i="1" smtClean="0">
                              <a:latin typeface="Cambria Math" panose="02040503050406030204" pitchFamily="18" charset="0"/>
                              <a:ea typeface="Cambria Math"/>
                            </a:rPr>
                          </m:ctrlPr>
                        </m:radPr>
                        <m:deg/>
                        <m:e>
                          <m:f>
                            <m:fPr>
                              <m:type m:val="bar"/>
                              <m:ctrlPr>
                                <a:rPr lang="da-DK" sz="2000" i="1">
                                  <a:latin typeface="Cambria Math" panose="02040503050406030204" pitchFamily="18" charset="0"/>
                                  <a:ea typeface="Cambria Math"/>
                                </a:rPr>
                              </m:ctrlPr>
                            </m:fPr>
                            <m:num>
                              <m:sSup>
                                <m:sSupPr>
                                  <m:ctrlPr>
                                    <a:rPr lang="da-DK" sz="2000" b="0" i="1" smtClean="0">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𝑏</m:t>
                                      </m:r>
                                      <m:r>
                                        <a:rPr lang="da-DK" sz="2000" i="1">
                                          <a:latin typeface="Cambria Math"/>
                                          <a:ea typeface="Cambria Math"/>
                                        </a:rPr>
                                        <m:t>−</m:t>
                                      </m:r>
                                      <m:r>
                                        <a:rPr lang="da-DK" sz="2000" i="1">
                                          <a:latin typeface="Cambria Math"/>
                                          <a:ea typeface="Cambria Math"/>
                                        </a:rPr>
                                        <m:t>𝑎</m:t>
                                      </m:r>
                                      <m:r>
                                        <a:rPr lang="da-DK" sz="2000" i="1">
                                          <a:latin typeface="Cambria Math"/>
                                          <a:ea typeface="Cambria Math"/>
                                        </a:rPr>
                                        <m:t>+1</m:t>
                                      </m:r>
                                    </m:e>
                                  </m:d>
                                </m:e>
                                <m:sup>
                                  <m:r>
                                    <a:rPr lang="da-DK" sz="2000" b="0" i="1" smtClean="0">
                                      <a:latin typeface="Cambria Math"/>
                                      <a:ea typeface="Cambria Math"/>
                                    </a:rPr>
                                    <m:t>2</m:t>
                                  </m:r>
                                </m:sup>
                              </m:sSup>
                              <m:r>
                                <a:rPr lang="da-DK" sz="2000" b="0" i="1" smtClean="0">
                                  <a:latin typeface="Cambria Math"/>
                                  <a:ea typeface="Cambria Math"/>
                                </a:rPr>
                                <m:t>−1</m:t>
                              </m:r>
                            </m:num>
                            <m:den>
                              <m:r>
                                <a:rPr lang="da-DK" sz="2000" b="0" i="1" smtClean="0">
                                  <a:latin typeface="Cambria Math"/>
                                  <a:ea typeface="Cambria Math"/>
                                </a:rPr>
                                <m:t>12</m:t>
                              </m:r>
                            </m:den>
                          </m:f>
                        </m:e>
                      </m:rad>
                      <m:r>
                        <a:rPr lang="da-DK" sz="2000" b="0" i="1" smtClean="0">
                          <a:latin typeface="Cambria Math"/>
                          <a:ea typeface="Cambria Math"/>
                        </a:rPr>
                        <m:t>=</m:t>
                      </m:r>
                      <m:rad>
                        <m:radPr>
                          <m:degHide m:val="on"/>
                          <m:ctrlPr>
                            <a:rPr lang="da-DK" sz="2000" i="1">
                              <a:latin typeface="Cambria Math" panose="02040503050406030204" pitchFamily="18" charset="0"/>
                              <a:ea typeface="Cambria Math"/>
                            </a:rPr>
                          </m:ctrlPr>
                        </m:radPr>
                        <m:deg/>
                        <m:e>
                          <m:f>
                            <m:fPr>
                              <m:type m:val="bar"/>
                              <m:ctrlPr>
                                <a:rPr lang="da-DK" sz="2000" i="1">
                                  <a:latin typeface="Cambria Math" panose="02040503050406030204" pitchFamily="18" charset="0"/>
                                  <a:ea typeface="Cambria Math"/>
                                </a:rPr>
                              </m:ctrlPr>
                            </m:fPr>
                            <m:num>
                              <m:sSup>
                                <m:sSupPr>
                                  <m:ctrlPr>
                                    <a:rPr lang="da-DK" sz="2000" i="1">
                                      <a:latin typeface="Cambria Math" panose="02040503050406030204" pitchFamily="18" charset="0"/>
                                      <a:ea typeface="Cambria Math"/>
                                    </a:rPr>
                                  </m:ctrlPr>
                                </m:sSupPr>
                                <m:e>
                                  <m:d>
                                    <m:dPr>
                                      <m:begChr m:val="("/>
                                      <m:sepChr m:val="|"/>
                                      <m:endChr m:val=")"/>
                                      <m:grow m:val="on"/>
                                      <m:shp m:val="centered"/>
                                      <m:ctrlPr>
                                        <a:rPr lang="da-DK" sz="2000" i="1">
                                          <a:latin typeface="Cambria Math" panose="02040503050406030204" pitchFamily="18" charset="0"/>
                                          <a:ea typeface="Cambria Math"/>
                                        </a:rPr>
                                      </m:ctrlPr>
                                    </m:dPr>
                                    <m:e>
                                      <m:r>
                                        <a:rPr lang="da-DK" sz="2000" b="0" i="1" smtClean="0">
                                          <a:latin typeface="Cambria Math"/>
                                          <a:ea typeface="Cambria Math"/>
                                        </a:rPr>
                                        <m:t>6</m:t>
                                      </m:r>
                                      <m:r>
                                        <a:rPr lang="da-DK" sz="2000" i="1">
                                          <a:latin typeface="Cambria Math"/>
                                          <a:ea typeface="Cambria Math"/>
                                        </a:rPr>
                                        <m:t>−</m:t>
                                      </m:r>
                                      <m:r>
                                        <a:rPr lang="da-DK" sz="2000" b="0" i="1" smtClean="0">
                                          <a:latin typeface="Cambria Math"/>
                                          <a:ea typeface="Cambria Math"/>
                                        </a:rPr>
                                        <m:t>1</m:t>
                                      </m:r>
                                      <m:r>
                                        <a:rPr lang="da-DK" sz="2000" i="1">
                                          <a:latin typeface="Cambria Math"/>
                                          <a:ea typeface="Cambria Math"/>
                                        </a:rPr>
                                        <m:t>+1</m:t>
                                      </m:r>
                                    </m:e>
                                  </m:d>
                                </m:e>
                                <m:sup>
                                  <m:r>
                                    <a:rPr lang="da-DK" sz="2000" i="1">
                                      <a:latin typeface="Cambria Math"/>
                                      <a:ea typeface="Cambria Math"/>
                                    </a:rPr>
                                    <m:t>2</m:t>
                                  </m:r>
                                </m:sup>
                              </m:sSup>
                              <m:r>
                                <a:rPr lang="da-DK" sz="2000" i="1">
                                  <a:latin typeface="Cambria Math"/>
                                  <a:ea typeface="Cambria Math"/>
                                </a:rPr>
                                <m:t>−1</m:t>
                              </m:r>
                            </m:num>
                            <m:den>
                              <m:r>
                                <a:rPr lang="da-DK" sz="2000" i="1">
                                  <a:latin typeface="Cambria Math"/>
                                  <a:ea typeface="Cambria Math"/>
                                </a:rPr>
                                <m:t>12</m:t>
                              </m:r>
                            </m:den>
                          </m:f>
                        </m:e>
                      </m:rad>
                      <m:r>
                        <a:rPr lang="da-DK" sz="2000" b="0" i="1" smtClean="0">
                          <a:latin typeface="Cambria Math"/>
                          <a:ea typeface="Cambria Math"/>
                        </a:rPr>
                        <m:t>=</m:t>
                      </m:r>
                      <m:rad>
                        <m:radPr>
                          <m:degHide m:val="on"/>
                          <m:ctrlPr>
                            <a:rPr lang="da-DK" sz="2000" i="1">
                              <a:latin typeface="Cambria Math" panose="02040503050406030204" pitchFamily="18" charset="0"/>
                              <a:ea typeface="Cambria Math"/>
                            </a:rPr>
                          </m:ctrlPr>
                        </m:radPr>
                        <m:deg/>
                        <m:e>
                          <m:f>
                            <m:fPr>
                              <m:type m:val="bar"/>
                              <m:ctrlPr>
                                <a:rPr lang="da-DK" sz="2000" i="1">
                                  <a:latin typeface="Cambria Math" panose="02040503050406030204" pitchFamily="18" charset="0"/>
                                  <a:ea typeface="Cambria Math"/>
                                </a:rPr>
                              </m:ctrlPr>
                            </m:fPr>
                            <m:num>
                              <m:r>
                                <a:rPr lang="da-DK" sz="2000" b="0" i="1" smtClean="0">
                                  <a:latin typeface="Cambria Math"/>
                                  <a:ea typeface="Cambria Math"/>
                                </a:rPr>
                                <m:t>35</m:t>
                              </m:r>
                            </m:num>
                            <m:den>
                              <m:r>
                                <a:rPr lang="da-DK" sz="2000" i="1">
                                  <a:latin typeface="Cambria Math"/>
                                  <a:ea typeface="Cambria Math"/>
                                </a:rPr>
                                <m:t>12</m:t>
                              </m:r>
                            </m:den>
                          </m:f>
                        </m:e>
                      </m:rad>
                      <m:r>
                        <a:rPr lang="da-DK" sz="2000" b="0" i="1" smtClean="0">
                          <a:latin typeface="Cambria Math"/>
                          <a:ea typeface="Cambria Math"/>
                        </a:rPr>
                        <m:t>=1.708</m:t>
                      </m:r>
                    </m:oMath>
                  </m:oMathPara>
                </a14:m>
                <a:r>
                  <a:rPr lang="da-DK" sz="2000" smtClean="0"/>
                  <a:t> </a:t>
                </a:r>
              </a:p>
              <a:p>
                <a:r>
                  <a:rPr lang="da-DK" sz="2000" smtClean="0"/>
                  <a:t>Vi laver 100 tilfældige stikprøver, hver med en stikprøvestørrelse på 4</a:t>
                </a:r>
              </a:p>
              <a:p>
                <a:r>
                  <a:rPr lang="da-DK" sz="2000" smtClean="0"/>
                  <a:t>Hver stikprøve består af 4 terningkast, og vi beregner stikprøve-middelværdi </a:t>
                </a:r>
                <a14:m>
                  <m:oMathPara>
                    <m:oMathParaPr>
                      <m:jc/>
                    </m:oMathParaPr>
                    <m:oMath>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for hver stikprøve (gennemsnitligt antal øjne i de 4 kast)</a:t>
                </a:r>
              </a:p>
              <a:p>
                <a:r>
                  <a:rPr lang="da-DK" sz="2000" smtClean="0"/>
                  <a:t>Derved får vi 100 værdier af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e>
                        <m:sub>
                          <m:r>
                            <a:rPr lang="da-DK" sz="2000" i="1">
                              <a:latin typeface="Cambria Math"/>
                            </a:rPr>
                            <m:t>1</m:t>
                          </m:r>
                        </m:sub>
                      </m:sSub>
                      <m:r>
                        <a:rPr lang="da-DK" sz="2000" i="1">
                          <a:latin typeface="Cambria Math"/>
                        </a:rPr>
                        <m:t>,</m:t>
                      </m:r>
                    </m:oMath>
                  </m:oMathPara>
                </a14:m>
                <a:r>
                  <a:rPr lang="da-DK" sz="2000"/>
                  <a:t> </a:t>
                </a:r>
                <a14:m>
                  <m:oMathPara>
                    <m:oMathParaPr>
                      <m:jc/>
                    </m:oMathParaPr>
                    <m:oMath>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e>
                        <m:sub>
                          <m:r>
                            <a:rPr lang="da-DK" sz="2000" b="0" i="1" smtClean="0">
                              <a:latin typeface="Cambria Math"/>
                            </a:rPr>
                            <m:t>2</m:t>
                          </m:r>
                        </m:sub>
                      </m:sSub>
                      <m:r>
                        <a:rPr lang="da-DK" sz="2000" i="1">
                          <a:latin typeface="Cambria Math"/>
                        </a:rPr>
                        <m:t>, </m:t>
                      </m:r>
                      <m:r>
                        <a:rPr lang="da-DK" sz="2000" b="0" i="1" smtClean="0">
                          <a:latin typeface="Cambria Math"/>
                        </a:rPr>
                        <m:t>…, </m:t>
                      </m:r>
                      <m:sSub>
                        <m:sSubPr>
                          <m:ctrlPr>
                            <a:rPr lang="da-DK"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e>
                        <m:sub>
                          <m:r>
                            <a:rPr lang="da-DK" sz="2000" i="1">
                              <a:latin typeface="Cambria Math"/>
                            </a:rPr>
                            <m:t>1</m:t>
                          </m:r>
                          <m:r>
                            <a:rPr lang="da-DK" sz="2000" b="0" i="1" smtClean="0">
                              <a:latin typeface="Cambria Math"/>
                            </a:rPr>
                            <m:t>00</m:t>
                          </m:r>
                        </m:sub>
                      </m:sSub>
                    </m:oMath>
                  </m:oMathPara>
                </a14:m>
                <a:endParaRPr lang="da-DK" sz="2000" smtClean="0"/>
              </a:p>
              <a:p>
                <a:r>
                  <a:rPr lang="da-DK" sz="2000" smtClean="0"/>
                  <a:t>Vi opfatter værdierne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𝑥</m:t>
                          </m:r>
                        </m:e>
                      </m:acc>
                    </m:oMath>
                  </m:oMathPara>
                </a14:m>
                <a:r>
                  <a:rPr lang="da-DK" sz="2000" smtClean="0"/>
                  <a:t> som kommende fra en stokastiske variabel, vi kalder </a:t>
                </a:r>
                <a14:m>
                  <m:oMathPara>
                    <m:oMathParaPr>
                      <m:jc/>
                    </m:oMathParaPr>
                    <m:oMath>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𝑋</m:t>
                          </m:r>
                        </m:e>
                      </m:acc>
                    </m:oMath>
                  </m:oMathPara>
                </a14:m>
                <a:r>
                  <a:rPr lang="da-DK" sz="2000" smtClean="0"/>
                  <a:t>. Det viser sig, at middelværdi og standardafvigelse for </a:t>
                </a:r>
                <a14:m>
                  <m:oMathPara>
                    <m:oMathParaPr>
                      <m:jc/>
                    </m:oMathParaPr>
                    <m:oMath>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oMath>
                  </m:oMathPara>
                </a14:m>
                <a:r>
                  <a:rPr lang="da-DK" sz="2000" smtClean="0"/>
                  <a:t> er:</a:t>
                </a:r>
              </a:p>
              <a:p>
                <a:pPr marL="0" indent="0">
                  <a:buNone/>
                </a:pPr>
                <a:r>
                  <a:rPr lang="da-DK" sz="2000" smtClean="0"/>
                  <a:t>	</a:t>
                </a:r>
                <a14:m>
                  <m:oMathPara>
                    <m:oMathParaPr>
                      <m:jc/>
                    </m:oMathParaPr>
                    <m:oMath>
                      <m:sSub>
                        <m:sSubPr>
                          <m:ctrlPr>
                            <a:rPr lang="da-DK" sz="2000" i="1" smtClean="0">
                              <a:latin typeface="Cambria Math" panose="02040503050406030204" pitchFamily="18" charset="0"/>
                            </a:rPr>
                          </m:ctrlPr>
                        </m:sSubPr>
                        <m:e>
                          <m:r>
                            <a:rPr lang="da-DK" sz="2000" i="1" smtClean="0">
                              <a:latin typeface="Cambria Math"/>
                              <a:ea typeface="Cambria Math"/>
                            </a:rPr>
                            <m:t>𝜇</m:t>
                          </m:r>
                        </m:e>
                        <m:sub>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b="0" i="1" smtClean="0">
                          <a:latin typeface="Cambria Math"/>
                        </a:rPr>
                        <m:t>=</m:t>
                      </m:r>
                      <m:r>
                        <a:rPr lang="da-DK" sz="2000" b="0" i="1" smtClean="0">
                          <a:latin typeface="Cambria Math"/>
                        </a:rPr>
                        <m:t>𝐸</m:t>
                      </m:r>
                      <m:d>
                        <m:dPr>
                          <m:begChr m:val="("/>
                          <m:sepChr m:val="|"/>
                          <m:endChr m:val=")"/>
                          <m:grow m:val="on"/>
                          <m:shp m:val="centered"/>
                          <m:ctrlPr>
                            <a:rPr lang="da-DK" sz="2000" b="0" i="1" smtClean="0">
                              <a:latin typeface="Cambria Math" panose="02040503050406030204" pitchFamily="18" charset="0"/>
                            </a:rPr>
                          </m:ctrlPr>
                        </m:dPr>
                        <m:e>
                          <m:acc>
                            <m:accPr>
                              <m:chr m:val="̅"/>
                              <m:ctrlPr>
                                <a:rPr lang="da-DK" sz="2000" b="0" i="1" smtClean="0">
                                  <a:latin typeface="Cambria Math" panose="02040503050406030204" pitchFamily="18" charset="0"/>
                                </a:rPr>
                              </m:ctrlPr>
                            </m:accPr>
                            <m:e>
                              <m:r>
                                <a:rPr lang="en-US" sz="2000" b="0" i="1" smtClean="0">
                                  <a:latin typeface="Cambria Math" panose="02040503050406030204" pitchFamily="18" charset="0"/>
                                </a:rPr>
                                <m:t>𝑋</m:t>
                              </m:r>
                            </m:e>
                          </m:acc>
                        </m:e>
                      </m:d>
                      <m:r>
                        <a:rPr lang="da-DK" sz="2000" b="0" i="1" smtClean="0">
                          <a:latin typeface="Cambria Math"/>
                        </a:rPr>
                        <m:t>=</m:t>
                      </m:r>
                      <m:r>
                        <a:rPr lang="da-DK" sz="2000" b="0" i="1" smtClean="0">
                          <a:latin typeface="Cambria Math"/>
                        </a:rPr>
                        <m:t>𝐸</m:t>
                      </m:r>
                      <m:d>
                        <m:dPr>
                          <m:begChr m:val="("/>
                          <m:sepChr m:val="|"/>
                          <m:endChr m:val=")"/>
                          <m:grow m:val="on"/>
                          <m:shp m:val="centered"/>
                          <m:ctrlPr>
                            <a:rPr lang="da-DK" sz="2000" b="0" i="1" smtClean="0">
                              <a:latin typeface="Cambria Math" panose="02040503050406030204" pitchFamily="18" charset="0"/>
                            </a:rPr>
                          </m:ctrlPr>
                        </m:dPr>
                        <m:e>
                          <m:r>
                            <a:rPr lang="en-US" sz="2000" b="0" i="1" smtClean="0">
                              <a:latin typeface="Cambria Math" panose="02040503050406030204" pitchFamily="18" charset="0"/>
                            </a:rPr>
                            <m:t>𝑋</m:t>
                          </m:r>
                        </m:e>
                      </m:d>
                      <m:r>
                        <a:rPr lang="da-DK" sz="2000" b="0" i="1" smtClean="0">
                          <a:latin typeface="Cambria Math"/>
                        </a:rPr>
                        <m:t>=</m:t>
                      </m:r>
                      <m:r>
                        <a:rPr lang="da-DK" sz="2000" b="0" i="1" smtClean="0">
                          <a:latin typeface="Cambria Math"/>
                          <a:ea typeface="Cambria Math"/>
                        </a:rPr>
                        <m:t>𝜇</m:t>
                      </m:r>
                      <m:r>
                        <a:rPr lang="da-DK" sz="2000" b="0" i="1" smtClean="0">
                          <a:latin typeface="Cambria Math"/>
                          <a:ea typeface="Cambria Math"/>
                        </a:rPr>
                        <m:t>=3.5</m:t>
                      </m:r>
                    </m:oMath>
                  </m:oMathPara>
                </a14:m>
                <a:endParaRPr lang="da-DK" sz="2000" smtClean="0"/>
              </a:p>
              <a:p>
                <a:pPr marL="0" indent="0">
                  <a:buNone/>
                </a:pPr>
                <a:r>
                  <a:rPr lang="da-DK" sz="2000" smtClean="0"/>
                  <a:t>	</a:t>
                </a:r>
                <a14:m>
                  <m:oMathPara>
                    <m:oMathParaPr>
                      <m:jc/>
                    </m:oMathParaPr>
                    <m:oMath>
                      <m:sSub>
                        <m:sSubPr>
                          <m:ctrlPr>
                            <a:rPr lang="da-DK" sz="2000" i="1" smtClean="0">
                              <a:latin typeface="Cambria Math" panose="02040503050406030204" pitchFamily="18" charset="0"/>
                            </a:rPr>
                          </m:ctrlPr>
                        </m:sSubPr>
                        <m:e>
                          <m:r>
                            <a:rPr lang="da-DK" sz="2000" i="1" smtClean="0">
                              <a:latin typeface="Cambria Math"/>
                              <a:ea typeface="Cambria Math"/>
                            </a:rPr>
                            <m:t>𝜎</m:t>
                          </m:r>
                        </m:e>
                        <m:sub>
                          <m:acc>
                            <m:accPr>
                              <m:chr m:val="̅"/>
                              <m:ctrlPr>
                                <a:rPr lang="da-DK" sz="2000" i="1" smtClean="0">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b="0" i="1" smtClean="0">
                          <a:latin typeface="Cambria Math"/>
                        </a:rPr>
                        <m:t>=</m:t>
                      </m:r>
                      <m:f>
                        <m:fPr>
                          <m:type m:val="bar"/>
                          <m:ctrlPr>
                            <a:rPr lang="da-DK" sz="2000" b="0" i="1" smtClean="0">
                              <a:latin typeface="Cambria Math" panose="02040503050406030204" pitchFamily="18" charset="0"/>
                            </a:rPr>
                          </m:ctrlPr>
                        </m:fPr>
                        <m:num>
                          <m:r>
                            <a:rPr lang="da-DK" sz="2000" b="0" i="1" smtClean="0">
                              <a:latin typeface="Cambria Math"/>
                              <a:ea typeface="Cambria Math"/>
                            </a:rPr>
                            <m:t>𝜎</m:t>
                          </m:r>
                        </m:num>
                        <m:den>
                          <m:rad>
                            <m:radPr>
                              <m:degHide m:val="on"/>
                              <m:ctrlPr>
                                <a:rPr lang="da-DK" sz="2000" b="0" i="1" smtClean="0">
                                  <a:latin typeface="Cambria Math" panose="02040503050406030204" pitchFamily="18" charset="0"/>
                                </a:rPr>
                              </m:ctrlPr>
                            </m:radPr>
                            <m:deg/>
                            <m:e>
                              <m:r>
                                <a:rPr lang="da-DK" sz="2000" b="0" i="1" smtClean="0">
                                  <a:latin typeface="Cambria Math"/>
                                </a:rPr>
                                <m:t>𝑛</m:t>
                              </m:r>
                            </m:e>
                          </m:rad>
                        </m:den>
                      </m:f>
                      <m:r>
                        <a:rPr lang="da-DK" sz="2000" b="0" i="1" smtClean="0">
                          <a:latin typeface="Cambria Math"/>
                        </a:rPr>
                        <m:t>=</m:t>
                      </m:r>
                      <m:f>
                        <m:fPr>
                          <m:type m:val="bar"/>
                          <m:ctrlPr>
                            <a:rPr lang="da-DK" sz="2000" i="1">
                              <a:latin typeface="Cambria Math" panose="02040503050406030204" pitchFamily="18" charset="0"/>
                            </a:rPr>
                          </m:ctrlPr>
                        </m:fPr>
                        <m:num>
                          <m:r>
                            <a:rPr lang="da-DK" sz="2000" b="0" i="1" smtClean="0">
                              <a:latin typeface="Cambria Math"/>
                              <a:ea typeface="Cambria Math"/>
                            </a:rPr>
                            <m:t>1.708</m:t>
                          </m:r>
                        </m:num>
                        <m:den>
                          <m:rad>
                            <m:radPr>
                              <m:degHide m:val="on"/>
                              <m:ctrlPr>
                                <a:rPr lang="da-DK" sz="2000" i="1" smtClean="0">
                                  <a:latin typeface="Cambria Math" panose="02040503050406030204" pitchFamily="18" charset="0"/>
                                </a:rPr>
                              </m:ctrlPr>
                            </m:radPr>
                            <m:deg/>
                            <m:e>
                              <m:r>
                                <a:rPr lang="da-DK" sz="2000" b="0" i="1" smtClean="0">
                                  <a:latin typeface="Cambria Math"/>
                                </a:rPr>
                                <m:t>4</m:t>
                              </m:r>
                            </m:e>
                          </m:rad>
                        </m:den>
                      </m:f>
                      <m:r>
                        <a:rPr lang="da-DK" sz="2000" b="0" i="1" smtClean="0">
                          <a:latin typeface="Cambria Math"/>
                        </a:rPr>
                        <m:t>=0.854</m:t>
                      </m:r>
                    </m:oMath>
                  </m:oMathPara>
                </a14:m>
                <a:endParaRPr lang="da-DK" sz="2000" smtClean="0"/>
              </a:p>
              <a:p>
                <a:r>
                  <a:rPr lang="da-DK" sz="2000" smtClean="0"/>
                  <a:t>Diskutér med sidemanden: Er det intuitivt at </a:t>
                </a:r>
                <a14:m>
                  <m:oMathPara>
                    <m:oMathParaPr>
                      <m:jc/>
                    </m:oMathParaPr>
                    <m:oMath>
                      <m:sSub>
                        <m:sSubPr>
                          <m:ctrlPr>
                            <a:rPr lang="da-DK" sz="2000" i="1">
                              <a:latin typeface="Cambria Math" panose="02040503050406030204" pitchFamily="18" charset="0"/>
                            </a:rPr>
                          </m:ctrlPr>
                        </m:sSubPr>
                        <m:e>
                          <m:r>
                            <a:rPr lang="da-DK" sz="2000" i="1">
                              <a:latin typeface="Cambria Math"/>
                              <a:ea typeface="Cambria Math"/>
                            </a:rPr>
                            <m:t>𝜇</m:t>
                          </m:r>
                        </m:e>
                        <m:sub>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i="1">
                          <a:latin typeface="Cambria Math"/>
                        </a:rPr>
                        <m:t>=</m:t>
                      </m:r>
                      <m:r>
                        <a:rPr lang="da-DK" sz="2000" i="1">
                          <a:latin typeface="Cambria Math"/>
                          <a:ea typeface="Cambria Math"/>
                        </a:rPr>
                        <m:t>𝜇</m:t>
                      </m:r>
                    </m:oMath>
                  </m:oMathPara>
                </a14:m>
                <a:r>
                  <a:rPr lang="da-DK" sz="2000" smtClean="0"/>
                  <a:t> men </a:t>
                </a:r>
                <a14:m>
                  <m:oMathPara>
                    <m:oMathParaPr>
                      <m:jc/>
                    </m:oMathParaPr>
                    <m:oMath>
                      <m:sSub>
                        <m:sSubPr>
                          <m:ctrlPr>
                            <a:rPr lang="da-DK" sz="2000" i="1">
                              <a:latin typeface="Cambria Math" panose="02040503050406030204" pitchFamily="18" charset="0"/>
                            </a:rPr>
                          </m:ctrlPr>
                        </m:sSubPr>
                        <m:e>
                          <m:r>
                            <a:rPr lang="da-DK" sz="2000" i="1">
                              <a:latin typeface="Cambria Math"/>
                              <a:ea typeface="Cambria Math"/>
                            </a:rPr>
                            <m:t>𝜎</m:t>
                          </m:r>
                        </m:e>
                        <m:sub>
                          <m:acc>
                            <m:accPr>
                              <m:chr m:val="̅"/>
                              <m:ctrlPr>
                                <a:rPr lang="da-DK" sz="2000" i="1">
                                  <a:latin typeface="Cambria Math" panose="02040503050406030204" pitchFamily="18" charset="0"/>
                                </a:rPr>
                              </m:ctrlPr>
                            </m:accPr>
                            <m:e>
                              <m:r>
                                <a:rPr lang="en-US" sz="2000" b="0" i="1" smtClean="0">
                                  <a:latin typeface="Cambria Math" panose="02040503050406030204" pitchFamily="18" charset="0"/>
                                </a:rPr>
                                <m:t>𝑋</m:t>
                              </m:r>
                            </m:e>
                          </m:acc>
                        </m:sub>
                      </m:sSub>
                      <m:r>
                        <a:rPr lang="da-DK" sz="2000" i="1">
                          <a:latin typeface="Cambria Math"/>
                        </a:rPr>
                        <m:t>=</m:t>
                      </m:r>
                      <m:f>
                        <m:fPr>
                          <m:type m:val="bar"/>
                          <m:ctrlPr>
                            <a:rPr lang="da-DK" sz="2000" i="1">
                              <a:latin typeface="Cambria Math" panose="02040503050406030204" pitchFamily="18" charset="0"/>
                            </a:rPr>
                          </m:ctrlPr>
                        </m:fPr>
                        <m:num>
                          <m:r>
                            <a:rPr lang="da-DK" sz="2000" i="1">
                              <a:latin typeface="Cambria Math"/>
                              <a:ea typeface="Cambria Math"/>
                            </a:rPr>
                            <m:t>𝜎</m:t>
                          </m:r>
                        </m:num>
                        <m:den>
                          <m:rad>
                            <m:radPr>
                              <m:degHide m:val="on"/>
                              <m:ctrlPr>
                                <a:rPr lang="da-DK" sz="2000" i="1">
                                  <a:latin typeface="Cambria Math" panose="02040503050406030204" pitchFamily="18" charset="0"/>
                                </a:rPr>
                              </m:ctrlPr>
                            </m:radPr>
                            <m:deg/>
                            <m:e>
                              <m:r>
                                <a:rPr lang="da-DK" sz="2000" i="1">
                                  <a:latin typeface="Cambria Math"/>
                                </a:rPr>
                                <m:t>𝑛</m:t>
                              </m:r>
                            </m:e>
                          </m:rad>
                        </m:den>
                      </m:f>
                      <m:r>
                        <a:rPr lang="da-DK" sz="2000" i="1" smtClean="0">
                          <a:latin typeface="Cambria Math"/>
                          <a:ea typeface="Cambria Math"/>
                        </a:rPr>
                        <m:t>≤</m:t>
                      </m:r>
                      <m:r>
                        <a:rPr lang="da-DK" sz="2000" i="1" smtClean="0">
                          <a:latin typeface="Cambria Math"/>
                          <a:ea typeface="Cambria Math"/>
                        </a:rPr>
                        <m:t>𝜎</m:t>
                      </m:r>
                    </m:oMath>
                  </m:oMathPara>
                </a14:m>
                <a:r>
                  <a:rPr lang="da-DK" sz="2000"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651" t="-651" r="-941" b="-97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a:t>
            </a:fld>
            <a:endParaRPr lang="da-DK"/>
          </a:p>
        </p:txBody>
      </p:sp>
      <p:pic>
        <p:nvPicPr>
          <p:cNvPr id="8194" name="Picture 2" descr="http://www.kelz0r.dk/magic/images/snydeterningsort.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8344" y="836712"/>
            <a:ext cx="1123950" cy="108585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739376" y="2060848"/>
            <a:ext cx="2133600" cy="917263"/>
            <a:chOff x="6658694" y="2060848"/>
            <a:chExt cx="2133600" cy="917263"/>
          </a:xfrm>
        </p:grpSpPr>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t="-1" b="71704"/>
            <a:stretch>
              <a:fillRect/>
            </a:stretch>
          </p:blipFill>
          <p:spPr bwMode="auto">
            <a:xfrm>
              <a:off x="6658694" y="2060848"/>
              <a:ext cx="2133600" cy="442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t="68938"/>
            <a:stretch>
              <a:fillRect/>
            </a:stretch>
          </p:blipFill>
          <p:spPr bwMode="auto">
            <a:xfrm>
              <a:off x="6658694" y="2492896"/>
              <a:ext cx="2133600" cy="485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857996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 presetClass="entr" presetSubtype="0" dur="1"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nodeType="clickPar">
                      <p:stCondLst>
                        <p:cond delay="indefinite"/>
                        <p:cond evt="onBegin" delay="0">
                          <p:tn val="32"/>
                        </p:cond>
                      </p:stCondLst>
                      <p:childTnLst>
                        <p:par>
                          <p:cTn id="34" fill="hold">
                            <p:stCondLst>
                              <p:cond delay="0"/>
                            </p:stCondLst>
                            <p:childTnLst>
                              <p:par>
                                <p:cTn id="35" presetID="1" presetClass="entr" presetSubtype="0" dur="1"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nodeType="clickPar">
                      <p:stCondLst>
                        <p:cond delay="indefinite"/>
                        <p:cond evt="onBegin" delay="0">
                          <p:tn val="36"/>
                        </p:cond>
                      </p:stCondLst>
                      <p:childTnLst>
                        <p:par>
                          <p:cTn id="38" fill="hold">
                            <p:stCondLst>
                              <p:cond delay="0"/>
                            </p:stCondLst>
                            <p:childTnLst>
                              <p:par>
                                <p:cTn id="39" presetID="1" presetClass="entr" presetSubtype="0" dur="1"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4572000" y="2060848"/>
            <a:ext cx="4392488" cy="338437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smtClean="0"/>
              <a:t>Eksempel 8.12, s. 281</a:t>
            </a:r>
            <a:endParaRPr lang="en-GB"/>
          </a:p>
        </p:txBody>
      </p:sp>
      <mc:AlternateContent>
        <mc:Choice Requires="a14">
          <p:sp>
            <p:nvSpPr>
              <p:cNvPr id="3" name="Content Placeholder 2"/>
              <p:cNvSpPr>
                <a:spLocks noGrp="1"/>
              </p:cNvSpPr>
              <p:nvPr>
                <p:ph idx="1"/>
              </p:nvPr>
            </p:nvSpPr>
            <p:spPr/>
            <p:txBody>
              <a:bodyPr/>
              <a:lstStyle/>
              <a:p>
                <a:r>
                  <a:rPr lang="en-US" smtClean="0"/>
                  <a:t>Parallelt boxplot af de to stikprøver viser stor variation mellem fabrikker. Medianerne er ikke langt fra hinanden</a:t>
                </a:r>
              </a:p>
              <a:p>
                <a:r>
                  <a:rPr lang="en-US" u="sng" smtClean="0"/>
                  <a:t>Hvis</a:t>
                </a:r>
                <a:r>
                  <a:rPr lang="en-US" smtClean="0"/>
                  <a:t> vi ikke udnyttede, at</a:t>
                </a:r>
                <a:br>
                  <a:rPr lang="en-US" smtClean="0"/>
                </a:br>
                <a:r>
                  <a:rPr lang="en-US" smtClean="0"/>
                  <a:t>observationerne er parvist</a:t>
                </a:r>
                <a:br>
                  <a:rPr lang="en-US" smtClean="0"/>
                </a:br>
                <a:r>
                  <a:rPr lang="en-US" smtClean="0"/>
                  <a:t>afhængige, men i stedet </a:t>
                </a:r>
                <a:br>
                  <a:rPr lang="en-US" smtClean="0"/>
                </a:br>
                <a:r>
                  <a:rPr lang="en-US" smtClean="0"/>
                  <a:t>brugte metoden til sammen-</a:t>
                </a:r>
                <a:br>
                  <a:rPr lang="en-US" smtClean="0"/>
                </a:br>
                <a:r>
                  <a:rPr lang="en-US" smtClean="0"/>
                  <a:t>ligning af to stikprøver, så </a:t>
                </a:r>
                <a:br>
                  <a:rPr lang="en-US" smtClean="0"/>
                </a:br>
                <a:r>
                  <a:rPr lang="en-US" smtClean="0"/>
                  <a:t>ville vi ikke kunne forkaste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m:oMathPara>
                </a14:m>
                <a:r>
                  <a:rPr lang="en-US" smtClean="0"/>
                  <a:t>.</a:t>
                </a:r>
                <a:br>
                  <a:rPr lang="en-US" smtClean="0"/>
                </a:br>
                <a:r>
                  <a:rPr lang="en-US" smtClean="0"/>
                  <a:t>Vi ville ikke kunne vise en </a:t>
                </a:r>
                <a:br>
                  <a:rPr lang="en-US" smtClean="0"/>
                </a:br>
                <a:r>
                  <a:rPr lang="en-US" smtClean="0"/>
                  <a:t>effekt af sikkerhedspakken </a:t>
                </a:r>
              </a:p>
              <a:p>
                <a:r>
                  <a:rPr lang="en-US" smtClean="0"/>
                  <a:t>P-værdi for denne test er </a:t>
                </a:r>
                <a14:m>
                  <m:oMathPara>
                    <m:oMathParaPr>
                      <m:jc/>
                    </m:oMathParaPr>
                    <m:oMath>
                      <m:r>
                        <a:rPr lang="en-US" i="1" smtClean="0">
                          <a:latin typeface="Cambria Math" panose="02040503050406030204" pitchFamily="18" charset="0"/>
                        </a:rPr>
                        <m:t>0.34</m:t>
                      </m:r>
                    </m:oMath>
                  </m:oMathPara>
                </a14:m>
                <a:br>
                  <a:rPr lang="en-US" smtClean="0"/>
                </a:br>
                <a:r>
                  <a:rPr lang="en-US" smtClean="0"/>
                  <a:t>(mod </a:t>
                </a:r>
                <a14:m>
                  <m:oMathPara>
                    <m:oMathParaPr>
                      <m:jc/>
                    </m:oMathParaPr>
                    <m:oMath>
                      <m:r>
                        <a:rPr lang="en-US" i="1" smtClean="0">
                          <a:latin typeface="Cambria Math" panose="02040503050406030204" pitchFamily="18" charset="0"/>
                        </a:rPr>
                        <m:t>0.0015</m:t>
                      </m:r>
                    </m:oMath>
                  </m:oMathPara>
                </a14:m>
                <a:r>
                  <a:rPr lang="en-US" smtClean="0"/>
                  <a:t> for parret t-test). </a:t>
                </a:r>
                <a:br>
                  <a:rPr lang="en-US" smtClean="0"/>
                </a:br>
                <a:endParaRPr lang="en-GB"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90</a:t>
            </a:fld>
            <a:endParaRPr lang="da-DK">
              <a:solidFill>
                <a:prstClr val="black">
                  <a:tint val="75000"/>
                </a:prstClr>
              </a:solidFill>
            </a:endParaRPr>
          </a:p>
        </p:txBody>
      </p:sp>
    </p:spTree>
    <p:extLst>
      <p:ext uri="{BB962C8B-B14F-4D97-AF65-F5344CB8AC3E}">
        <p14:creationId xmlns:p14="http://schemas.microsoft.com/office/powerpoint/2010/main" val="4117059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85800" y="548680"/>
            <a:ext cx="7772400" cy="3672408"/>
          </a:xfrm>
        </p:spPr>
        <p:txBody>
          <a:bodyPr>
            <a:noAutofit/>
          </a:bodyPr>
          <a:lstStyle/>
          <a:p>
            <a:pPr>
              <a:spcBef>
                <a:spcPts val="1200"/>
              </a:spcBef>
            </a:pPr>
            <a:r>
              <a:rPr lang="da-DK" sz="2800" smtClean="0"/>
              <a:t>Sandsynlighedsteori og statistik</a:t>
            </a:r>
            <a:br>
              <a:rPr lang="da-DK" sz="3600" smtClean="0"/>
            </a:br>
            <a:r>
              <a:rPr lang="da-DK" sz="2800" smtClean="0"/>
              <a:t> </a:t>
            </a:r>
            <a:r>
              <a:rPr lang="da-DK" sz="3600" smtClean="0"/>
              <a:t> </a:t>
            </a:r>
            <a:br>
              <a:rPr lang="da-DK" sz="3600" smtClean="0"/>
            </a:br>
            <a:r>
              <a:rPr lang="da-DK" sz="3600" smtClean="0">
                <a:solidFill>
                  <a:schemeClr val="tx1"/>
                </a:solidFill>
              </a:rPr>
              <a:t>Kapitel </a:t>
            </a:r>
            <a:r>
              <a:rPr lang="da-DK" smtClean="0">
                <a:solidFill>
                  <a:schemeClr val="tx1"/>
                </a:solidFill>
              </a:rPr>
              <a:t>9. </a:t>
            </a:r>
            <a:br>
              <a:rPr lang="da-DK" smtClean="0">
                <a:solidFill>
                  <a:schemeClr val="tx1"/>
                </a:solidFill>
              </a:rPr>
            </a:br>
            <a:r>
              <a:rPr lang="da-DK">
                <a:solidFill>
                  <a:schemeClr val="tx1"/>
                </a:solidFill>
              </a:rPr>
              <a:t>Inferens med </a:t>
            </a:r>
            <a:r>
              <a:rPr lang="da-DK" smtClean="0">
                <a:solidFill>
                  <a:schemeClr val="tx1"/>
                </a:solidFill>
              </a:rPr>
              <a:t>varianser</a:t>
            </a:r>
            <a:br>
              <a:rPr lang="da-DK" smtClean="0"/>
            </a:br>
            <a:r>
              <a:rPr lang="da-DK" sz="1000" smtClean="0"/>
              <a:t> </a:t>
            </a:r>
            <a:br>
              <a:rPr lang="da-DK" smtClean="0"/>
            </a:br>
            <a:r>
              <a:rPr lang="da-DK" sz="2400">
                <a:solidFill>
                  <a:prstClr val="black"/>
                </a:solidFill>
              </a:rPr>
              <a:t>(afsnit </a:t>
            </a:r>
            <a:r>
              <a:rPr lang="da-DK" sz="2400" smtClean="0">
                <a:solidFill>
                  <a:prstClr val="black"/>
                </a:solidFill>
              </a:rPr>
              <a:t>9.1-9.3 (alt))</a:t>
            </a:r>
            <a:r>
              <a:rPr lang="da-DK" sz="2400" smtClean="0"/>
              <a:t> </a:t>
            </a:r>
            <a:endParaRPr lang="da-DK" sz="3200"/>
          </a:p>
        </p:txBody>
      </p:sp>
      <p:sp>
        <p:nvSpPr>
          <p:cNvPr id="3" name="Subtitle 2"/>
          <p:cNvSpPr>
            <a:spLocks noGrp="1"/>
          </p:cNvSpPr>
          <p:nvPr>
            <p:ph type="subTitle" idx="1"/>
          </p:nvPr>
        </p:nvSpPr>
        <p:spPr>
          <a:xfrm>
            <a:off x="1371600" y="4653136"/>
            <a:ext cx="6400800" cy="1248544"/>
          </a:xfrm>
        </p:spPr>
        <p:txBody>
          <a:bodyPr>
            <a:noAutofit/>
          </a:bodyPr>
          <a:lstStyle/>
          <a:p>
            <a:r>
              <a:rPr lang="da-DK" smtClean="0"/>
              <a:t>Allan Leck Jensen</a:t>
            </a:r>
          </a:p>
          <a:p>
            <a:r>
              <a:rPr lang="da-DK" smtClean="0"/>
              <a:t>alj@ece.au.dk</a:t>
            </a:r>
            <a:endParaRPr lang="da-DK" smtClean="0"/>
          </a:p>
        </p:txBody>
      </p:sp>
      <p:sp>
        <p:nvSpPr>
          <p:cNvPr id="4" name="Slide Number Placeholder 3"/>
          <p:cNvSpPr>
            <a:spLocks noGrp="1"/>
          </p:cNvSpPr>
          <p:nvPr>
            <p:ph type="sldNum" sz="quarter" idx="12"/>
          </p:nvPr>
        </p:nvSpPr>
        <p:spPr/>
        <p:txBody>
          <a:bodyPr/>
          <a:lstStyle/>
          <a:p>
            <a:fld id="{DC840F70-2A0F-4605-BD2E-95415B8D9C50}" type="slidenum">
              <a:rPr lang="da-DK" smtClean="0"/>
              <a:t>91</a:t>
            </a:fld>
            <a:endParaRPr lang="da-DK"/>
          </a:p>
        </p:txBody>
      </p:sp>
    </p:spTree>
    <p:extLst>
      <p:ext uri="{BB962C8B-B14F-4D97-AF65-F5344CB8AC3E}">
        <p14:creationId xmlns:p14="http://schemas.microsoft.com/office/powerpoint/2010/main" val="1165223279"/>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Estimering af varianser</a:t>
            </a:r>
            <a:endParaRPr lang="en-GB"/>
          </a:p>
        </p:txBody>
      </p:sp>
      <mc:AlternateContent>
        <mc:Choice Requires="a14">
          <p:sp>
            <p:nvSpPr>
              <p:cNvPr id="3" name="Content Placeholder 2"/>
              <p:cNvSpPr>
                <a:spLocks noGrp="1"/>
              </p:cNvSpPr>
              <p:nvPr>
                <p:ph idx="1"/>
              </p:nvPr>
            </p:nvSpPr>
            <p:spPr/>
            <p:txBody>
              <a:bodyPr/>
              <a:lstStyle/>
              <a:p>
                <a:r>
                  <a:rPr lang="en-US" smtClean="0"/>
                  <a:t>Vi har en stikprøve </a:t>
                </a:r>
                <a14:m>
                  <m:oMathPara>
                    <m:oMathParaPr>
                      <m:jc/>
                    </m:oMathParaPr>
                    <m:oMath>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r>
                  <a:rPr lang="en-US"/>
                  <a:t>,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r>
                  <a:rPr lang="en-US"/>
                  <a:t>, ..., </a:t>
                </a:r>
                <a14:m>
                  <m:oMathPara>
                    <m:oMathParaPr>
                      <m:jc/>
                    </m:oMathParaPr>
                    <m:o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m:oMathPara>
                </a14:m>
                <a:r>
                  <a:rPr lang="en-GB" smtClean="0"/>
                  <a:t> taget fra en population med middelværdi </a:t>
                </a:r>
                <a14:m>
                  <m:oMathPara>
                    <m:oMathParaPr>
                      <m:jc/>
                    </m:oMathParaPr>
                    <m:oMath>
                      <m:r>
                        <a:rPr lang="en-GB" i="1" smtClean="0">
                          <a:latin typeface="Cambria Math" panose="02040503050406030204" pitchFamily="18" charset="0"/>
                          <a:ea typeface="Cambria Math" panose="02040503050406030204" pitchFamily="18" charset="0"/>
                        </a:rPr>
                        <m:t>𝜇</m:t>
                      </m:r>
                    </m:oMath>
                  </m:oMathPara>
                </a14:m>
                <a:r>
                  <a:rPr lang="en-GB" smtClean="0"/>
                  <a:t> og varians </a:t>
                </a:r>
                <a14:m>
                  <m:oMathPara>
                    <m:oMathParaPr>
                      <m:jc/>
                    </m:oMathParaPr>
                    <m:o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m:oMathPara>
                </a14:m>
                <a:r>
                  <a:rPr lang="en-GB" smtClean="0"/>
                  <a:t> </a:t>
                </a:r>
              </a:p>
              <a:p>
                <a:r>
                  <a:rPr lang="en-GB"/>
                  <a:t>V</a:t>
                </a:r>
                <a:r>
                  <a:rPr lang="en-GB" smtClean="0"/>
                  <a:t>i kender ikke værdierne af </a:t>
                </a:r>
                <a14:m>
                  <m:oMathPara>
                    <m:oMathParaPr>
                      <m:jc/>
                    </m:oMathParaPr>
                    <m:oMath>
                      <m:r>
                        <a:rPr lang="en-GB" i="1">
                          <a:latin typeface="Cambria Math" panose="02040503050406030204" pitchFamily="18" charset="0"/>
                          <a:ea typeface="Cambria Math" panose="02040503050406030204" pitchFamily="18" charset="0"/>
                        </a:rPr>
                        <m:t>𝜇</m:t>
                      </m:r>
                    </m:oMath>
                  </m:oMathPara>
                </a14:m>
                <a:r>
                  <a:rPr lang="en-GB"/>
                  <a:t> </a:t>
                </a:r>
                <a:r>
                  <a:rPr lang="en-GB" smtClean="0"/>
                  <a:t>og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r>
                  <a:rPr lang="en-GB" smtClean="0"/>
                  <a:t>, men vi vil gerne estimere dem ud fra stikprøven</a:t>
                </a:r>
              </a:p>
              <a:p>
                <a:r>
                  <a:rPr lang="en-US" smtClean="0"/>
                  <a:t>I kap. 7 og 8 har vi estimeret </a:t>
                </a:r>
                <a14:m>
                  <m:oMathPara>
                    <m:oMathParaPr>
                      <m:jc/>
                    </m:oMathParaPr>
                    <m:oMath>
                      <m:r>
                        <a:rPr lang="en-GB" i="1">
                          <a:latin typeface="Cambria Math" panose="02040503050406030204" pitchFamily="18" charset="0"/>
                          <a:ea typeface="Cambria Math" panose="02040503050406030204" pitchFamily="18" charset="0"/>
                        </a:rPr>
                        <m:t>𝜇</m:t>
                      </m:r>
                    </m:oMath>
                  </m:oMathPara>
                </a14:m>
                <a:r>
                  <a:rPr lang="en-GB" smtClean="0"/>
                  <a:t> fra en og to stikprøver. </a:t>
                </a:r>
                <a:br>
                  <a:rPr lang="en-GB" smtClean="0"/>
                </a:br>
                <a:r>
                  <a:rPr lang="en-GB" smtClean="0"/>
                  <a:t>Vi kan tilsvarende estimere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r>
                  <a:rPr lang="en-GB" smtClean="0"/>
                  <a:t> og </a:t>
                </a:r>
                <a14:m>
                  <m:oMathPara>
                    <m:oMathParaPr>
                      <m:jc/>
                    </m:oMathParaPr>
                    <m:oMath>
                      <m:r>
                        <a:rPr lang="en-GB" i="1">
                          <a:latin typeface="Cambria Math" panose="02040503050406030204" pitchFamily="18" charset="0"/>
                          <a:ea typeface="Cambria Math" panose="02040503050406030204" pitchFamily="18" charset="0"/>
                        </a:rPr>
                        <m:t>𝜎</m:t>
                      </m:r>
                    </m:oMath>
                  </m:oMathPara>
                </a14:m>
                <a:r>
                  <a:rPr lang="en-GB" smtClean="0"/>
                  <a:t> ud fra stikprøver på tre måder:</a:t>
                </a:r>
              </a:p>
              <a:p>
                <a:pPr lvl="1"/>
                <a:r>
                  <a:rPr lang="en-US" smtClean="0"/>
                  <a:t>Punkt-estimering</a:t>
                </a:r>
                <a:endParaRPr lang="en-GB"/>
              </a:p>
              <a:p>
                <a:pPr lvl="1"/>
                <a:r>
                  <a:rPr lang="en-US" smtClean="0"/>
                  <a:t>Interval-estimering</a:t>
                </a:r>
                <a:endParaRPr lang="en-GB"/>
              </a:p>
              <a:p>
                <a:pPr lvl="1"/>
                <a:r>
                  <a:rPr lang="en-US" smtClean="0"/>
                  <a:t>Hypotesetest</a:t>
                </a:r>
                <a:r>
                  <a:rPr lang="en-GB" smtClean="0"/>
                  <a:t>.</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92</a:t>
            </a:fld>
            <a:endParaRPr lang="da-DK">
              <a:solidFill>
                <a:prstClr val="black">
                  <a:tint val="75000"/>
                </a:prstClr>
              </a:solidFill>
            </a:endParaRPr>
          </a:p>
        </p:txBody>
      </p:sp>
    </p:spTree>
    <p:extLst>
      <p:ext uri="{BB962C8B-B14F-4D97-AF65-F5344CB8AC3E}">
        <p14:creationId xmlns:p14="http://schemas.microsoft.com/office/powerpoint/2010/main" val="1269938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Punkt-estimering af varians</a:t>
            </a:r>
            <a:endParaRPr lang="en-GB"/>
          </a:p>
        </p:txBody>
      </p:sp>
      <mc:AlternateContent>
        <mc:Choice Requires="a14">
          <p:sp>
            <p:nvSpPr>
              <p:cNvPr id="3" name="Content Placeholder 2"/>
              <p:cNvSpPr>
                <a:spLocks noGrp="1"/>
              </p:cNvSpPr>
              <p:nvPr>
                <p:ph idx="1"/>
              </p:nvPr>
            </p:nvSpPr>
            <p:spPr/>
            <p:txBody>
              <a:bodyPr/>
              <a:lstStyle/>
              <a:p>
                <a:r>
                  <a:rPr lang="en-US" smtClean="0"/>
                  <a:t>I kap. 7 så vi, at stikprøvemiddelværdien </a:t>
                </a:r>
                <a:br>
                  <a:rPr lang="en-US" smtClean="0"/>
                </a:br>
                <a:r>
                  <a:rPr lang="en-US" smtClean="0"/>
                  <a:t> 	</a:t>
                </a:r>
                <a14:m>
                  <m:oMathPara>
                    <m:oMathParaPr>
                      <m:jc/>
                    </m:oMathParaPr>
                    <m:oMath>
                      <m:acc>
                        <m:accPr>
                          <m:chr m:val="̅"/>
                          <m:ctrlPr>
                            <a:rPr lang="da-DK"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𝑥</m:t>
                          </m:r>
                        </m:e>
                      </m:acc>
                      <m:r>
                        <a:rPr lang="da-DK" sz="2400" i="1">
                          <a:solidFill>
                            <a:schemeClr val="tx1"/>
                          </a:solidFill>
                          <a:latin typeface="Cambria Math"/>
                          <a:ea typeface="Cambria Math"/>
                        </a:rPr>
                        <m:t>=</m:t>
                      </m:r>
                      <m:f>
                        <m:fPr>
                          <m:type m:val="bar"/>
                          <m:ctrlPr>
                            <a:rPr lang="da-DK" sz="2400" i="1">
                              <a:solidFill>
                                <a:schemeClr val="tx1"/>
                              </a:solidFill>
                              <a:latin typeface="Cambria Math" panose="02040503050406030204" pitchFamily="18" charset="0"/>
                              <a:ea typeface="Cambria Math"/>
                            </a:rPr>
                          </m:ctrlPr>
                        </m:fPr>
                        <m:num>
                          <m:r>
                            <a:rPr lang="da-DK" sz="2400" i="1">
                              <a:solidFill>
                                <a:schemeClr val="tx1"/>
                              </a:solidFill>
                              <a:latin typeface="Cambria Math"/>
                              <a:ea typeface="Cambria Math"/>
                            </a:rPr>
                            <m:t>1</m:t>
                          </m:r>
                        </m:num>
                        <m:den>
                          <m:r>
                            <a:rPr lang="da-DK" sz="2400" i="1">
                              <a:solidFill>
                                <a:schemeClr val="tx1"/>
                              </a:solidFill>
                              <a:latin typeface="Cambria Math"/>
                              <a:ea typeface="Cambria Math"/>
                            </a:rPr>
                            <m:t>𝑛</m:t>
                          </m:r>
                        </m:den>
                      </m:f>
                      <m:nary>
                        <m:naryPr>
                          <m:chr m:val="∑"/>
                          <m:grow m:val="off"/>
                          <m:subHide m:val="off"/>
                          <m:supHide m:val="off"/>
                          <m:ctrlPr>
                            <a:rPr lang="da-DK" sz="2400" i="1">
                              <a:solidFill>
                                <a:schemeClr val="tx1"/>
                              </a:solidFill>
                              <a:latin typeface="Cambria Math" panose="02040503050406030204" pitchFamily="18" charset="0"/>
                              <a:ea typeface="Cambria Math"/>
                            </a:rPr>
                          </m:ctrlPr>
                        </m:naryPr>
                        <m:sub>
                          <m:r>
                            <a:rPr lang="da-DK" sz="2400" i="1">
                              <a:solidFill>
                                <a:schemeClr val="tx1"/>
                              </a:solidFill>
                              <a:latin typeface="Cambria Math"/>
                              <a:ea typeface="Cambria Math"/>
                            </a:rPr>
                            <m:t>𝑖</m:t>
                          </m:r>
                          <m:r>
                            <a:rPr lang="da-DK" sz="2400" i="1">
                              <a:solidFill>
                                <a:schemeClr val="tx1"/>
                              </a:solidFill>
                              <a:latin typeface="Cambria Math"/>
                              <a:ea typeface="Cambria Math"/>
                            </a:rPr>
                            <m:t>=1</m:t>
                          </m:r>
                        </m:sub>
                        <m:sup>
                          <m:r>
                            <a:rPr lang="da-DK" sz="2400" i="1">
                              <a:solidFill>
                                <a:schemeClr val="tx1"/>
                              </a:solidFill>
                              <a:latin typeface="Cambria Math"/>
                              <a:ea typeface="Cambria Math"/>
                            </a:rPr>
                            <m:t>𝑛</m:t>
                          </m:r>
                        </m:sup>
                        <m:e>
                          <m:sSub>
                            <m:sSubPr>
                              <m:ctrlPr>
                                <a:rPr lang="da-DK" sz="2400" i="1">
                                  <a:solidFill>
                                    <a:schemeClr val="tx1"/>
                                  </a:solidFill>
                                  <a:latin typeface="Cambria Math" panose="02040503050406030204" pitchFamily="18" charset="0"/>
                                  <a:ea typeface="Cambria Math"/>
                                </a:rPr>
                              </m:ctrlPr>
                            </m:sSubPr>
                            <m:e>
                              <m:r>
                                <a:rPr lang="en-US" sz="2400" i="1">
                                  <a:solidFill>
                                    <a:schemeClr val="tx1"/>
                                  </a:solidFill>
                                  <a:latin typeface="Cambria Math" panose="02040503050406030204" pitchFamily="18" charset="0"/>
                                  <a:ea typeface="Cambria Math"/>
                                </a:rPr>
                                <m:t>𝑥</m:t>
                              </m:r>
                            </m:e>
                            <m:sub>
                              <m:r>
                                <a:rPr lang="da-DK" sz="2400" i="1">
                                  <a:solidFill>
                                    <a:schemeClr val="tx1"/>
                                  </a:solidFill>
                                  <a:latin typeface="Cambria Math"/>
                                  <a:ea typeface="Cambria Math"/>
                                </a:rPr>
                                <m:t>𝑖</m:t>
                              </m:r>
                            </m:sub>
                          </m:sSub>
                        </m:e>
                      </m:nary>
                    </m:oMath>
                  </m:oMathPara>
                </a14:m>
                <a:r>
                  <a:rPr lang="en-GB">
                    <a:solidFill>
                      <a:schemeClr val="tx1"/>
                    </a:solidFill>
                  </a:rPr>
                  <a:t> </a:t>
                </a:r>
                <a:br>
                  <a:rPr lang="en-GB" smtClean="0">
                    <a:solidFill>
                      <a:schemeClr val="tx1"/>
                    </a:solidFill>
                  </a:rPr>
                </a:br>
                <a:r>
                  <a:rPr lang="en-GB" smtClean="0">
                    <a:solidFill>
                      <a:schemeClr val="tx1"/>
                    </a:solidFill>
                  </a:rPr>
                  <a:t>er e</a:t>
                </a:r>
                <a:r>
                  <a:rPr lang="en-GB" smtClean="0"/>
                  <a:t>n unbiased estimator for </a:t>
                </a:r>
                <a14:m>
                  <m:oMathPara>
                    <m:oMathParaPr>
                      <m:jc/>
                    </m:oMathParaPr>
                    <m:oMath>
                      <m:r>
                        <a:rPr lang="en-GB" i="1">
                          <a:latin typeface="Cambria Math" panose="02040503050406030204" pitchFamily="18" charset="0"/>
                          <a:ea typeface="Cambria Math" panose="02040503050406030204" pitchFamily="18" charset="0"/>
                        </a:rPr>
                        <m:t>𝜇</m:t>
                      </m:r>
                    </m:oMath>
                  </m:oMathPara>
                </a14:m>
                <a:endParaRPr lang="en-GB" smtClean="0"/>
              </a:p>
              <a:p>
                <a:r>
                  <a:rPr lang="en-US" smtClean="0"/>
                  <a:t>Man kan tilsvarende vise, at stikprøvevariansen </a:t>
                </a:r>
                <a:br>
                  <a:rPr lang="en-US" smtClean="0"/>
                </a:br>
                <a:r>
                  <a:rPr lang="en-US" smtClean="0"/>
                  <a:t> 	</a:t>
                </a:r>
                <a14:m>
                  <m:oMathPara>
                    <m:oMathParaPr>
                      <m:jc/>
                    </m:oMathParaPr>
                    <m:oMath>
                      <m:sSup>
                        <m:sSupPr>
                          <m:ctrlPr>
                            <a:rPr lang="da-DK" i="1">
                              <a:latin typeface="Cambria Math" panose="02040503050406030204" pitchFamily="18" charset="0"/>
                            </a:rPr>
                          </m:ctrlPr>
                        </m:sSupPr>
                        <m:e>
                          <m:r>
                            <a:rPr lang="da-DK" i="1">
                              <a:latin typeface="Cambria Math"/>
                              <a:ea typeface="Cambria Math"/>
                            </a:rPr>
                            <m:t>𝑠</m:t>
                          </m:r>
                        </m:e>
                        <m:sup>
                          <m:r>
                            <a:rPr lang="da-DK" i="1">
                              <a:latin typeface="Cambria Math"/>
                            </a:rPr>
                            <m:t>2</m:t>
                          </m:r>
                        </m:sup>
                      </m:sSup>
                      <m:r>
                        <a:rPr lang="da-DK" i="1">
                          <a:latin typeface="Cambria Math"/>
                        </a:rPr>
                        <m:t>=</m:t>
                      </m:r>
                      <m:f>
                        <m:fPr>
                          <m:type m:val="bar"/>
                          <m:ctrlPr>
                            <a:rPr lang="da-DK" i="1">
                              <a:latin typeface="Cambria Math" panose="02040503050406030204" pitchFamily="18" charset="0"/>
                            </a:rPr>
                          </m:ctrlPr>
                        </m:fPr>
                        <m:num>
                          <m:r>
                            <a:rPr lang="da-DK" i="1">
                              <a:latin typeface="Cambria Math"/>
                            </a:rPr>
                            <m:t>1</m:t>
                          </m:r>
                        </m:num>
                        <m:den>
                          <m:r>
                            <a:rPr lang="da-DK" i="1">
                              <a:latin typeface="Cambria Math"/>
                            </a:rPr>
                            <m:t>𝑛</m:t>
                          </m:r>
                          <m:r>
                            <a:rPr lang="da-DK" i="1">
                              <a:latin typeface="Cambria Math"/>
                            </a:rPr>
                            <m:t>−1</m:t>
                          </m:r>
                        </m:den>
                      </m:f>
                      <m:nary>
                        <m:naryPr>
                          <m:chr m:val="∑"/>
                          <m:grow m:val="off"/>
                          <m:subHide m:val="off"/>
                          <m:supHide m:val="off"/>
                          <m:ctrlPr>
                            <a:rPr lang="da-DK" i="1">
                              <a:latin typeface="Cambria Math" panose="02040503050406030204" pitchFamily="18" charset="0"/>
                            </a:rPr>
                          </m:ctrlPr>
                        </m:naryPr>
                        <m:sub>
                          <m:r>
                            <a:rPr lang="da-DK" i="1">
                              <a:latin typeface="Cambria Math"/>
                            </a:rPr>
                            <m:t>𝑖</m:t>
                          </m:r>
                          <m:r>
                            <a:rPr lang="da-DK" i="1">
                              <a:latin typeface="Cambria Math"/>
                            </a:rPr>
                            <m:t>=1</m:t>
                          </m:r>
                        </m:sub>
                        <m:sup>
                          <m:r>
                            <a:rPr lang="da-DK" i="1">
                              <a:latin typeface="Cambria Math"/>
                            </a:rPr>
                            <m:t>𝑛</m:t>
                          </m:r>
                        </m:sup>
                        <m:e>
                          <m:sSup>
                            <m:sSupPr>
                              <m:ctrlPr>
                                <a:rPr lang="da-DK" i="1">
                                  <a:latin typeface="Cambria Math" panose="02040503050406030204" pitchFamily="18" charset="0"/>
                                </a:rPr>
                              </m:ctrlPr>
                            </m:sSupPr>
                            <m:e>
                              <m:r>
                                <a:rPr lang="da-DK" i="1">
                                  <a:latin typeface="Cambria Math"/>
                                </a:rPr>
                                <m:t>(</m:t>
                              </m:r>
                              <m:sSub>
                                <m:sSubPr>
                                  <m:ctrlPr>
                                    <a:rPr lang="da-DK" i="1">
                                      <a:latin typeface="Cambria Math" panose="02040503050406030204" pitchFamily="18" charset="0"/>
                                    </a:rPr>
                                  </m:ctrlPr>
                                </m:sSubPr>
                                <m:e>
                                  <m:r>
                                    <a:rPr lang="en-US" i="1">
                                      <a:latin typeface="Cambria Math" panose="02040503050406030204" pitchFamily="18" charset="0"/>
                                    </a:rPr>
                                    <m:t>𝑥</m:t>
                                  </m:r>
                                </m:e>
                                <m:sub>
                                  <m:r>
                                    <a:rPr lang="da-DK" i="1">
                                      <a:latin typeface="Cambria Math"/>
                                    </a:rPr>
                                    <m:t>𝑖</m:t>
                                  </m:r>
                                </m:sub>
                              </m:sSub>
                              <m:r>
                                <a:rPr lang="da-DK" i="1">
                                  <a:latin typeface="Cambria Math"/>
                                </a:rPr>
                                <m:t>−</m:t>
                              </m:r>
                              <m:acc>
                                <m:accPr>
                                  <m:chr m:val="̅"/>
                                  <m:ctrlPr>
                                    <a:rPr lang="da-DK" i="1">
                                      <a:latin typeface="Cambria Math" panose="02040503050406030204" pitchFamily="18" charset="0"/>
                                    </a:rPr>
                                  </m:ctrlPr>
                                </m:accPr>
                                <m:e>
                                  <m:r>
                                    <a:rPr lang="en-US" i="1">
                                      <a:latin typeface="Cambria Math" panose="02040503050406030204" pitchFamily="18" charset="0"/>
                                    </a:rPr>
                                    <m:t>𝑥</m:t>
                                  </m:r>
                                </m:e>
                              </m:acc>
                              <m:r>
                                <a:rPr lang="da-DK" i="1">
                                  <a:latin typeface="Cambria Math"/>
                                  <a:ea typeface="Cambria Math"/>
                                </a:rPr>
                                <m:t>)</m:t>
                              </m:r>
                            </m:e>
                            <m:sup>
                              <m:r>
                                <a:rPr lang="da-DK" i="1">
                                  <a:latin typeface="Cambria Math"/>
                                </a:rPr>
                                <m:t>2</m:t>
                              </m:r>
                            </m:sup>
                          </m:sSup>
                        </m:e>
                      </m:nary>
                    </m:oMath>
                  </m:oMathPara>
                </a14:m>
                <a:r>
                  <a:rPr lang="en-GB" smtClean="0"/>
                  <a:t> </a:t>
                </a:r>
                <a:br>
                  <a:rPr lang="en-GB" smtClean="0"/>
                </a:br>
                <a:r>
                  <a:rPr lang="en-GB" smtClean="0"/>
                  <a:t>er en unbiased estimator for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r>
                  <a:rPr lang="en-GB" smtClean="0"/>
                  <a:t> </a:t>
                </a:r>
                <a:endParaRPr lang="en-GB"/>
              </a:p>
              <a:p>
                <a:r>
                  <a:rPr lang="en-US" smtClean="0"/>
                  <a:t>Desværre ved vi jo, at vi ikke estimerer korrekt, for </a:t>
                </a: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da-DK" i="1">
                              <a:latin typeface="Cambria Math"/>
                              <a:ea typeface="Cambria Math"/>
                            </a:rPr>
                            <m:t>=</m:t>
                          </m:r>
                          <m:sSup>
                            <m:sSupPr>
                              <m:ctrlPr>
                                <a:rPr lang="en-GB" i="1">
                                  <a:latin typeface="Cambria Math" panose="02040503050406030204" pitchFamily="18" charset="0"/>
                                </a:rPr>
                              </m:ctrlPr>
                            </m:sSupPr>
                            <m:e>
                              <m:r>
                                <a:rPr lang="en-US" b="0" i="1" smtClean="0">
                                  <a:latin typeface="Cambria Math" panose="02040503050406030204" pitchFamily="18" charset="0"/>
                                </a:rPr>
                                <m:t>𝑠</m:t>
                              </m:r>
                            </m:e>
                            <m:sup>
                              <m:r>
                                <a:rPr lang="en-US" i="1">
                                  <a:latin typeface="Cambria Math" panose="02040503050406030204" pitchFamily="18" charset="0"/>
                                </a:rPr>
                                <m:t>2</m:t>
                              </m:r>
                            </m:sup>
                          </m:sSup>
                        </m:e>
                      </m:d>
                      <m:r>
                        <a:rPr lang="da-DK" i="1">
                          <a:latin typeface="Cambria Math"/>
                          <a:ea typeface="Cambria Math"/>
                        </a:rPr>
                        <m:t>=0</m:t>
                      </m:r>
                    </m:oMath>
                  </m:oMathPara>
                </a14:m>
                <a:r>
                  <a:rPr lang="en-GB" smtClean="0"/>
                  <a:t>. </a:t>
                </a:r>
                <a:br>
                  <a:rPr lang="en-GB" smtClean="0"/>
                </a:br>
                <a:r>
                  <a:rPr lang="en-GB" smtClean="0"/>
                  <a:t>Derfor kan en interval-estimering være mere relevant. </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93</a:t>
            </a:fld>
            <a:endParaRPr lang="da-DK">
              <a:solidFill>
                <a:prstClr val="black">
                  <a:tint val="75000"/>
                </a:prstClr>
              </a:solidFill>
            </a:endParaRPr>
          </a:p>
        </p:txBody>
      </p:sp>
    </p:spTree>
    <p:extLst>
      <p:ext uri="{BB962C8B-B14F-4D97-AF65-F5344CB8AC3E}">
        <p14:creationId xmlns:p14="http://schemas.microsoft.com/office/powerpoint/2010/main" val="2855499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8" name="Picture 7"/>
          <p:cNvPicPr>
            <a:picLocks noChangeAspect="1"/>
          </p:cNvPicPr>
          <p:nvPr/>
        </p:nvPicPr>
        <p:blipFill>
          <a:blip r:embed="rId2"/>
          <a:stretch>
            <a:fillRect/>
          </a:stretch>
        </p:blipFill>
        <p:spPr>
          <a:xfrm>
            <a:off x="4142215" y="4806700"/>
            <a:ext cx="4939655" cy="2018234"/>
          </a:xfrm>
          <a:prstGeom prst="rect">
            <a:avLst/>
          </a:prstGeom>
        </p:spPr>
      </p:pic>
      <p:sp>
        <p:nvSpPr>
          <p:cNvPr id="5" name="Title 4"/>
          <p:cNvSpPr>
            <a:spLocks noGrp="1"/>
          </p:cNvSpPr>
          <p:nvPr>
            <p:ph type="title"/>
          </p:nvPr>
        </p:nvSpPr>
        <p:spPr/>
        <p:txBody>
          <a:bodyPr/>
          <a:lstStyle/>
          <a:p>
            <a:r>
              <a:rPr lang="en-US" smtClean="0"/>
              <a:t>Interval-estimering af varians</a:t>
            </a:r>
            <a:endParaRPr lang="en-GB"/>
          </a:p>
        </p:txBody>
      </p:sp>
      <mc:AlternateContent>
        <mc:Choice Requires="a14">
          <p:sp>
            <p:nvSpPr>
              <p:cNvPr id="6" name="Content Placeholder 5"/>
              <p:cNvSpPr>
                <a:spLocks noGrp="1"/>
              </p:cNvSpPr>
              <p:nvPr>
                <p:ph idx="1"/>
              </p:nvPr>
            </p:nvSpPr>
            <p:spPr>
              <a:xfrm>
                <a:off x="395536" y="1196752"/>
                <a:ext cx="8640960" cy="5544616"/>
              </a:xfrm>
            </p:spPr>
            <p:txBody>
              <a:bodyPr/>
              <a:lstStyle/>
              <a:p>
                <a:pPr marL="0" indent="0">
                  <a:buNone/>
                </a:pPr>
                <a:r>
                  <a:rPr lang="en-US" smtClean="0"/>
                  <a:t>I kapitel 6 så vi sætning 6.5 (s. 207):</a:t>
                </a:r>
              </a:p>
              <a:p>
                <a:r>
                  <a:rPr lang="en-US" smtClean="0"/>
                  <a:t>Hvis </a:t>
                </a:r>
                <a14:m>
                  <m:oMathPara>
                    <m:oMathParaPr>
                      <m:jc/>
                    </m:oMathParaPr>
                    <m:oMath>
                      <m:sSup>
                        <m:sSupPr>
                          <m:ctrlPr>
                            <a:rPr lang="en-GB"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r>
                  <a:rPr lang="en-US"/>
                  <a:t> </a:t>
                </a:r>
                <a:r>
                  <a:rPr lang="en-US" smtClean="0"/>
                  <a:t>er </a:t>
                </a:r>
                <a:r>
                  <a:rPr lang="en-US"/>
                  <a:t>variansen for en stikprøve med størrelse </a:t>
                </a:r>
                <a14:m>
                  <m:oMathPara>
                    <m:oMathParaPr>
                      <m:jc/>
                    </m:oMathParaPr>
                    <m:oMath>
                      <m:r>
                        <a:rPr lang="en-US" i="1">
                          <a:latin typeface="Cambria Math" panose="02040503050406030204" pitchFamily="18" charset="0"/>
                        </a:rPr>
                        <m:t>𝑛</m:t>
                      </m:r>
                    </m:oMath>
                  </m:oMathPara>
                </a14:m>
                <a:r>
                  <a:rPr lang="en-US"/>
                  <a:t>, taget fra en </a:t>
                </a:r>
                <a:r>
                  <a:rPr lang="en-US" u="sng">
                    <a:solidFill>
                      <a:schemeClr val="tx2">
                        <a:lumMod val="75000"/>
                      </a:schemeClr>
                    </a:solidFill>
                  </a:rPr>
                  <a:t>normalfordelt</a:t>
                </a:r>
                <a:r>
                  <a:rPr lang="en-US"/>
                  <a:t> population med middelværdi </a:t>
                </a:r>
                <a14:m>
                  <m:oMathPara>
                    <m:oMathParaPr>
                      <m:jc/>
                    </m:oMathParaPr>
                    <m:oMath>
                      <m:r>
                        <a:rPr lang="en-US" i="1">
                          <a:latin typeface="Cambria Math" panose="02040503050406030204" pitchFamily="18" charset="0"/>
                          <a:ea typeface="Cambria Math" panose="02040503050406030204" pitchFamily="18" charset="0"/>
                        </a:rPr>
                        <m:t>𝜇</m:t>
                      </m:r>
                    </m:oMath>
                  </m:oMathPara>
                </a14:m>
                <a:r>
                  <a:rPr lang="en-GB"/>
                  <a:t> og varians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r>
                  <a:rPr lang="en-GB" smtClean="0"/>
                  <a:t>, s</a:t>
                </a:r>
                <a:r>
                  <a:rPr lang="en-US" smtClean="0"/>
                  <a:t>å </a:t>
                </a:r>
                <a:r>
                  <a:rPr lang="en-US"/>
                  <a:t>er </a:t>
                </a:r>
                <a:br>
                  <a:rPr lang="en-US"/>
                </a:br>
                <a:r>
                  <a:rPr lang="en-US"/>
                  <a:t> 	</a:t>
                </a:r>
                <a14:m>
                  <m:oMathPara>
                    <m:oMathParaPr>
                      <m:jc/>
                    </m:oMathParaPr>
                    <m:oMath>
                      <m:sSubSup>
                        <m:sSubSupPr>
                          <m:alnScr m:val="off"/>
                          <m:ctrlPr>
                            <a:rPr lang="en-US"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oMath>
                  </m:oMathPara>
                </a14:m>
                <a:r>
                  <a:rPr lang="en-GB"/>
                  <a:t> </a:t>
                </a:r>
                <a:br>
                  <a:rPr lang="en-GB"/>
                </a:b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(chi-i-anden) fordelt med </a:t>
                </a:r>
                <a14:m>
                  <m:oMathPara>
                    <m:oMathParaPr>
                      <m:jc/>
                    </m:oMathParaPr>
                    <m:oMath>
                      <m:r>
                        <a:rPr lang="da-DK" i="1">
                          <a:latin typeface="Cambria Math" panose="02040503050406030204" pitchFamily="18" charset="0"/>
                          <a:ea typeface="Cambria Math" panose="02040503050406030204" pitchFamily="18" charset="0"/>
                        </a:rPr>
                        <m:t>𝜈</m:t>
                      </m:r>
                      <m:r>
                        <a:rPr lang="en-US" i="1">
                          <a:latin typeface="Cambria Math" panose="02040503050406030204" pitchFamily="18" charset="0"/>
                          <a:ea typeface="Cambria Math" panose="02040503050406030204" pitchFamily="18" charset="0"/>
                        </a:rPr>
                        <m:t>=</m:t>
                      </m:r>
                      <m:r>
                        <a:rPr lang="da-DK" i="1">
                          <a:latin typeface="Cambria Math"/>
                        </a:rPr>
                        <m:t>𝑛</m:t>
                      </m:r>
                      <m:r>
                        <a:rPr lang="da-DK" i="1">
                          <a:latin typeface="Cambria Math"/>
                        </a:rPr>
                        <m:t>−1</m:t>
                      </m:r>
                    </m:oMath>
                  </m:oMathPara>
                </a14:m>
                <a:r>
                  <a:rPr lang="en-GB"/>
                  <a:t> frihedsgrader</a:t>
                </a:r>
              </a:p>
              <a:p>
                <a:r>
                  <a:rPr lang="en-US" smtClean="0"/>
                  <a:t>Det kan vi bruge til at beregne et </a:t>
                </a:r>
                <a14:m>
                  <m:oMathPara>
                    <m:oMathParaPr>
                      <m:jc/>
                    </m:oMathParaPr>
                    <m:oMath>
                      <m:r>
                        <a:rPr lang="en-US" i="1" smtClean="0">
                          <a:latin typeface="Cambria Math" panose="02040503050406030204" pitchFamily="18" charset="0"/>
                        </a:rPr>
                        <m:t>100(1−</m:t>
                      </m:r>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rPr>
                        <m:t>)</m:t>
                      </m:r>
                    </m:oMath>
                  </m:oMathPara>
                </a14:m>
                <a:r>
                  <a:rPr lang="en-US" smtClean="0"/>
                  <a:t> % konfidensinteval for </a:t>
                </a:r>
                <a14:m>
                  <m:oMathPara>
                    <m:oMathParaPr>
                      <m:jc/>
                    </m:oMathParaPr>
                    <m:oMath>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endParaRPr lang="en-GB" smtClean="0"/>
              </a:p>
              <a:p>
                <a:r>
                  <a:rPr lang="en-US" smtClean="0"/>
                  <a:t>Figuren viser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a:t>
                </a:r>
                <a:r>
                  <a:rPr lang="en-GB" smtClean="0"/>
                  <a:t>fordelingen med </a:t>
                </a:r>
                <a14:m>
                  <m:oMathPara>
                    <m:oMathParaPr>
                      <m:jc/>
                    </m:oMathParaPr>
                    <m:oMath>
                      <m:r>
                        <a:rPr lang="da-DK" i="1">
                          <a:latin typeface="Cambria Math"/>
                        </a:rPr>
                        <m:t>𝑛</m:t>
                      </m:r>
                      <m:r>
                        <a:rPr lang="da-DK" i="1">
                          <a:latin typeface="Cambria Math"/>
                        </a:rPr>
                        <m:t>−1</m:t>
                      </m:r>
                    </m:oMath>
                  </m:oMathPara>
                </a14:m>
                <a:r>
                  <a:rPr lang="en-GB"/>
                  <a:t> </a:t>
                </a:r>
                <a:r>
                  <a:rPr lang="en-GB" smtClean="0"/>
                  <a:t>frihedsgrader. De to værdier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og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oMath>
                  </m:oMathPara>
                </a14:m>
                <a:r>
                  <a:rPr lang="en-GB" smtClean="0"/>
                  <a:t> er beregnet, så de blå arealer under kurvens venstre og højre haler begge er </a:t>
                </a:r>
                <a14:m>
                  <m:oMathPara>
                    <m:oMathParaPr>
                      <m:jc/>
                    </m:oMathParaPr>
                    <m:oMath>
                      <m:r>
                        <a:rPr lang="en-US" i="1">
                          <a:latin typeface="Cambria Math" panose="02040503050406030204" pitchFamily="18" charset="0"/>
                          <a:ea typeface="Cambria Math" panose="02040503050406030204" pitchFamily="18" charset="0"/>
                        </a:rPr>
                        <m:t>𝛼</m:t>
                      </m:r>
                      <m:r>
                        <m:rPr>
                          <m:sty m:val="p"/>
                        </m:rPr>
                        <a:rPr lang="en-US" b="0" i="0" smtClean="0">
                          <a:latin typeface="Cambria Math" panose="02040503050406030204" pitchFamily="18" charset="0"/>
                          <a:ea typeface="Cambria Math" panose="02040503050406030204" pitchFamily="18" charset="0"/>
                        </a:rPr>
                        <m:t>/2</m:t>
                      </m:r>
                    </m:oMath>
                  </m:oMathPara>
                </a14:m>
                <a:r>
                  <a:rPr lang="en-GB" smtClean="0"/>
                  <a:t>:</a:t>
                </a:r>
              </a:p>
              <a:p>
                <a:pPr lvl="1"/>
                <a:r>
                  <a:rPr lang="en-US"/>
                  <a:t>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m:rPr>
                          <m:sty m:val="p"/>
                        </m:rPr>
                        <a:rPr lang="en-US">
                          <a:latin typeface="Cambria Math" panose="02040503050406030204" pitchFamily="18" charset="0"/>
                        </a:rPr>
                        <m:t>qchisq</m:t>
                      </m:r>
                      <m:r>
                        <a:rPr lang="en-US" i="1">
                          <a:latin typeface="Cambria Math" panose="02040503050406030204" pitchFamily="18" charset="0"/>
                        </a:rPr>
                        <m:t>(1−</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oMath>
                  </m:oMathPara>
                </a14:m>
                <a:endParaRPr lang="en-GB" smtClean="0"/>
              </a:p>
              <a:p>
                <a:pPr lvl="1"/>
                <a14:m>
                  <m:oMathPara>
                    <m:oMathParaPr>
                      <m:jc/>
                    </m:oMathParaPr>
                    <m:oMath>
                      <m:r>
                        <a:rPr lang="en-US" b="0" i="1" smtClean="0">
                          <a:latin typeface="Cambria Math" panose="02040503050406030204" pitchFamily="18" charset="0"/>
                        </a:rPr>
                        <m:t> </m:t>
                      </m:r>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m:rPr>
                          <m:sty m:val="p"/>
                        </m:rPr>
                        <a:rPr lang="en-US">
                          <a:latin typeface="Cambria Math" panose="02040503050406030204" pitchFamily="18" charset="0"/>
                        </a:rPr>
                        <m:t>qchisq</m:t>
                      </m:r>
                      <m:r>
                        <a:rPr lang="en-US" i="1">
                          <a:latin typeface="Cambria Math" panose="02040503050406030204" pitchFamily="18" charset="0"/>
                        </a:rPr>
                        <m:t>(</m:t>
                      </m:r>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oMath>
                  </m:oMathPara>
                </a14:m>
                <a:endParaRPr lang="en-GB" smtClean="0"/>
              </a:p>
              <a:p>
                <a:r>
                  <a:rPr lang="en-GB"/>
                  <a:t>Dermed er det hvide areal </a:t>
                </a:r>
                <a:br>
                  <a:rPr lang="en-GB" smtClean="0"/>
                </a:br>
                <a:r>
                  <a:rPr lang="en-GB" smtClean="0"/>
                  <a:t>imellem </a:t>
                </a:r>
                <a:r>
                  <a:rPr lang="en-GB"/>
                  <a:t>værdierne lig med </a:t>
                </a:r>
                <a:br>
                  <a:rPr lang="en-US" i="1" smtClean="0">
                    <a:latin typeface="Cambria Math" panose="02040503050406030204" pitchFamily="18" charset="0"/>
                  </a:rPr>
                </a:br>
                <a14:m>
                  <m:oMathPara>
                    <m:oMathParaPr>
                      <m:jc/>
                    </m:oMathParaPr>
                    <m:oMath>
                      <m:r>
                        <a:rPr lang="en-GB"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oMath>
                  </m:oMathPara>
                </a14:m>
                <a:r>
                  <a:rPr lang="en-GB" smtClean="0"/>
                  <a:t>. </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395536" y="1196752"/>
                <a:ext cx="8640960" cy="5544616"/>
              </a:xfrm>
              <a:blipFill>
                <a:blip r:embed="rId3"/>
                <a:stretch>
                  <a:fillRect l="-917" t="-659" r="-1059" b="-142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DC840F70-2A0F-4605-BD2E-95415B8D9C50}" type="slidenum">
              <a:rPr lang="da-DK" smtClean="0">
                <a:solidFill>
                  <a:prstClr val="black">
                    <a:tint val="75000"/>
                  </a:prstClr>
                </a:solidFill>
              </a:rPr>
              <a:t>94</a:t>
            </a:fld>
            <a:endParaRPr lang="da-DK">
              <a:solidFill>
                <a:prstClr val="black">
                  <a:tint val="75000"/>
                </a:prstClr>
              </a:solidFill>
            </a:endParaRPr>
          </a:p>
        </p:txBody>
      </p:sp>
    </p:spTree>
    <p:extLst>
      <p:ext uri="{BB962C8B-B14F-4D97-AF65-F5344CB8AC3E}">
        <p14:creationId xmlns:p14="http://schemas.microsoft.com/office/powerpoint/2010/main" val="21040568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konfidensinterval</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smtClean="0"/>
                  <a:t>Sandsynligheden for at teststørrelsen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r>
                  <a:rPr lang="da-DK" smtClean="0"/>
                  <a:t> ligger i det hvide område:</a:t>
                </a:r>
                <a:br>
                  <a:rPr lang="da-DK" smtClean="0"/>
                </a:br>
                <a:r>
                  <a:rPr lang="da-DK" sz="1200" smtClean="0"/>
                  <a:t> </a:t>
                </a:r>
                <a:br>
                  <a:rPr lang="da-DK" smtClean="0"/>
                </a:br>
                <a14:m>
                  <m:oMathPara>
                    <m:oMathParaPr>
                      <m:jc/>
                    </m:oMathParaPr>
                    <m:oMath>
                      <m:r>
                        <a:rPr lang="da-DK" b="0" i="1" smtClean="0">
                          <a:latin typeface="Cambria Math"/>
                        </a:rPr>
                        <m:t>𝑃</m:t>
                      </m:r>
                      <m:d>
                        <m:dPr>
                          <m:begChr m:val="("/>
                          <m:sepChr m:val="|"/>
                          <m:endChr m:val=")"/>
                          <m:grow m:val="on"/>
                          <m:shp m:val="centered"/>
                          <m:ctrlPr>
                            <a:rPr lang="da-DK" b="0" i="1" smtClean="0">
                              <a:latin typeface="Cambria Math" panose="02040503050406030204" pitchFamily="18" charset="0"/>
                            </a:rPr>
                          </m:ctrlPr>
                        </m:dPr>
                        <m:e>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a:latin typeface="Cambria Math" panose="02040503050406030204" pitchFamily="18" charset="0"/>
                                      <a:ea typeface="Cambria Math"/>
                                    </a:rPr>
                                  </m:ctrlPr>
                                </m:fPr>
                                <m:num>
                                  <m:r>
                                    <a:rPr lang="en-US" b="0" i="1" smtClean="0">
                                      <a:latin typeface="Cambria Math" panose="02040503050406030204" pitchFamily="18" charset="0"/>
                                      <a:ea typeface="Cambria Math"/>
                                    </a:rPr>
                                    <m:t>−</m:t>
                                  </m:r>
                                  <m:r>
                                    <a:rPr lang="da-DK" i="1">
                                      <a:latin typeface="Cambria Math"/>
                                      <a:ea typeface="Cambria Math"/>
                                    </a:rPr>
                                    <m:t>𝛼</m:t>
                                  </m:r>
                                </m:num>
                                <m:den>
                                  <m:r>
                                    <a:rPr lang="da-DK" i="1">
                                      <a:latin typeface="Cambria Math"/>
                                      <a:ea typeface="Cambria Math"/>
                                    </a:rPr>
                                    <m:t>2</m:t>
                                  </m:r>
                                </m:den>
                              </m:f>
                            </m:sub>
                          </m:sSub>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b="0" i="1" smtClean="0">
                              <a:latin typeface="Cambria Math"/>
                              <a:ea typeface="Cambria Math"/>
                            </a:rPr>
                            <m:t> </m:t>
                          </m:r>
                          <m:f>
                            <m:fPr>
                              <m:type m:val="bar"/>
                              <m:ctrlPr>
                                <a:rPr lang="da-DK" i="1">
                                  <a:latin typeface="Cambria Math" panose="02040503050406030204" pitchFamily="18" charset="0"/>
                                  <a:ea typeface="Cambria Math"/>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den>
                          </m:f>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b="0" i="1" smtClean="0">
                              <a:latin typeface="Cambria Math"/>
                              <a:ea typeface="Cambria Math"/>
                            </a:rPr>
                            <m:t> </m:t>
                          </m:r>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e>
                      </m:d>
                      <m:r>
                        <a:rPr lang="en-US" b="0" i="1" smtClean="0">
                          <a:latin typeface="Cambria Math" panose="02040503050406030204" pitchFamily="18" charset="0"/>
                          <a:ea typeface="Cambria Math"/>
                        </a:rPr>
                        <m:t> </m:t>
                      </m:r>
                      <m:r>
                        <a:rPr lang="da-DK" b="0" i="1" smtClean="0">
                          <a:latin typeface="Cambria Math"/>
                        </a:rPr>
                        <m:t>=</m:t>
                      </m:r>
                      <m:r>
                        <a:rPr lang="en-US" b="0" i="1" smtClean="0">
                          <a:latin typeface="Cambria Math" panose="02040503050406030204" pitchFamily="18" charset="0"/>
                        </a:rPr>
                        <m:t> </m:t>
                      </m:r>
                      <m:r>
                        <a:rPr lang="da-DK" b="0" i="1" smtClean="0">
                          <a:latin typeface="Cambria Math"/>
                        </a:rPr>
                        <m:t>1−</m:t>
                      </m:r>
                      <m:r>
                        <a:rPr lang="da-DK" b="0" i="1" smtClean="0">
                          <a:latin typeface="Cambria Math"/>
                          <a:ea typeface="Cambria Math"/>
                        </a:rPr>
                        <m:t>𝛼</m:t>
                      </m:r>
                    </m:oMath>
                  </m:oMathPara>
                </a14:m>
                <a:br>
                  <a:rPr lang="da-DK" smtClean="0"/>
                </a:br>
                <a:r>
                  <a:rPr lang="da-DK" sz="1200" smtClean="0"/>
                  <a:t> </a:t>
                </a:r>
                <a:endParaRPr lang="da-DK" smtClean="0"/>
              </a:p>
              <a:p>
                <a:r>
                  <a:rPr lang="da-DK" smtClean="0"/>
                  <a:t>Når vi tager det reciprokke og vender ulighedstegnene gælder det stadig: </a:t>
                </a:r>
                <a:br>
                  <a:rPr lang="da-DK" smtClean="0"/>
                </a:br>
                <a:r>
                  <a:rPr lang="da-DK" sz="1200">
                    <a:solidFill>
                      <a:prstClr val="black"/>
                    </a:solidFill>
                  </a:rPr>
                  <a:t> </a:t>
                </a:r>
                <a:br>
                  <a:rPr lang="da-DK" smtClean="0"/>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f>
                            <m:fPr>
                              <m:type m:val="bar"/>
                              <m:ctrlPr>
                                <a:rPr lang="da-DK" i="1" smtClean="0">
                                  <a:latin typeface="Cambria Math" panose="02040503050406030204" pitchFamily="18" charset="0"/>
                                </a:rPr>
                              </m:ctrlPr>
                            </m:fPr>
                            <m:num>
                              <m:r>
                                <a:rPr lang="da-DK" b="0" i="1" smtClean="0">
                                  <a:latin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en-US" b="0" i="1" smtClean="0">
                              <a:latin typeface="Cambria Math" panose="02040503050406030204" pitchFamily="18" charset="0"/>
                              <a:ea typeface="Cambria Math"/>
                            </a:rPr>
                            <m:t>  </m:t>
                          </m:r>
                          <m:r>
                            <a:rPr lang="en-US" b="0" i="1" smtClean="0">
                              <a:latin typeface="Cambria Math" panose="02040503050406030204" pitchFamily="18" charset="0"/>
                            </a:rPr>
                            <m:t>&gt;</m:t>
                          </m:r>
                          <m:r>
                            <a:rPr lang="en-US" b="0" i="1" smtClean="0">
                              <a:latin typeface="Cambria Math" panose="02040503050406030204" pitchFamily="18" charset="0"/>
                            </a:rPr>
                            <m:t>  </m:t>
                          </m:r>
                          <m:r>
                            <a:rPr lang="da-DK" b="0" i="1" smtClean="0">
                              <a:latin typeface="Cambria Math"/>
                              <a:ea typeface="Cambria Math"/>
                            </a:rPr>
                            <m:t> </m:t>
                          </m:r>
                          <m:f>
                            <m:fPr>
                              <m:type m:val="bar"/>
                              <m:ctrlPr>
                                <a:rPr lang="da-DK" i="1">
                                  <a:latin typeface="Cambria Math" panose="02040503050406030204" pitchFamily="18" charset="0"/>
                                  <a:ea typeface="Cambria Math"/>
                                </a:rPr>
                              </m:ctrlPr>
                            </m:fPr>
                            <m:num>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num>
                            <m:den>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den>
                          </m:f>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&gt;</m:t>
                          </m:r>
                          <m:r>
                            <a:rPr lang="en-US" b="0" i="1" smtClean="0">
                              <a:latin typeface="Cambria Math" panose="02040503050406030204" pitchFamily="18" charset="0"/>
                              <a:ea typeface="Cambria Math"/>
                            </a:rPr>
                            <m:t>  </m:t>
                          </m:r>
                          <m:r>
                            <a:rPr lang="da-DK" b="0" i="1" smtClean="0">
                              <a:latin typeface="Cambria Math"/>
                              <a:ea typeface="Cambria Math"/>
                            </a:rPr>
                            <m:t> </m:t>
                          </m:r>
                          <m:f>
                            <m:fPr>
                              <m:type m:val="bar"/>
                              <m:ctrlPr>
                                <a:rPr lang="da-DK" i="1" smtClean="0">
                                  <a:latin typeface="Cambria Math" panose="02040503050406030204" pitchFamily="18" charset="0"/>
                                  <a:ea typeface="Cambria Math"/>
                                </a:rPr>
                              </m:ctrlPr>
                            </m:fPr>
                            <m:num>
                              <m:r>
                                <a:rPr lang="da-DK" b="0" i="1" smtClean="0">
                                  <a:latin typeface="Cambria Math"/>
                                  <a:ea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r>
                        <a:rPr lang="en-US" b="0" i="1" smtClean="0">
                          <a:latin typeface="Cambria Math" panose="02040503050406030204" pitchFamily="18" charset="0"/>
                          <a:ea typeface="Cambria Math"/>
                        </a:rPr>
                        <m:t> </m:t>
                      </m:r>
                      <m:r>
                        <a:rPr lang="da-DK" i="1">
                          <a:latin typeface="Cambria Math"/>
                        </a:rPr>
                        <m:t>=</m:t>
                      </m:r>
                      <m:r>
                        <a:rPr lang="en-US" b="0" i="1" smtClean="0">
                          <a:latin typeface="Cambria Math" panose="02040503050406030204" pitchFamily="18" charset="0"/>
                        </a:rPr>
                        <m:t> </m:t>
                      </m:r>
                      <m:r>
                        <a:rPr lang="da-DK" i="1">
                          <a:latin typeface="Cambria Math"/>
                        </a:rPr>
                        <m:t>1−</m:t>
                      </m:r>
                      <m:r>
                        <a:rPr lang="da-DK" i="1">
                          <a:latin typeface="Cambria Math"/>
                          <a:ea typeface="Cambria Math"/>
                        </a:rPr>
                        <m:t>𝛼</m:t>
                      </m:r>
                    </m:oMath>
                  </m:oMathPara>
                </a14:m>
                <a:br>
                  <a:rPr lang="da-DK" smtClean="0"/>
                </a:br>
                <a:r>
                  <a:rPr lang="da-DK" sz="1200">
                    <a:solidFill>
                      <a:prstClr val="black"/>
                    </a:solidFill>
                  </a:rPr>
                  <a:t> </a:t>
                </a:r>
                <a:endParaRPr lang="da-DK" smtClean="0"/>
              </a:p>
              <a:p>
                <a:r>
                  <a:rPr lang="da-DK" smtClean="0"/>
                  <a:t>Vi vender ‘læseretningen’:</a:t>
                </a:r>
                <a:br>
                  <a:rPr lang="da-DK" smtClean="0"/>
                </a:br>
                <a:r>
                  <a:rPr lang="da-DK" sz="1200">
                    <a:solidFill>
                      <a:prstClr val="black"/>
                    </a:solidFill>
                  </a:rPr>
                  <a:t> </a:t>
                </a:r>
                <a:br>
                  <a:rPr lang="da-DK" smtClean="0"/>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da-DK" i="1">
                                  <a:latin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en-US" b="0" i="1" smtClean="0">
                              <a:latin typeface="Cambria Math" panose="02040503050406030204" pitchFamily="18" charset="0"/>
                              <a:ea typeface="Cambria Math"/>
                            </a:rPr>
                            <m:t>  </m:t>
                          </m:r>
                          <m:r>
                            <a:rPr lang="en-US" b="0" i="1" smtClean="0">
                              <a:latin typeface="Cambria Math" panose="02040503050406030204" pitchFamily="18" charset="0"/>
                            </a:rPr>
                            <m:t>&lt;</m:t>
                          </m:r>
                          <m:r>
                            <a:rPr lang="en-US" b="0" i="1" smtClean="0">
                              <a:latin typeface="Cambria Math" panose="02040503050406030204" pitchFamily="18" charset="0"/>
                            </a:rPr>
                            <m:t>  </m:t>
                          </m:r>
                          <m:r>
                            <a:rPr lang="da-DK" i="1">
                              <a:latin typeface="Cambria Math"/>
                              <a:ea typeface="Cambria Math"/>
                            </a:rPr>
                            <m:t> </m:t>
                          </m:r>
                          <m:f>
                            <m:fPr>
                              <m:type m:val="bar"/>
                              <m:ctrlPr>
                                <a:rPr lang="da-DK" i="1">
                                  <a:latin typeface="Cambria Math" panose="02040503050406030204" pitchFamily="18" charset="0"/>
                                  <a:ea typeface="Cambria Math"/>
                                </a:rPr>
                              </m:ctrlPr>
                            </m:fPr>
                            <m:num>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num>
                            <m:den>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den>
                          </m:f>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i="1">
                              <a:latin typeface="Cambria Math"/>
                              <a:ea typeface="Cambria Math"/>
                            </a:rPr>
                            <m:t> </m:t>
                          </m:r>
                          <m:f>
                            <m:fPr>
                              <m:type m:val="bar"/>
                              <m:ctrlPr>
                                <a:rPr lang="da-DK" i="1">
                                  <a:latin typeface="Cambria Math" panose="02040503050406030204" pitchFamily="18" charset="0"/>
                                  <a:ea typeface="Cambria Math"/>
                                </a:rPr>
                              </m:ctrlPr>
                            </m:fPr>
                            <m:num>
                              <m:r>
                                <a:rPr lang="da-DK" i="1">
                                  <a:latin typeface="Cambria Math"/>
                                  <a:ea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smtClean="0">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r>
                        <a:rPr lang="en-US" b="0" i="1" smtClean="0">
                          <a:latin typeface="Cambria Math" panose="02040503050406030204" pitchFamily="18" charset="0"/>
                          <a:ea typeface="Cambria Math"/>
                        </a:rPr>
                        <m:t> </m:t>
                      </m:r>
                      <m:r>
                        <a:rPr lang="da-DK" i="1">
                          <a:latin typeface="Cambria Math"/>
                        </a:rPr>
                        <m:t>=</m:t>
                      </m:r>
                      <m:r>
                        <a:rPr lang="en-US" b="0" i="1" smtClean="0">
                          <a:latin typeface="Cambria Math" panose="02040503050406030204" pitchFamily="18" charset="0"/>
                        </a:rPr>
                        <m:t> </m:t>
                      </m:r>
                      <m:r>
                        <a:rPr lang="da-DK" i="1">
                          <a:latin typeface="Cambria Math"/>
                        </a:rPr>
                        <m:t>1−</m:t>
                      </m:r>
                      <m:r>
                        <a:rPr lang="da-DK" i="1">
                          <a:latin typeface="Cambria Math"/>
                          <a:ea typeface="Cambria Math"/>
                        </a:rPr>
                        <m:t>𝛼</m:t>
                      </m:r>
                    </m:oMath>
                  </m:oMathPara>
                </a14:m>
                <a:br>
                  <a:rPr lang="da-DK" smtClean="0"/>
                </a:br>
                <a:r>
                  <a:rPr lang="da-DK"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95</a:t>
            </a:fld>
            <a:endParaRPr lang="da-DK"/>
          </a:p>
        </p:txBody>
      </p:sp>
    </p:spTree>
    <p:extLst>
      <p:ext uri="{BB962C8B-B14F-4D97-AF65-F5344CB8AC3E}">
        <p14:creationId xmlns:p14="http://schemas.microsoft.com/office/powerpoint/2010/main" val="2711565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da-DK" smtClean="0"/>
              <a:t>Beregning af konfidensinterval</a:t>
            </a:r>
            <a:endParaRPr lang="da-DK"/>
          </a:p>
        </p:txBody>
      </p:sp>
      <mc:AlternateContent>
        <mc:Choice Requires="a14">
          <p:sp>
            <p:nvSpPr>
              <p:cNvPr id="3" name="Content Placeholder 2"/>
              <p:cNvSpPr>
                <a:spLocks noGrp="1"/>
              </p:cNvSpPr>
              <p:nvPr>
                <p:ph idx="1"/>
              </p:nvPr>
            </p:nvSpPr>
            <p:spPr>
              <a:xfrm>
                <a:off x="467544" y="1124744"/>
                <a:ext cx="8424936" cy="5616624"/>
              </a:xfrm>
            </p:spPr>
            <p:txBody>
              <a:bodyPr/>
              <a:lstStyle/>
              <a:p>
                <a:r>
                  <a:rPr lang="da-DK" smtClean="0"/>
                  <a:t>(overført)</a:t>
                </a:r>
                <a:br>
                  <a:rPr lang="da-DK" smtClean="0"/>
                </a:br>
                <a:r>
                  <a:rPr lang="da-DK" sz="1200">
                    <a:solidFill>
                      <a:prstClr val="black"/>
                    </a:solidFill>
                  </a:rPr>
                  <a:t> </a:t>
                </a:r>
                <a:br>
                  <a:rPr lang="da-DK">
                    <a:solidFill>
                      <a:prstClr val="black"/>
                    </a:solidFill>
                  </a:rPr>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r>
                                <a:rPr lang="da-DK" i="1">
                                  <a:latin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en-US" b="0" i="1" smtClean="0">
                              <a:latin typeface="Cambria Math" panose="02040503050406030204" pitchFamily="18" charset="0"/>
                              <a:ea typeface="Cambria Math"/>
                            </a:rPr>
                            <m:t>  </m:t>
                          </m:r>
                          <m:r>
                            <a:rPr lang="en-US" i="1">
                              <a:latin typeface="Cambria Math" panose="02040503050406030204" pitchFamily="18" charset="0"/>
                            </a:rPr>
                            <m:t>&lt;</m:t>
                          </m:r>
                          <m:r>
                            <a:rPr lang="en-US" b="0" i="1" smtClean="0">
                              <a:latin typeface="Cambria Math" panose="02040503050406030204" pitchFamily="18" charset="0"/>
                            </a:rPr>
                            <m:t>  </m:t>
                          </m:r>
                          <m:r>
                            <a:rPr lang="da-DK" i="1">
                              <a:latin typeface="Cambria Math"/>
                              <a:ea typeface="Cambria Math"/>
                            </a:rPr>
                            <m:t> </m:t>
                          </m:r>
                          <m:f>
                            <m:fPr>
                              <m:type m:val="bar"/>
                              <m:ctrlPr>
                                <a:rPr lang="da-DK" i="1">
                                  <a:latin typeface="Cambria Math" panose="02040503050406030204" pitchFamily="18" charset="0"/>
                                  <a:ea typeface="Cambria Math"/>
                                </a:rPr>
                              </m:ctrlPr>
                            </m:fPr>
                            <m:num>
                              <m:sSup>
                                <m:sSupPr>
                                  <m:ctrlPr>
                                    <a:rPr lang="da-DK" i="1">
                                      <a:latin typeface="Cambria Math" panose="02040503050406030204" pitchFamily="18" charset="0"/>
                                      <a:ea typeface="Cambria Math"/>
                                    </a:rPr>
                                  </m:ctrlPr>
                                </m:sSupPr>
                                <m:e>
                                  <m:r>
                                    <a:rPr lang="da-DK" i="1">
                                      <a:latin typeface="Cambria Math"/>
                                      <a:ea typeface="Cambria Math"/>
                                    </a:rPr>
                                    <m:t>𝜎</m:t>
                                  </m:r>
                                </m:e>
                                <m:sup>
                                  <m:r>
                                    <a:rPr lang="da-DK" i="1">
                                      <a:latin typeface="Cambria Math"/>
                                      <a:ea typeface="Cambria Math"/>
                                    </a:rPr>
                                    <m:t>2</m:t>
                                  </m:r>
                                </m:sup>
                              </m:sSup>
                            </m:num>
                            <m:den>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den>
                          </m:f>
                          <m:r>
                            <a:rPr lang="en-US" b="0" i="1" smtClean="0">
                              <a:latin typeface="Cambria Math" panose="02040503050406030204" pitchFamily="18" charset="0"/>
                              <a:ea typeface="Cambria Math"/>
                            </a:rPr>
                            <m:t>  </m:t>
                          </m:r>
                          <m:r>
                            <a:rPr lang="en-US" i="1">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i="1">
                              <a:latin typeface="Cambria Math"/>
                              <a:ea typeface="Cambria Math"/>
                            </a:rPr>
                            <m:t> </m:t>
                          </m:r>
                          <m:f>
                            <m:fPr>
                              <m:type m:val="bar"/>
                              <m:ctrlPr>
                                <a:rPr lang="da-DK" i="1">
                                  <a:latin typeface="Cambria Math" panose="02040503050406030204" pitchFamily="18" charset="0"/>
                                  <a:ea typeface="Cambria Math"/>
                                </a:rPr>
                              </m:ctrlPr>
                            </m:fPr>
                            <m:num>
                              <m:r>
                                <a:rPr lang="da-DK" i="1">
                                  <a:latin typeface="Cambria Math"/>
                                  <a:ea typeface="Cambria Math"/>
                                </a:rPr>
                                <m:t>1</m:t>
                              </m:r>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i="1">
                                      <a:latin typeface="Cambria Math" panose="02040503050406030204" pitchFamily="18" charset="0"/>
                                    </a:rPr>
                                    <m:t>1−</m:t>
                                  </m:r>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r>
                        <a:rPr lang="en-US" b="0" i="1" smtClean="0">
                          <a:latin typeface="Cambria Math" panose="02040503050406030204" pitchFamily="18" charset="0"/>
                          <a:ea typeface="Cambria Math"/>
                        </a:rPr>
                        <m:t> </m:t>
                      </m:r>
                      <m:r>
                        <a:rPr lang="da-DK" i="1">
                          <a:latin typeface="Cambria Math"/>
                        </a:rPr>
                        <m:t>=</m:t>
                      </m:r>
                      <m:r>
                        <a:rPr lang="en-US" b="0" i="1" smtClean="0">
                          <a:latin typeface="Cambria Math" panose="02040503050406030204" pitchFamily="18" charset="0"/>
                        </a:rPr>
                        <m:t> </m:t>
                      </m:r>
                      <m:r>
                        <a:rPr lang="da-DK" i="1">
                          <a:latin typeface="Cambria Math"/>
                        </a:rPr>
                        <m:t>1−</m:t>
                      </m:r>
                      <m:r>
                        <a:rPr lang="da-DK" i="1">
                          <a:latin typeface="Cambria Math"/>
                          <a:ea typeface="Cambria Math"/>
                        </a:rPr>
                        <m:t>𝛼</m:t>
                      </m:r>
                    </m:oMath>
                  </m:oMathPara>
                </a14:m>
                <a:br>
                  <a:rPr lang="da-DK">
                    <a:solidFill>
                      <a:prstClr val="black"/>
                    </a:solidFill>
                  </a:rPr>
                </a:br>
                <a:r>
                  <a:rPr lang="da-DK" sz="1200">
                    <a:solidFill>
                      <a:prstClr val="black"/>
                    </a:solidFill>
                  </a:rPr>
                  <a:t> </a:t>
                </a:r>
                <a:endParaRPr lang="da-DK" smtClean="0"/>
              </a:p>
              <a:p>
                <a:r>
                  <a:rPr lang="da-DK" smtClean="0"/>
                  <a:t>Vi ganger alle led med </a:t>
                </a:r>
                <a14:m>
                  <m:oMathPara>
                    <m:oMathParaPr>
                      <m:jc/>
                    </m:oMathParaPr>
                    <m:oMath>
                      <m:d>
                        <m:dPr>
                          <m:begChr m:val="("/>
                          <m:sepChr m:val="|"/>
                          <m:endChr m:val=")"/>
                          <m:grow m:val="on"/>
                          <m:shp m:val="centered"/>
                          <m:ctrlPr>
                            <a:rPr lang="da-DK" i="1">
                              <a:latin typeface="Cambria Math" panose="02040503050406030204" pitchFamily="18" charset="0"/>
                            </a:rPr>
                          </m:ctrlPr>
                        </m:dPr>
                        <m:e>
                          <m:r>
                            <a:rPr lang="da-DK" i="1">
                              <a:latin typeface="Cambria Math"/>
                            </a:rPr>
                            <m:t>𝑛</m:t>
                          </m:r>
                          <m:r>
                            <a:rPr lang="da-DK" i="1">
                              <a:latin typeface="Cambria Math"/>
                            </a:rPr>
                            <m:t>−1</m:t>
                          </m:r>
                        </m:e>
                      </m:d>
                      <m:sSup>
                        <m:sSupPr>
                          <m:ctrlPr>
                            <a:rPr lang="da-DK" i="1">
                              <a:latin typeface="Cambria Math" panose="02040503050406030204" pitchFamily="18" charset="0"/>
                            </a:rPr>
                          </m:ctrlPr>
                        </m:sSupPr>
                        <m:e>
                          <m:r>
                            <a:rPr lang="da-DK" i="1">
                              <a:latin typeface="Cambria Math"/>
                            </a:rPr>
                            <m:t>𝑠</m:t>
                          </m:r>
                        </m:e>
                        <m:sup>
                          <m:r>
                            <a:rPr lang="da-DK" i="1">
                              <a:latin typeface="Cambria Math"/>
                            </a:rPr>
                            <m:t>2</m:t>
                          </m:r>
                        </m:sup>
                      </m:sSup>
                    </m:oMath>
                  </m:oMathPara>
                </a14:m>
                <a:r>
                  <a:rPr lang="da-DK" smtClean="0"/>
                  <a:t> (som er positivt):</a:t>
                </a:r>
                <a:br>
                  <a:rPr lang="da-DK" smtClean="0"/>
                </a:br>
                <a:r>
                  <a:rPr lang="da-DK" sz="1200">
                    <a:solidFill>
                      <a:prstClr val="black"/>
                    </a:solidFill>
                  </a:rPr>
                  <a:t> </a:t>
                </a:r>
                <a:br>
                  <a:rPr lang="da-DK" smtClean="0"/>
                </a:br>
                <a14:m>
                  <m:oMathPara>
                    <m:oMathParaPr>
                      <m:jc/>
                    </m:oMathParaPr>
                    <m:oMath>
                      <m:r>
                        <a:rPr lang="da-DK" i="1">
                          <a:latin typeface="Cambria Math"/>
                        </a:rPr>
                        <m:t>𝑃</m:t>
                      </m:r>
                      <m:d>
                        <m:dPr>
                          <m:begChr m:val="("/>
                          <m:sepChr m:val="|"/>
                          <m:endChr m:val=")"/>
                          <m:grow m:val="on"/>
                          <m:shp m:val="centered"/>
                          <m:ctrlPr>
                            <a:rPr lang="da-DK" i="1">
                              <a:latin typeface="Cambria Math" panose="02040503050406030204" pitchFamily="18" charset="0"/>
                            </a:rPr>
                          </m:ctrlPr>
                        </m:dPr>
                        <m:e>
                          <m:f>
                            <m:fPr>
                              <m:type m:val="bar"/>
                              <m:ctrlPr>
                                <a:rPr lang="da-DK" i="1">
                                  <a:latin typeface="Cambria Math" panose="02040503050406030204" pitchFamily="18" charset="0"/>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sSup>
                            <m:sSupPr>
                              <m:ctrlPr>
                                <a:rPr lang="da-DK" i="1">
                                  <a:latin typeface="Cambria Math" panose="02040503050406030204" pitchFamily="18" charset="0"/>
                                  <a:ea typeface="Cambria Math"/>
                                </a:rPr>
                              </m:ctrlPr>
                            </m:sSupPr>
                            <m:e>
                              <m:r>
                                <a:rPr lang="da-DK" b="0" i="1" smtClean="0">
                                  <a:latin typeface="Cambria Math"/>
                                  <a:ea typeface="Cambria Math"/>
                                </a:rPr>
                                <m:t> </m:t>
                              </m:r>
                              <m:r>
                                <a:rPr lang="da-DK" i="1">
                                  <a:latin typeface="Cambria Math"/>
                                  <a:ea typeface="Cambria Math"/>
                                </a:rPr>
                                <m:t>𝜎</m:t>
                              </m:r>
                            </m:e>
                            <m:sup>
                              <m:r>
                                <a:rPr lang="da-DK" i="1">
                                  <a:latin typeface="Cambria Math"/>
                                  <a:ea typeface="Cambria Math"/>
                                </a:rPr>
                                <m:t>2</m:t>
                              </m:r>
                            </m:sup>
                          </m:sSup>
                          <m:r>
                            <a:rPr lang="da-DK" b="0" i="1" smtClean="0">
                              <a:latin typeface="Cambria Math"/>
                              <a:ea typeface="Cambria Math"/>
                            </a:rPr>
                            <m:t> </m:t>
                          </m:r>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&lt;</m:t>
                          </m:r>
                          <m:r>
                            <a:rPr lang="en-US" b="0" i="1" smtClean="0">
                              <a:latin typeface="Cambria Math" panose="02040503050406030204" pitchFamily="18" charset="0"/>
                              <a:ea typeface="Cambria Math"/>
                            </a:rPr>
                            <m:t>  </m:t>
                          </m:r>
                          <m:r>
                            <a:rPr lang="da-DK" i="1">
                              <a:latin typeface="Cambria Math"/>
                              <a:ea typeface="Cambria Math"/>
                            </a:rPr>
                            <m:t> </m:t>
                          </m:r>
                          <m:f>
                            <m:fPr>
                              <m:type m:val="bar"/>
                              <m:ctrlPr>
                                <a:rPr lang="da-DK" i="1">
                                  <a:latin typeface="Cambria Math" panose="02040503050406030204" pitchFamily="18" charset="0"/>
                                  <a:ea typeface="Cambria Math"/>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r>
                        <a:rPr lang="en-US" b="0" i="1" smtClean="0">
                          <a:latin typeface="Cambria Math" panose="02040503050406030204" pitchFamily="18" charset="0"/>
                          <a:ea typeface="Cambria Math"/>
                        </a:rPr>
                        <m:t> </m:t>
                      </m:r>
                      <m:r>
                        <a:rPr lang="da-DK" i="1">
                          <a:latin typeface="Cambria Math"/>
                        </a:rPr>
                        <m:t>=</m:t>
                      </m:r>
                      <m:r>
                        <a:rPr lang="en-US" b="0" i="1" smtClean="0">
                          <a:latin typeface="Cambria Math" panose="02040503050406030204" pitchFamily="18" charset="0"/>
                        </a:rPr>
                        <m:t> </m:t>
                      </m:r>
                      <m:r>
                        <a:rPr lang="da-DK" i="1">
                          <a:latin typeface="Cambria Math"/>
                        </a:rPr>
                        <m:t>1−</m:t>
                      </m:r>
                      <m:r>
                        <a:rPr lang="da-DK" i="1">
                          <a:latin typeface="Cambria Math"/>
                          <a:ea typeface="Cambria Math"/>
                        </a:rPr>
                        <m:t>𝛼</m:t>
                      </m:r>
                    </m:oMath>
                  </m:oMathPara>
                </a14:m>
                <a:br>
                  <a:rPr lang="da-DK">
                    <a:solidFill>
                      <a:prstClr val="black"/>
                    </a:solidFill>
                  </a:rPr>
                </a:br>
                <a:r>
                  <a:rPr lang="da-DK" sz="1200"/>
                  <a:t> </a:t>
                </a:r>
                <a:endParaRPr lang="da-DK" smtClean="0"/>
              </a:p>
              <a:p>
                <a:r>
                  <a:rPr lang="da-DK" smtClean="0"/>
                  <a:t>Dermed har vi beregnet </a:t>
                </a:r>
                <a14:m>
                  <m:oMathPara>
                    <m:oMathParaPr>
                      <m:jc/>
                    </m:oMathParaPr>
                    <m:oMath>
                      <m:d>
                        <m:dPr>
                          <m:begChr m:val="("/>
                          <m:sepChr m:val="|"/>
                          <m:endChr m:val=")"/>
                          <m:grow m:val="on"/>
                          <m:shp m:val="centered"/>
                          <m:ctrlPr>
                            <a:rPr lang="da-DK" b="0" i="1" smtClean="0">
                              <a:latin typeface="Cambria Math" panose="02040503050406030204" pitchFamily="18" charset="0"/>
                            </a:rPr>
                          </m:ctrlPr>
                        </m:dPr>
                        <m:e>
                          <m:r>
                            <a:rPr lang="da-DK" b="0" i="1" smtClean="0">
                              <a:latin typeface="Cambria Math"/>
                            </a:rPr>
                            <m:t>1−</m:t>
                          </m:r>
                          <m:r>
                            <a:rPr lang="da-DK" b="0" i="1" smtClean="0">
                              <a:latin typeface="Cambria Math"/>
                              <a:ea typeface="Cambria Math"/>
                            </a:rPr>
                            <m:t>𝛼</m:t>
                          </m:r>
                        </m:e>
                      </m:d>
                      <m:r>
                        <a:rPr lang="da-DK" b="0" i="1" smtClean="0">
                          <a:latin typeface="Cambria Math"/>
                          <a:ea typeface="Cambria Math"/>
                        </a:rPr>
                        <m:t>∙100%</m:t>
                      </m:r>
                    </m:oMath>
                  </m:oMathPara>
                </a14:m>
                <a:r>
                  <a:rPr lang="da-DK" smtClean="0"/>
                  <a:t> konfidensintervallet for </a:t>
                </a:r>
                <a14:m>
                  <m:oMathPara>
                    <m:oMathParaPr>
                      <m:jc/>
                    </m:oMathParaPr>
                    <m:oMath>
                      <m:sSup>
                        <m:sSupPr>
                          <m:ctrlPr>
                            <a:rPr lang="da-DK" i="1" smtClean="0">
                              <a:latin typeface="Cambria Math" panose="02040503050406030204" pitchFamily="18" charset="0"/>
                            </a:rPr>
                          </m:ctrlPr>
                        </m:sSupPr>
                        <m:e>
                          <m:r>
                            <a:rPr lang="da-DK" i="1" smtClean="0">
                              <a:latin typeface="Cambria Math"/>
                              <a:ea typeface="Cambria Math"/>
                            </a:rPr>
                            <m:t>𝜎</m:t>
                          </m:r>
                        </m:e>
                        <m:sup>
                          <m:r>
                            <a:rPr lang="da-DK" b="0" i="1" smtClean="0">
                              <a:latin typeface="Cambria Math"/>
                            </a:rPr>
                            <m:t>2</m:t>
                          </m:r>
                        </m:sup>
                      </m:sSup>
                    </m:oMath>
                  </m:oMathPara>
                </a14:m>
                <a:r>
                  <a:rPr lang="da-DK" smtClean="0"/>
                  <a:t>:</a:t>
                </a:r>
                <a:br>
                  <a:rPr lang="da-DK" smtClean="0"/>
                </a:br>
                <a:r>
                  <a:rPr lang="da-DK" sz="1200">
                    <a:solidFill>
                      <a:prstClr val="black"/>
                    </a:solidFill>
                  </a:rPr>
                  <a:t> </a:t>
                </a:r>
                <a:br>
                  <a:rPr lang="da-DK" smtClean="0"/>
                </a:br>
                <a14:m>
                  <m:oMathPara>
                    <m:oMathParaPr>
                      <m:jc/>
                    </m:oMathParaPr>
                    <m:oMath>
                      <m:d>
                        <m:dPr>
                          <m:begChr m:val="["/>
                          <m:sepChr m:val="|"/>
                          <m:endChr m:val="]"/>
                          <m:grow m:val="on"/>
                          <m:shp m:val="centered"/>
                          <m:ctrlPr>
                            <a:rPr lang="da-DK" i="1" smtClean="0">
                              <a:latin typeface="Cambria Math" panose="02040503050406030204" pitchFamily="18" charset="0"/>
                            </a:rPr>
                          </m:ctrlPr>
                        </m:dPr>
                        <m:e>
                          <m:f>
                            <m:fPr>
                              <m:type m:val="bar"/>
                              <m:ctrlPr>
                                <a:rPr lang="da-DK" i="1">
                                  <a:latin typeface="Cambria Math" panose="02040503050406030204" pitchFamily="18" charset="0"/>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r>
                            <a:rPr lang="da-DK" b="0" i="1" smtClean="0">
                              <a:latin typeface="Cambria Math"/>
                              <a:ea typeface="Cambria Math"/>
                            </a:rPr>
                            <m:t> ;</m:t>
                          </m:r>
                          <m:r>
                            <a:rPr lang="en-US" b="0" i="1" smtClean="0">
                              <a:latin typeface="Cambria Math" panose="02040503050406030204" pitchFamily="18" charset="0"/>
                              <a:ea typeface="Cambria Math"/>
                            </a:rPr>
                            <m:t>  </m:t>
                          </m:r>
                          <m:f>
                            <m:fPr>
                              <m:type m:val="bar"/>
                              <m:ctrlPr>
                                <a:rPr lang="da-DK" i="1">
                                  <a:latin typeface="Cambria Math" panose="02040503050406030204" pitchFamily="18" charset="0"/>
                                  <a:ea typeface="Cambria Math"/>
                                </a:rPr>
                              </m:ctrlPr>
                            </m:fPr>
                            <m:num>
                              <m:d>
                                <m:dPr>
                                  <m:begChr m:val="("/>
                                  <m:sepChr m:val="|"/>
                                  <m:endChr m:val=")"/>
                                  <m:grow m:val="on"/>
                                  <m:shp m:val="centered"/>
                                  <m:ctrlPr>
                                    <a:rPr lang="da-DK" i="1">
                                      <a:latin typeface="Cambria Math" panose="02040503050406030204" pitchFamily="18" charset="0"/>
                                      <a:ea typeface="Cambria Math"/>
                                    </a:rPr>
                                  </m:ctrlPr>
                                </m:dPr>
                                <m:e>
                                  <m:r>
                                    <a:rPr lang="da-DK" i="1">
                                      <a:latin typeface="Cambria Math"/>
                                      <a:ea typeface="Cambria Math"/>
                                    </a:rPr>
                                    <m:t>𝑛</m:t>
                                  </m:r>
                                  <m:r>
                                    <a:rPr lang="da-DK" i="1">
                                      <a:latin typeface="Cambria Math"/>
                                      <a:ea typeface="Cambria Math"/>
                                    </a:rPr>
                                    <m:t>−1</m:t>
                                  </m:r>
                                </m:e>
                              </m:d>
                              <m:sSup>
                                <m:sSupPr>
                                  <m:ctrlPr>
                                    <a:rPr lang="da-DK" i="1">
                                      <a:latin typeface="Cambria Math" panose="02040503050406030204" pitchFamily="18" charset="0"/>
                                      <a:ea typeface="Cambria Math"/>
                                    </a:rPr>
                                  </m:ctrlPr>
                                </m:sSupPr>
                                <m:e>
                                  <m:r>
                                    <a:rPr lang="da-DK" i="1">
                                      <a:latin typeface="Cambria Math"/>
                                      <a:ea typeface="Cambria Math"/>
                                    </a:rPr>
                                    <m:t>𝑠</m:t>
                                  </m:r>
                                </m:e>
                                <m:sup>
                                  <m:r>
                                    <a:rPr lang="da-DK" i="1">
                                      <a:latin typeface="Cambria Math"/>
                                      <a:ea typeface="Cambria Math"/>
                                    </a:rPr>
                                    <m:t>2</m:t>
                                  </m:r>
                                </m:sup>
                              </m:sSup>
                            </m:num>
                            <m:den>
                              <m:sSub>
                                <m:sSubPr>
                                  <m:ctrlPr>
                                    <a:rPr lang="da-DK" i="1">
                                      <a:latin typeface="Cambria Math" panose="02040503050406030204" pitchFamily="18" charset="0"/>
                                    </a:rPr>
                                  </m:ctrlPr>
                                </m:sSubPr>
                                <m:e>
                                  <m:sSup>
                                    <m:sSupPr>
                                      <m:ctrlPr>
                                        <a:rPr lang="da-DK" i="1">
                                          <a:latin typeface="Cambria Math" panose="02040503050406030204" pitchFamily="18" charset="0"/>
                                        </a:rPr>
                                      </m:ctrlPr>
                                    </m:sSupPr>
                                    <m:e>
                                      <m:r>
                                        <a:rPr lang="da-DK" i="1">
                                          <a:latin typeface="Cambria Math"/>
                                          <a:ea typeface="Cambria Math"/>
                                        </a:rPr>
                                        <m:t>𝜒</m:t>
                                      </m:r>
                                    </m:e>
                                    <m:sup>
                                      <m:r>
                                        <a:rPr lang="da-DK" i="1">
                                          <a:latin typeface="Cambria Math"/>
                                        </a:rPr>
                                        <m:t>2</m:t>
                                      </m:r>
                                    </m:sup>
                                  </m:sSup>
                                </m:e>
                                <m:sub>
                                  <m:r>
                                    <a:rPr lang="en-US" b="0" i="1" smtClean="0">
                                      <a:latin typeface="Cambria Math" panose="02040503050406030204" pitchFamily="18" charset="0"/>
                                    </a:rPr>
                                    <m:t>1−</m:t>
                                  </m:r>
                                  <m:f>
                                    <m:fPr>
                                      <m:type m:val="lin"/>
                                      <m:ctrlPr>
                                        <a:rPr lang="da-DK" i="1">
                                          <a:latin typeface="Cambria Math" panose="02040503050406030204" pitchFamily="18" charset="0"/>
                                          <a:ea typeface="Cambria Math"/>
                                        </a:rPr>
                                      </m:ctrlPr>
                                    </m:fPr>
                                    <m:num>
                                      <m:r>
                                        <a:rPr lang="da-DK" i="1">
                                          <a:latin typeface="Cambria Math"/>
                                          <a:ea typeface="Cambria Math"/>
                                        </a:rPr>
                                        <m:t>𝛼</m:t>
                                      </m:r>
                                    </m:num>
                                    <m:den>
                                      <m:r>
                                        <a:rPr lang="da-DK" i="1">
                                          <a:latin typeface="Cambria Math"/>
                                          <a:ea typeface="Cambria Math"/>
                                        </a:rPr>
                                        <m:t>2</m:t>
                                      </m:r>
                                    </m:den>
                                  </m:f>
                                </m:sub>
                              </m:sSub>
                            </m:den>
                          </m:f>
                        </m:e>
                      </m:d>
                    </m:oMath>
                  </m:oMathPara>
                </a14:m>
                <a:br>
                  <a:rPr lang="da-DK" smtClean="0"/>
                </a:br>
                <a:r>
                  <a:rPr lang="da-DK" sz="1200" smtClean="0">
                    <a:solidFill>
                      <a:prstClr val="black"/>
                    </a:solidFill>
                  </a:rPr>
                  <a:t> </a:t>
                </a:r>
                <a:br>
                  <a:rPr lang="da-DK" smtClean="0"/>
                </a:br>
                <a:r>
                  <a:rPr lang="da-DK" sz="2000" smtClean="0"/>
                  <a:t>(bemærk at den høje værdi for kritisk område bruges til den lave værdi for konfidensintervallet (fordi der divideres med den) – og omvendt).</a:t>
                </a:r>
                <a:endParaRPr lang="da-DK"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124744"/>
                <a:ext cx="8424936" cy="5616624"/>
              </a:xfrm>
              <a:blipFill>
                <a:blip r:embed="rId3"/>
                <a:stretch>
                  <a:fillRect l="-868" t="-760" b="-65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t>96</a:t>
            </a:fld>
            <a:endParaRPr lang="da-DK"/>
          </a:p>
        </p:txBody>
      </p:sp>
    </p:spTree>
    <p:extLst>
      <p:ext uri="{BB962C8B-B14F-4D97-AF65-F5344CB8AC3E}">
        <p14:creationId xmlns:p14="http://schemas.microsoft.com/office/powerpoint/2010/main" val="5122401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9.2 s. 292 (data s. 145)</a:t>
            </a:r>
            <a:endParaRPr lang="en-GB"/>
          </a:p>
        </p:txBody>
      </p:sp>
      <mc:AlternateContent>
        <mc:Choice Requires="a14">
          <p:sp>
            <p:nvSpPr>
              <p:cNvPr id="3" name="Content Placeholder 2"/>
              <p:cNvSpPr>
                <a:spLocks noGrp="1"/>
              </p:cNvSpPr>
              <p:nvPr>
                <p:ph idx="1"/>
              </p:nvPr>
            </p:nvSpPr>
            <p:spPr/>
            <p:txBody>
              <a:bodyPr/>
              <a:lstStyle/>
              <a:p>
                <a:pPr marL="0" indent="0">
                  <a:buNone/>
                </a:pPr>
                <a:r>
                  <a:rPr lang="en-US" smtClean="0"/>
                  <a:t>I en osteproduktion tages en stikprøve med vægten af </a:t>
                </a:r>
                <a14:m>
                  <m:oMathPara>
                    <m:oMathParaPr>
                      <m:jc/>
                    </m:oMathParaPr>
                    <m:oMath>
                      <m:r>
                        <a:rPr lang="en-US" b="0" i="1" smtClean="0">
                          <a:latin typeface="Cambria Math" panose="02040503050406030204" pitchFamily="18" charset="0"/>
                        </a:rPr>
                        <m:t>𝑛</m:t>
                      </m:r>
                      <m:r>
                        <a:rPr lang="en-US" b="0" i="1" smtClean="0">
                          <a:latin typeface="Cambria Math" panose="02040503050406030204" pitchFamily="18" charset="0"/>
                        </a:rPr>
                        <m:t>=80</m:t>
                      </m:r>
                    </m:oMath>
                  </m:oMathPara>
                </a14:m>
                <a:r>
                  <a:rPr lang="en-GB" smtClean="0"/>
                  <a:t> oste. </a:t>
                </a:r>
                <a:br>
                  <a:rPr lang="en-GB" smtClean="0"/>
                </a:br>
                <a:r>
                  <a:rPr lang="en-GB" smtClean="0"/>
                  <a:t>Man ønsker at bruge stikprøven med </a:t>
                </a:r>
                <a14:m>
                  <m:oMathPara>
                    <m:oMathParaPr>
                      <m:jc/>
                    </m:oMathParaPr>
                    <m:oMath>
                      <m:acc>
                        <m:accPr>
                          <m:chr m:val="̅"/>
                          <m:ctrlPr>
                            <a:rPr lang="da-DK" sz="2000" i="1">
                              <a:latin typeface="Cambria Math" panose="02040503050406030204" pitchFamily="18" charset="0"/>
                            </a:rPr>
                          </m:ctrlPr>
                        </m:accPr>
                        <m:e>
                          <m:r>
                            <a:rPr lang="en-US" sz="2000" i="1">
                              <a:latin typeface="Cambria Math" panose="02040503050406030204" pitchFamily="18" charset="0"/>
                            </a:rPr>
                            <m:t>𝑥</m:t>
                          </m:r>
                        </m:e>
                      </m:acc>
                      <m:r>
                        <a:rPr lang="da-DK" sz="2000" i="1">
                          <a:latin typeface="Cambria Math"/>
                          <a:ea typeface="Cambria Math"/>
                        </a:rPr>
                        <m:t>=</m:t>
                      </m:r>
                      <m:r>
                        <a:rPr lang="en-US" sz="2000" b="0" i="1" smtClean="0">
                          <a:latin typeface="Cambria Math" panose="02040503050406030204" pitchFamily="18" charset="0"/>
                          <a:ea typeface="Cambria Math"/>
                        </a:rPr>
                        <m:t>68.45</m:t>
                      </m:r>
                    </m:oMath>
                  </m:oMathPara>
                </a14:m>
                <a:r>
                  <a:rPr lang="en-GB" smtClean="0"/>
                  <a:t> og </a:t>
                </a:r>
                <a14:m>
                  <m:oMathPara>
                    <m:oMathParaPr>
                      <m:jc/>
                    </m:oMathParaPr>
                    <m:oMath>
                      <m:r>
                        <a:rPr lang="en-US" b="0" i="1" smtClean="0">
                          <a:latin typeface="Cambria Math" panose="02040503050406030204" pitchFamily="18" charset="0"/>
                        </a:rPr>
                        <m:t>𝑠</m:t>
                      </m:r>
                      <m:r>
                        <a:rPr lang="en-US" b="0" i="1" smtClean="0">
                          <a:latin typeface="Cambria Math" panose="02040503050406030204" pitchFamily="18" charset="0"/>
                        </a:rPr>
                        <m:t>=9.583</m:t>
                      </m:r>
                    </m:oMath>
                  </m:oMathPara>
                </a14:m>
                <a:r>
                  <a:rPr lang="en-GB"/>
                  <a:t> pund til at lave et 95% konfidensinterval for produktionens standardafvigelse 𝜎. Vægten af de producerede oste kan antages at være normalfordelte</a:t>
                </a:r>
                <a:br>
                  <a:rPr lang="en-GB"/>
                </a:br>
                <a:endParaRPr lang="en-GB"/>
              </a:p>
              <a:p>
                <a:pPr marL="0" indent="0">
                  <a:buNone/>
                </a:pPr>
                <a:r>
                  <a:rPr lang="en-US" b="1" smtClean="0"/>
                  <a:t>Løsning:</a:t>
                </a:r>
              </a:p>
              <a:p>
                <a14:m>
                  <m:oMathPara>
                    <m:oMathParaPr>
                      <m:jc/>
                    </m:oMathParaPr>
                    <m:oMath>
                      <m:sSubSup>
                        <m:sSubSupPr>
                          <m:alnScr m:val="off"/>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𝜒</m:t>
                          </m:r>
                        </m:e>
                        <m:sub>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m:t>
                      </m:r>
                      <m:r>
                        <m:rPr>
                          <m:sty m:val="p"/>
                        </m:rPr>
                        <a:rPr lang="en-US" sz="2000">
                          <a:latin typeface="Cambria Math" panose="02040503050406030204" pitchFamily="18" charset="0"/>
                        </a:rPr>
                        <m:t>qchisq</m:t>
                      </m:r>
                      <m:d>
                        <m:dPr>
                          <m:begChr m:val="("/>
                          <m:sepChr m:val="|"/>
                          <m:endChr m:val=")"/>
                          <m:grow m:val="on"/>
                          <m:shp m:val="centered"/>
                          <m:ctrlPr>
                            <a:rPr lang="en-US" sz="2000" i="1">
                              <a:latin typeface="Cambria Math" panose="02040503050406030204" pitchFamily="18" charset="0"/>
                            </a:rPr>
                          </m:ctrlPr>
                        </m:dPr>
                        <m:e>
                          <m:r>
                            <a:rPr lang="en-US" sz="2000" i="1">
                              <a:latin typeface="Cambria Math" panose="02040503050406030204" pitchFamily="18" charset="0"/>
                            </a:rPr>
                            <m:t>1−</m:t>
                          </m:r>
                          <m:f>
                            <m:fPr>
                              <m:type m:val="lin"/>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rPr>
                        <m:t>qchisq</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rPr>
                            <m:t>0.975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79</m:t>
                          </m:r>
                        </m:e>
                      </m:d>
                      <m:r>
                        <a:rPr lang="en-US" sz="2000" b="0" i="1" smtClean="0">
                          <a:latin typeface="Cambria Math" panose="02040503050406030204" pitchFamily="18" charset="0"/>
                          <a:ea typeface="Cambria Math" panose="02040503050406030204" pitchFamily="18" charset="0"/>
                        </a:rPr>
                        <m:t>=105.473</m:t>
                      </m:r>
                    </m:oMath>
                  </m:oMathPara>
                </a14:m>
                <a:endParaRPr lang="en-GB" sz="2000"/>
              </a:p>
              <a:p>
                <a14:m>
                  <m:oMathPara>
                    <m:oMathParaPr>
                      <m:jc/>
                    </m:oMathParaPr>
                    <m:oMath>
                      <m:sSubSup>
                        <m:sSubSupPr>
                          <m:alnScr m:val="off"/>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𝜒</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m:t>
                      </m:r>
                      <m:r>
                        <m:rPr>
                          <m:sty m:val="p"/>
                        </m:rPr>
                        <a:rPr lang="en-US" sz="2000">
                          <a:latin typeface="Cambria Math" panose="02040503050406030204" pitchFamily="18" charset="0"/>
                        </a:rPr>
                        <m:t>qchisq</m:t>
                      </m:r>
                      <m:d>
                        <m:dPr>
                          <m:begChr m:val="("/>
                          <m:sepChr m:val="|"/>
                          <m:endChr m:val=")"/>
                          <m:grow m:val="on"/>
                          <m:shp m:val="centered"/>
                          <m:ctrlPr>
                            <a:rPr lang="en-US" sz="2000" i="1">
                              <a:latin typeface="Cambria Math" panose="02040503050406030204" pitchFamily="18" charset="0"/>
                            </a:rPr>
                          </m:ctrlPr>
                        </m:dPr>
                        <m:e>
                          <m:f>
                            <m:fPr>
                              <m:type m:val="lin"/>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rPr>
                        <m:t>=</m:t>
                      </m:r>
                      <m:r>
                        <m:rPr>
                          <m:sty m:val="p"/>
                        </m:rPr>
                        <a:rPr lang="en-US" sz="2000">
                          <a:latin typeface="Cambria Math" panose="02040503050406030204" pitchFamily="18" charset="0"/>
                        </a:rPr>
                        <m:t>qchisq</m:t>
                      </m:r>
                      <m:d>
                        <m:dPr>
                          <m:begChr m:val="("/>
                          <m:sepChr m:val="|"/>
                          <m:endChr m:val=")"/>
                          <m:grow m:val="on"/>
                          <m:shp m:val="centered"/>
                          <m:ctrlPr>
                            <a:rPr lang="en-US" sz="2000" i="1">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0.025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79</m:t>
                          </m:r>
                        </m:e>
                      </m:d>
                      <m:r>
                        <a:rPr lang="en-US" sz="2000" b="0" i="1" smtClean="0">
                          <a:latin typeface="Cambria Math" panose="02040503050406030204" pitchFamily="18" charset="0"/>
                          <a:ea typeface="Cambria Math" panose="02040503050406030204" pitchFamily="18" charset="0"/>
                        </a:rPr>
                        <m:t>=56.309</m:t>
                      </m:r>
                    </m:oMath>
                  </m:oMathPara>
                </a14:m>
                <a:endParaRPr lang="en-GB" sz="2000"/>
              </a:p>
              <a:p>
                <a14:m>
                  <m:oMathPara>
                    <m:oMathParaPr>
                      <m:jc/>
                    </m:oMathParaPr>
                    <m:oMath>
                      <m:f>
                        <m:fPr>
                          <m:type m:val="bar"/>
                          <m:ctrlPr>
                            <a:rPr lang="da-DK" sz="2000" i="1">
                              <a:latin typeface="Cambria Math" panose="02040503050406030204" pitchFamily="18" charset="0"/>
                            </a:rPr>
                          </m:ctrlPr>
                        </m:fPr>
                        <m:num>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𝑛</m:t>
                              </m:r>
                              <m:r>
                                <a:rPr lang="da-DK" sz="2000" i="1">
                                  <a:latin typeface="Cambria Math"/>
                                  <a:ea typeface="Cambria Math"/>
                                </a:rPr>
                                <m:t>−1</m:t>
                              </m:r>
                            </m:e>
                          </m:d>
                          <m:sSup>
                            <m:sSupPr>
                              <m:ctrlPr>
                                <a:rPr lang="da-DK" sz="2000" i="1">
                                  <a:latin typeface="Cambria Math" panose="02040503050406030204" pitchFamily="18" charset="0"/>
                                  <a:ea typeface="Cambria Math"/>
                                </a:rPr>
                              </m:ctrlPr>
                            </m:sSupPr>
                            <m:e>
                              <m:r>
                                <a:rPr lang="da-DK" sz="2000" i="1">
                                  <a:latin typeface="Cambria Math"/>
                                  <a:ea typeface="Cambria Math"/>
                                </a:rPr>
                                <m:t>𝑠</m:t>
                              </m:r>
                            </m:e>
                            <m:sup>
                              <m:r>
                                <a:rPr lang="da-DK" sz="2000" i="1">
                                  <a:latin typeface="Cambria Math"/>
                                  <a:ea typeface="Cambria Math"/>
                                </a:rPr>
                                <m:t>2</m:t>
                              </m:r>
                            </m:sup>
                          </m:sSup>
                        </m:num>
                        <m:den>
                          <m:sSub>
                            <m:sSubPr>
                              <m:ctrlPr>
                                <a:rPr lang="da-DK" sz="2000" i="1">
                                  <a:latin typeface="Cambria Math" panose="02040503050406030204" pitchFamily="18" charset="0"/>
                                </a:rPr>
                              </m:ctrlPr>
                            </m:sSubPr>
                            <m:e>
                              <m:sSup>
                                <m:sSupPr>
                                  <m:ctrlPr>
                                    <a:rPr lang="da-DK" sz="2000" i="1">
                                      <a:latin typeface="Cambria Math" panose="02040503050406030204" pitchFamily="18" charset="0"/>
                                    </a:rPr>
                                  </m:ctrlPr>
                                </m:sSupPr>
                                <m:e>
                                  <m:r>
                                    <a:rPr lang="da-DK" sz="2000" i="1">
                                      <a:latin typeface="Cambria Math"/>
                                      <a:ea typeface="Cambria Math"/>
                                    </a:rPr>
                                    <m:t>𝜒</m:t>
                                  </m:r>
                                </m:e>
                                <m:sup>
                                  <m:r>
                                    <a:rPr lang="da-DK" sz="2000" i="1">
                                      <a:latin typeface="Cambria Math"/>
                                    </a:rPr>
                                    <m:t>2</m:t>
                                  </m:r>
                                </m:sup>
                              </m:sSup>
                            </m:e>
                            <m:sub>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den>
                      </m:f>
                      <m:r>
                        <a:rPr lang="en-US" sz="2000" b="0" i="1" smtClean="0">
                          <a:latin typeface="Cambria Math" panose="02040503050406030204" pitchFamily="18" charset="0"/>
                          <a:ea typeface="Cambria Math"/>
                        </a:rPr>
                        <m:t> </m:t>
                      </m:r>
                      <m:r>
                        <a:rPr lang="en-US" sz="2000" b="0" i="1" smtClean="0">
                          <a:latin typeface="Cambria Math" panose="02040503050406030204" pitchFamily="18" charset="0"/>
                          <a:ea typeface="Cambria Math"/>
                        </a:rPr>
                        <m:t>&lt;</m:t>
                      </m:r>
                      <m:sSup>
                        <m:sSupPr>
                          <m:ctrlPr>
                            <a:rPr lang="da-DK" sz="2000" i="1">
                              <a:latin typeface="Cambria Math" panose="02040503050406030204" pitchFamily="18" charset="0"/>
                              <a:ea typeface="Cambria Math"/>
                            </a:rPr>
                          </m:ctrlPr>
                        </m:sSupPr>
                        <m:e>
                          <m:r>
                            <a:rPr lang="da-DK" sz="2000" i="1">
                              <a:latin typeface="Cambria Math"/>
                              <a:ea typeface="Cambria Math"/>
                            </a:rPr>
                            <m:t>   </m:t>
                          </m:r>
                          <m:r>
                            <a:rPr lang="da-DK" sz="2000" i="1">
                              <a:latin typeface="Cambria Math"/>
                              <a:ea typeface="Cambria Math"/>
                            </a:rPr>
                            <m:t>𝜎</m:t>
                          </m:r>
                        </m:e>
                        <m:sup>
                          <m:r>
                            <a:rPr lang="da-DK" sz="2000" i="1">
                              <a:latin typeface="Cambria Math"/>
                              <a:ea typeface="Cambria Math"/>
                            </a:rPr>
                            <m:t>2</m:t>
                          </m:r>
                        </m:sup>
                      </m:sSup>
                      <m:r>
                        <a:rPr lang="da-DK" sz="2000" i="1">
                          <a:latin typeface="Cambria Math"/>
                          <a:ea typeface="Cambria Math"/>
                        </a:rPr>
                        <m:t> </m:t>
                      </m:r>
                      <m:r>
                        <a:rPr lang="en-US" sz="2000" b="0" i="1" smtClean="0">
                          <a:latin typeface="Cambria Math" panose="02040503050406030204" pitchFamily="18" charset="0"/>
                          <a:ea typeface="Cambria Math"/>
                        </a:rPr>
                        <m:t> </m:t>
                      </m:r>
                      <m:r>
                        <a:rPr lang="en-US" sz="2000" b="0" i="1" smtClean="0">
                          <a:latin typeface="Cambria Math" panose="02040503050406030204" pitchFamily="18" charset="0"/>
                          <a:ea typeface="Cambria Math"/>
                        </a:rPr>
                        <m:t>&lt;</m:t>
                      </m:r>
                      <m:r>
                        <a:rPr lang="en-US" sz="2000" b="0" i="1" smtClean="0">
                          <a:latin typeface="Cambria Math" panose="02040503050406030204" pitchFamily="18" charset="0"/>
                          <a:ea typeface="Cambria Math"/>
                        </a:rPr>
                        <m:t> </m:t>
                      </m:r>
                      <m:r>
                        <a:rPr lang="da-DK" sz="2000" i="1">
                          <a:latin typeface="Cambria Math"/>
                          <a:ea typeface="Cambria Math"/>
                        </a:rPr>
                        <m:t> </m:t>
                      </m:r>
                      <m:f>
                        <m:fPr>
                          <m:type m:val="bar"/>
                          <m:ctrlPr>
                            <a:rPr lang="da-DK" sz="2000" i="1">
                              <a:latin typeface="Cambria Math" panose="02040503050406030204" pitchFamily="18" charset="0"/>
                              <a:ea typeface="Cambria Math"/>
                            </a:rPr>
                          </m:ctrlPr>
                        </m:fPr>
                        <m:num>
                          <m:d>
                            <m:dPr>
                              <m:begChr m:val="("/>
                              <m:sepChr m:val="|"/>
                              <m:endChr m:val=")"/>
                              <m:grow m:val="on"/>
                              <m:shp m:val="centered"/>
                              <m:ctrlPr>
                                <a:rPr lang="da-DK" sz="2000" i="1">
                                  <a:latin typeface="Cambria Math" panose="02040503050406030204" pitchFamily="18" charset="0"/>
                                  <a:ea typeface="Cambria Math"/>
                                </a:rPr>
                              </m:ctrlPr>
                            </m:dPr>
                            <m:e>
                              <m:r>
                                <a:rPr lang="da-DK" sz="2000" i="1">
                                  <a:latin typeface="Cambria Math"/>
                                  <a:ea typeface="Cambria Math"/>
                                </a:rPr>
                                <m:t>𝑛</m:t>
                              </m:r>
                              <m:r>
                                <a:rPr lang="da-DK" sz="2000" i="1">
                                  <a:latin typeface="Cambria Math"/>
                                  <a:ea typeface="Cambria Math"/>
                                </a:rPr>
                                <m:t>−1</m:t>
                              </m:r>
                            </m:e>
                          </m:d>
                          <m:sSup>
                            <m:sSupPr>
                              <m:ctrlPr>
                                <a:rPr lang="da-DK" sz="2000" i="1">
                                  <a:latin typeface="Cambria Math" panose="02040503050406030204" pitchFamily="18" charset="0"/>
                                  <a:ea typeface="Cambria Math"/>
                                </a:rPr>
                              </m:ctrlPr>
                            </m:sSupPr>
                            <m:e>
                              <m:r>
                                <a:rPr lang="da-DK" sz="2000" i="1">
                                  <a:latin typeface="Cambria Math"/>
                                  <a:ea typeface="Cambria Math"/>
                                </a:rPr>
                                <m:t>𝑠</m:t>
                              </m:r>
                            </m:e>
                            <m:sup>
                              <m:r>
                                <a:rPr lang="da-DK" sz="2000" i="1">
                                  <a:latin typeface="Cambria Math"/>
                                  <a:ea typeface="Cambria Math"/>
                                </a:rPr>
                                <m:t>2</m:t>
                              </m:r>
                            </m:sup>
                          </m:sSup>
                        </m:num>
                        <m:den>
                          <m:sSub>
                            <m:sSubPr>
                              <m:ctrlPr>
                                <a:rPr lang="da-DK" sz="2000" i="1">
                                  <a:latin typeface="Cambria Math" panose="02040503050406030204" pitchFamily="18" charset="0"/>
                                </a:rPr>
                              </m:ctrlPr>
                            </m:sSubPr>
                            <m:e>
                              <m:sSup>
                                <m:sSupPr>
                                  <m:ctrlPr>
                                    <a:rPr lang="da-DK" sz="2000" i="1">
                                      <a:latin typeface="Cambria Math" panose="02040503050406030204" pitchFamily="18" charset="0"/>
                                    </a:rPr>
                                  </m:ctrlPr>
                                </m:sSupPr>
                                <m:e>
                                  <m:r>
                                    <a:rPr lang="da-DK" sz="2000" i="1">
                                      <a:latin typeface="Cambria Math"/>
                                      <a:ea typeface="Cambria Math"/>
                                    </a:rPr>
                                    <m:t>𝜒</m:t>
                                  </m:r>
                                </m:e>
                                <m:sup>
                                  <m:r>
                                    <a:rPr lang="da-DK" sz="2000" i="1">
                                      <a:latin typeface="Cambria Math"/>
                                    </a:rPr>
                                    <m:t>2</m:t>
                                  </m:r>
                                </m:sup>
                              </m:sSup>
                            </m:e>
                            <m:sub>
                              <m:r>
                                <a:rPr lang="en-US" sz="2000" i="1">
                                  <a:latin typeface="Cambria Math" panose="02040503050406030204" pitchFamily="18" charset="0"/>
                                </a:rPr>
                                <m:t>1−</m:t>
                              </m:r>
                              <m:f>
                                <m:fPr>
                                  <m:type m:val="lin"/>
                                  <m:ctrlPr>
                                    <a:rPr lang="da-DK" sz="2000" i="1">
                                      <a:latin typeface="Cambria Math" panose="02040503050406030204" pitchFamily="18" charset="0"/>
                                      <a:ea typeface="Cambria Math"/>
                                    </a:rPr>
                                  </m:ctrlPr>
                                </m:fPr>
                                <m:num>
                                  <m:r>
                                    <a:rPr lang="da-DK" sz="2000" i="1">
                                      <a:latin typeface="Cambria Math"/>
                                      <a:ea typeface="Cambria Math"/>
                                    </a:rPr>
                                    <m:t>𝛼</m:t>
                                  </m:r>
                                </m:num>
                                <m:den>
                                  <m:r>
                                    <a:rPr lang="da-DK" sz="2000" i="1">
                                      <a:latin typeface="Cambria Math"/>
                                      <a:ea typeface="Cambria Math"/>
                                    </a:rPr>
                                    <m:t>2</m:t>
                                  </m:r>
                                </m:den>
                              </m:f>
                            </m:sub>
                          </m:sSub>
                        </m:den>
                      </m:f>
                    </m:oMath>
                  </m:oMathPara>
                </a14:m>
                <a:endParaRPr lang="en-GB" sz="2000" smtClean="0"/>
              </a:p>
              <a:p>
                <a14:m>
                  <m:oMathPara>
                    <m:oMathParaPr>
                      <m:jc/>
                    </m:oMathParaPr>
                    <m:oMath>
                      <m:f>
                        <m:fPr>
                          <m:type m:val="bar"/>
                          <m:ctrlPr>
                            <a:rPr lang="da-DK" sz="2000" i="1">
                              <a:latin typeface="Cambria Math" panose="02040503050406030204" pitchFamily="18" charset="0"/>
                            </a:rPr>
                          </m:ctrlPr>
                        </m:fPr>
                        <m:num>
                          <m:d>
                            <m:dPr>
                              <m:begChr m:val="("/>
                              <m:sepChr m:val="|"/>
                              <m:endChr m:val=")"/>
                              <m:grow m:val="on"/>
                              <m:shp m:val="centered"/>
                              <m:ctrlPr>
                                <a:rPr lang="da-DK" sz="2000" i="1">
                                  <a:latin typeface="Cambria Math" panose="02040503050406030204" pitchFamily="18" charset="0"/>
                                  <a:ea typeface="Cambria Math"/>
                                </a:rPr>
                              </m:ctrlPr>
                            </m:dPr>
                            <m:e>
                              <m:r>
                                <a:rPr lang="en-US" sz="2000" b="0" i="1" smtClean="0">
                                  <a:latin typeface="Cambria Math" panose="02040503050406030204" pitchFamily="18" charset="0"/>
                                  <a:ea typeface="Cambria Math"/>
                                </a:rPr>
                                <m:t>79</m:t>
                              </m:r>
                            </m:e>
                          </m:d>
                          <m:sSup>
                            <m:sSupPr>
                              <m:ctrlPr>
                                <a:rPr lang="da-DK" sz="2000" i="1">
                                  <a:latin typeface="Cambria Math" panose="02040503050406030204" pitchFamily="18" charset="0"/>
                                  <a:ea typeface="Cambria Math"/>
                                </a:rPr>
                              </m:ctrlPr>
                            </m:sSupPr>
                            <m:e>
                              <m:r>
                                <a:rPr lang="en-US" sz="2000" b="0" i="1" smtClean="0">
                                  <a:latin typeface="Cambria Math" panose="02040503050406030204" pitchFamily="18" charset="0"/>
                                  <a:ea typeface="Cambria Math"/>
                                </a:rPr>
                                <m:t>(9.583)</m:t>
                              </m:r>
                            </m:e>
                            <m:sup>
                              <m:r>
                                <a:rPr lang="da-DK" sz="2000" i="1">
                                  <a:latin typeface="Cambria Math"/>
                                  <a:ea typeface="Cambria Math"/>
                                </a:rPr>
                                <m:t>2</m:t>
                              </m:r>
                            </m:sup>
                          </m:sSup>
                        </m:num>
                        <m:den>
                          <m:r>
                            <a:rPr lang="en-US" sz="2000" b="0" i="1" smtClean="0">
                              <a:latin typeface="Cambria Math" panose="02040503050406030204" pitchFamily="18" charset="0"/>
                            </a:rPr>
                            <m:t>105.473</m:t>
                          </m:r>
                        </m:den>
                      </m:f>
                      <m:r>
                        <a:rPr lang="en-US" sz="2000" b="0" i="1" smtClean="0">
                          <a:latin typeface="Cambria Math" panose="02040503050406030204" pitchFamily="18" charset="0"/>
                        </a:rPr>
                        <m:t> </m:t>
                      </m:r>
                      <m:r>
                        <a:rPr lang="en-US" sz="2000" b="0" i="1" smtClean="0">
                          <a:latin typeface="Cambria Math" panose="02040503050406030204" pitchFamily="18" charset="0"/>
                          <a:ea typeface="Cambria Math"/>
                        </a:rPr>
                        <m:t>&lt;</m:t>
                      </m:r>
                      <m:sSup>
                        <m:sSupPr>
                          <m:ctrlPr>
                            <a:rPr lang="da-DK" sz="2000" i="1">
                              <a:latin typeface="Cambria Math" panose="02040503050406030204" pitchFamily="18" charset="0"/>
                              <a:ea typeface="Cambria Math"/>
                            </a:rPr>
                          </m:ctrlPr>
                        </m:sSupPr>
                        <m:e>
                          <m:r>
                            <a:rPr lang="da-DK" sz="2000" i="1">
                              <a:latin typeface="Cambria Math"/>
                              <a:ea typeface="Cambria Math"/>
                            </a:rPr>
                            <m:t>   </m:t>
                          </m:r>
                          <m:r>
                            <a:rPr lang="da-DK" sz="2000" i="1">
                              <a:latin typeface="Cambria Math"/>
                              <a:ea typeface="Cambria Math"/>
                            </a:rPr>
                            <m:t>𝜎</m:t>
                          </m:r>
                        </m:e>
                        <m:sup>
                          <m:r>
                            <a:rPr lang="da-DK" sz="2000" i="1">
                              <a:latin typeface="Cambria Math"/>
                              <a:ea typeface="Cambria Math"/>
                            </a:rPr>
                            <m:t>2</m:t>
                          </m:r>
                        </m:sup>
                      </m:sSup>
                      <m:r>
                        <a:rPr lang="da-DK" sz="2000" i="1">
                          <a:latin typeface="Cambria Math"/>
                          <a:ea typeface="Cambria Math"/>
                        </a:rPr>
                        <m:t> </m:t>
                      </m:r>
                      <m:r>
                        <a:rPr lang="en-US" sz="2000" b="0" i="1" smtClean="0">
                          <a:latin typeface="Cambria Math" panose="02040503050406030204" pitchFamily="18" charset="0"/>
                          <a:ea typeface="Cambria Math"/>
                        </a:rPr>
                        <m:t> </m:t>
                      </m:r>
                      <m:r>
                        <a:rPr lang="en-US" sz="2000" b="0" i="1" smtClean="0">
                          <a:latin typeface="Cambria Math" panose="02040503050406030204" pitchFamily="18" charset="0"/>
                          <a:ea typeface="Cambria Math"/>
                        </a:rPr>
                        <m:t>&lt;</m:t>
                      </m:r>
                      <m:r>
                        <a:rPr lang="da-DK" sz="2000" i="1">
                          <a:latin typeface="Cambria Math"/>
                          <a:ea typeface="Cambria Math"/>
                        </a:rPr>
                        <m:t> </m:t>
                      </m:r>
                      <m:f>
                        <m:fPr>
                          <m:type m:val="bar"/>
                          <m:ctrlPr>
                            <a:rPr lang="da-DK" sz="2000" i="1">
                              <a:latin typeface="Cambria Math" panose="02040503050406030204" pitchFamily="18" charset="0"/>
                              <a:ea typeface="Cambria Math"/>
                            </a:rPr>
                          </m:ctrlPr>
                        </m:fPr>
                        <m:num>
                          <m:d>
                            <m:dPr>
                              <m:begChr m:val="("/>
                              <m:sepChr m:val="|"/>
                              <m:endChr m:val=")"/>
                              <m:grow m:val="on"/>
                              <m:shp m:val="centered"/>
                              <m:ctrlPr>
                                <a:rPr lang="da-DK" sz="2000" i="1">
                                  <a:latin typeface="Cambria Math" panose="02040503050406030204" pitchFamily="18" charset="0"/>
                                  <a:ea typeface="Cambria Math"/>
                                </a:rPr>
                              </m:ctrlPr>
                            </m:dPr>
                            <m:e>
                              <m:r>
                                <a:rPr lang="en-US" sz="2000" b="0" i="1" smtClean="0">
                                  <a:latin typeface="Cambria Math" panose="02040503050406030204" pitchFamily="18" charset="0"/>
                                  <a:ea typeface="Cambria Math"/>
                                </a:rPr>
                                <m:t>79</m:t>
                              </m:r>
                            </m:e>
                          </m:d>
                          <m:sSup>
                            <m:sSupPr>
                              <m:ctrlPr>
                                <a:rPr lang="da-DK" sz="2000" i="1">
                                  <a:latin typeface="Cambria Math" panose="02040503050406030204" pitchFamily="18" charset="0"/>
                                  <a:ea typeface="Cambria Math"/>
                                </a:rPr>
                              </m:ctrlPr>
                            </m:sSupPr>
                            <m:e>
                              <m:r>
                                <a:rPr lang="en-US" sz="2000" i="1">
                                  <a:latin typeface="Cambria Math" panose="02040503050406030204" pitchFamily="18" charset="0"/>
                                  <a:ea typeface="Cambria Math"/>
                                </a:rPr>
                                <m:t>(9.583)</m:t>
                              </m:r>
                            </m:e>
                            <m:sup>
                              <m:r>
                                <a:rPr lang="da-DK" sz="2000" i="1">
                                  <a:latin typeface="Cambria Math"/>
                                  <a:ea typeface="Cambria Math"/>
                                </a:rPr>
                                <m:t>2</m:t>
                              </m:r>
                            </m:sup>
                          </m:sSup>
                        </m:num>
                        <m:den>
                          <m:r>
                            <a:rPr lang="en-US" sz="2000" b="0" i="1" smtClean="0">
                              <a:latin typeface="Cambria Math" panose="02040503050406030204" pitchFamily="18" charset="0"/>
                            </a:rPr>
                            <m:t>56.309</m:t>
                          </m:r>
                        </m:den>
                      </m:f>
                    </m:oMath>
                  </m:oMathPara>
                </a14:m>
                <a:endParaRPr lang="en-GB" sz="2000" smtClean="0"/>
              </a:p>
              <a:p>
                <a14:m>
                  <m:oMathPara>
                    <m:oMathParaPr>
                      <m:jc/>
                    </m:oMathParaPr>
                    <m:oMath>
                      <m:r>
                        <a:rPr lang="en-US" sz="2000" b="0" i="1" smtClean="0">
                          <a:latin typeface="Cambria Math" panose="02040503050406030204" pitchFamily="18" charset="0"/>
                          <a:ea typeface="Cambria Math"/>
                        </a:rPr>
                        <m:t>68.8</m:t>
                      </m:r>
                      <m:r>
                        <a:rPr lang="en-US" sz="2000" b="0" i="1" smtClean="0">
                          <a:latin typeface="Cambria Math" panose="02040503050406030204" pitchFamily="18" charset="0"/>
                          <a:ea typeface="Cambria Math"/>
                        </a:rPr>
                        <m:t> </m:t>
                      </m:r>
                      <m:r>
                        <a:rPr lang="en-US" sz="2000" i="1">
                          <a:latin typeface="Cambria Math" panose="02040503050406030204" pitchFamily="18" charset="0"/>
                          <a:ea typeface="Cambria Math"/>
                        </a:rPr>
                        <m:t>&lt;</m:t>
                      </m:r>
                      <m:sSup>
                        <m:sSupPr>
                          <m:ctrlPr>
                            <a:rPr lang="da-DK" sz="2000" i="1">
                              <a:latin typeface="Cambria Math" panose="02040503050406030204" pitchFamily="18" charset="0"/>
                              <a:ea typeface="Cambria Math"/>
                            </a:rPr>
                          </m:ctrlPr>
                        </m:sSupPr>
                        <m:e>
                          <m:r>
                            <a:rPr lang="da-DK" sz="2000" i="1">
                              <a:latin typeface="Cambria Math"/>
                              <a:ea typeface="Cambria Math"/>
                            </a:rPr>
                            <m:t>   </m:t>
                          </m:r>
                          <m:r>
                            <a:rPr lang="da-DK" sz="2000" i="1">
                              <a:latin typeface="Cambria Math"/>
                              <a:ea typeface="Cambria Math"/>
                            </a:rPr>
                            <m:t>𝜎</m:t>
                          </m:r>
                        </m:e>
                        <m:sup>
                          <m:r>
                            <a:rPr lang="da-DK" sz="2000" i="1">
                              <a:latin typeface="Cambria Math"/>
                              <a:ea typeface="Cambria Math"/>
                            </a:rPr>
                            <m:t>2</m:t>
                          </m:r>
                        </m:sup>
                      </m:sSup>
                      <m:r>
                        <a:rPr lang="da-DK" sz="2000" i="1">
                          <a:latin typeface="Cambria Math"/>
                          <a:ea typeface="Cambria Math"/>
                        </a:rPr>
                        <m:t> </m:t>
                      </m:r>
                      <m:r>
                        <a:rPr lang="en-US" sz="2000" i="1">
                          <a:latin typeface="Cambria Math" panose="02040503050406030204" pitchFamily="18" charset="0"/>
                          <a:ea typeface="Cambria Math"/>
                        </a:rPr>
                        <m:t>&lt;</m:t>
                      </m:r>
                      <m:r>
                        <a:rPr lang="en-US" sz="2000" b="0" i="1" smtClean="0">
                          <a:latin typeface="Cambria Math" panose="02040503050406030204" pitchFamily="18" charset="0"/>
                          <a:ea typeface="Cambria Math"/>
                        </a:rPr>
                        <m:t>128.8</m:t>
                      </m:r>
                    </m:oMath>
                  </m:oMathPara>
                </a14:m>
                <a:endParaRPr lang="en-GB" sz="2000" smtClean="0"/>
              </a:p>
              <a:p>
                <a:r>
                  <a:rPr lang="en-US" sz="2000" b="0" smtClean="0">
                    <a:ea typeface="Cambria Math"/>
                  </a:rPr>
                  <a:t>Vi tager kvadratroden, for at få 95 % konfidensinterval for </a:t>
                </a:r>
                <a14:m>
                  <m:oMathPara>
                    <m:oMathParaPr>
                      <m:jc/>
                    </m:oMathParaPr>
                    <m:oMath>
                      <m:r>
                        <a:rPr lang="da-DK" sz="2000" i="1">
                          <a:latin typeface="Cambria Math"/>
                          <a:ea typeface="Cambria Math"/>
                        </a:rPr>
                        <m:t>𝜎</m:t>
                      </m:r>
                    </m:oMath>
                  </m:oMathPara>
                </a14:m>
                <a:br>
                  <a:rPr lang="en-US" sz="2000" b="0" smtClean="0">
                    <a:ea typeface="Cambria Math"/>
                  </a:rPr>
                </a:br>
                <a14:m>
                  <m:oMathPara>
                    <m:oMathParaPr>
                      <m:jc/>
                    </m:oMathParaPr>
                    <m:oMath>
                      <m:r>
                        <a:rPr lang="en-US" sz="2000" b="0" i="1" smtClean="0">
                          <a:latin typeface="Cambria Math" panose="02040503050406030204" pitchFamily="18" charset="0"/>
                          <a:ea typeface="Cambria Math"/>
                        </a:rPr>
                        <m:t>8.29</m:t>
                      </m:r>
                      <m:r>
                        <a:rPr lang="en-US" sz="2000" b="0" i="1" smtClean="0">
                          <a:latin typeface="Cambria Math" panose="02040503050406030204" pitchFamily="18" charset="0"/>
                          <a:ea typeface="Cambria Math"/>
                        </a:rPr>
                        <m:t> </m:t>
                      </m:r>
                      <m:r>
                        <a:rPr lang="en-US" sz="2000" i="1">
                          <a:latin typeface="Cambria Math" panose="02040503050406030204" pitchFamily="18" charset="0"/>
                          <a:ea typeface="Cambria Math"/>
                        </a:rPr>
                        <m:t>&lt;</m:t>
                      </m:r>
                      <m:r>
                        <a:rPr lang="en-US" sz="2000" b="0" i="1" smtClean="0">
                          <a:latin typeface="Cambria Math" panose="02040503050406030204" pitchFamily="18" charset="0"/>
                          <a:ea typeface="Cambria Math"/>
                        </a:rPr>
                        <m:t>  </m:t>
                      </m:r>
                      <m:r>
                        <a:rPr lang="da-DK" sz="2000" i="1">
                          <a:latin typeface="Cambria Math"/>
                          <a:ea typeface="Cambria Math"/>
                        </a:rPr>
                        <m:t>𝜎</m:t>
                      </m:r>
                      <m:r>
                        <a:rPr lang="da-DK" sz="2000" i="1">
                          <a:latin typeface="Cambria Math"/>
                          <a:ea typeface="Cambria Math"/>
                        </a:rPr>
                        <m:t> &lt; 11.</m:t>
                      </m:r>
                      <m:r>
                        <a:rPr lang="da-DK" sz="2000" i="1">
                          <a:latin typeface="Cambria Math"/>
                          <a:ea typeface="Cambria Math"/>
                        </a:rPr>
                        <m:t>35</m:t>
                      </m:r>
                    </m:oMath>
                  </m:oMathPara>
                </a14:m>
                <a:r>
                  <a:rPr lang="en-GB" sz="2000" smtClean="0"/>
                  <a:t>.</a:t>
                </a:r>
                <a:endParaRPr lang="en-GB" sz="2000"/>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659" r="-21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97</a:t>
            </a:fld>
            <a:endParaRPr lang="da-DK">
              <a:solidFill>
                <a:prstClr val="black">
                  <a:tint val="75000"/>
                </a:prstClr>
              </a:solidFill>
            </a:endParaRPr>
          </a:p>
        </p:txBody>
      </p:sp>
    </p:spTree>
    <p:extLst>
      <p:ext uri="{BB962C8B-B14F-4D97-AF65-F5344CB8AC3E}">
        <p14:creationId xmlns:p14="http://schemas.microsoft.com/office/powerpoint/2010/main" val="276704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Hypotesetest om varians med 1 stikprøve</a:t>
            </a:r>
            <a:endParaRPr lang="en-GB"/>
          </a:p>
        </p:txBody>
      </p:sp>
      <mc:AlternateContent>
        <mc:Choice Requires="a14">
          <p:sp>
            <p:nvSpPr>
              <p:cNvPr id="3" name="Content Placeholder 2"/>
              <p:cNvSpPr>
                <a:spLocks noGrp="1"/>
              </p:cNvSpPr>
              <p:nvPr>
                <p:ph idx="1"/>
              </p:nvPr>
            </p:nvSpPr>
            <p:spPr/>
            <p:txBody>
              <a:bodyPr/>
              <a:lstStyle/>
              <a:p>
                <a:r>
                  <a:rPr lang="en-US" smtClean="0"/>
                  <a:t>Vi skal bruge stikprøven til at undersøge påstanden om, at populationens varians har en given værdi, </a:t>
                </a:r>
                <a14:m>
                  <m:oMathPara>
                    <m:oMathParaPr>
                      <m:jc/>
                    </m:oMathParaPr>
                    <m:oMath>
                      <m:sSubSup>
                        <m:sSubSupPr>
                          <m:alnScr m:val="off"/>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oMath>
                  </m:oMathPara>
                </a14:m>
                <a:r>
                  <a:rPr lang="en-GB" smtClean="0"/>
                  <a:t>. Dermed er nulhypotesen </a:t>
                </a:r>
                <a14:m>
                  <m:oMathPara>
                    <m:oMathParaPr>
                      <m:jc/>
                    </m:oMathParaPr>
                    <m:oMath>
                      <m:sSub>
                        <m:sSubPr>
                          <m:ctrlPr>
                            <a:rPr lang="en-GB"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Sup>
                        <m:sSubSupPr>
                          <m:alnScr m:val="off"/>
                          <m:ctrlPr>
                            <a:rPr lang="en-US" i="1">
                              <a:latin typeface="Cambria Math" panose="02040503050406030204" pitchFamily="18" charset="0"/>
                            </a:rPr>
                          </m:ctrlPr>
                        </m:sSubSupPr>
                        <m:e>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endParaRPr lang="en-GB" smtClean="0"/>
              </a:p>
              <a:p>
                <a:r>
                  <a:rPr lang="en-US" smtClean="0"/>
                  <a:t>Alternativhypotesen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oMath>
                  </m:oMathPara>
                </a14:m>
                <a:r>
                  <a:rPr lang="en-US" smtClean="0"/>
                  <a:t> er, afhængig af situationen, en af mulighederne:</a:t>
                </a:r>
              </a:p>
              <a:p>
                <a:pPr lvl="1"/>
                <a14:m>
                  <m:oMathPara>
                    <m:oMathParaPr>
                      <m:jc/>
                    </m:oMathParaPr>
                    <m:oMath>
                      <m:sSubSup>
                        <m:sSubSupPr>
                          <m:alnScr m:val="off"/>
                          <m:ctrlPr>
                            <a:rPr lang="en-US" i="1">
                              <a:latin typeface="Cambria Math" panose="02040503050406030204" pitchFamily="18" charset="0"/>
                            </a:rPr>
                          </m:ctrlPr>
                        </m:sSubSup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&lt;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endParaRPr lang="en-GB" smtClean="0"/>
              </a:p>
              <a:p>
                <a:pPr lvl="1"/>
                <a14:m>
                  <m:oMathPara>
                    <m:oMathParaPr>
                      <m:jc/>
                    </m:oMathParaPr>
                    <m:oMath>
                      <m:sSubSup>
                        <m:sSubSupPr>
                          <m:alnScr m:val="off"/>
                          <m:ctrlPr>
                            <a:rPr lang="en-US" i="1">
                              <a:latin typeface="Cambria Math" panose="02040503050406030204" pitchFamily="18" charset="0"/>
                            </a:rPr>
                          </m:ctrlPr>
                        </m:sSubSup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&gt;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endParaRPr lang="en-US" smtClean="0"/>
              </a:p>
              <a:p>
                <a:pPr lvl="1"/>
                <a14:m>
                  <m:oMathPara>
                    <m:oMathParaPr>
                      <m:jc/>
                    </m:oMathParaPr>
                    <m:oMath>
                      <m:sSubSup>
                        <m:sSubSupPr>
                          <m:alnScr m:val="off"/>
                          <m:ctrlPr>
                            <a:rPr lang="en-US" i="1">
                              <a:latin typeface="Cambria Math" panose="02040503050406030204" pitchFamily="18" charset="0"/>
                            </a:rPr>
                          </m:ctrlPr>
                        </m:sSubSup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oMath>
                  </m:oMathPara>
                </a14:m>
                <a:endParaRPr lang="en-GB" smtClean="0"/>
              </a:p>
              <a:p>
                <a:r>
                  <a:rPr lang="en-US" smtClean="0"/>
                  <a:t>Teststørrelsen følger af sætning 6.5:</a:t>
                </a:r>
                <a:br>
                  <a:rPr lang="en-US" smtClean="0"/>
                </a:br>
                <a:r>
                  <a:rPr lang="en-US" smtClean="0"/>
                  <a:t> 	</a:t>
                </a:r>
                <a14:m>
                  <m:oMathPara>
                    <m:oMathParaPr>
                      <m:jc/>
                    </m:oMathParaPr>
                    <m:oMath>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f>
                        <m:fPr>
                          <m:type m:val="ba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sSubSup>
                            <m:sSubSupPr>
                              <m:alnScr m:val="off"/>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i="1">
                                  <a:latin typeface="Cambria Math" panose="02040503050406030204" pitchFamily="18" charset="0"/>
                                </a:rPr>
                                <m:t>2</m:t>
                              </m:r>
                            </m:sup>
                          </m:sSubSup>
                        </m:den>
                      </m:f>
                    </m:oMath>
                  </m:oMathPara>
                </a14:m>
                <a:r>
                  <a:rPr lang="en-GB"/>
                  <a:t> </a:t>
                </a:r>
                <a:br>
                  <a:rPr lang="en-GB" smtClean="0"/>
                </a:br>
                <a:r>
                  <a:rPr lang="en-GB" smtClean="0"/>
                  <a:t>er </a:t>
                </a:r>
                <a14:m>
                  <m:oMathPara>
                    <m:oMathParaPr>
                      <m:jc/>
                    </m:oMathParaPr>
                    <m:o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m:oMathPara>
                </a14:m>
                <a:r>
                  <a:rPr lang="en-GB"/>
                  <a:t> </a:t>
                </a:r>
                <a:r>
                  <a:rPr lang="en-GB" smtClean="0"/>
                  <a:t>fordelt </a:t>
                </a:r>
                <a:r>
                  <a:rPr lang="en-GB"/>
                  <a:t>med </a:t>
                </a:r>
                <a14:m>
                  <m:oMathPara>
                    <m:oMathParaPr>
                      <m:jc/>
                    </m:oMathParaPr>
                    <m:oMath>
                      <m:r>
                        <a:rPr lang="da-DK" i="1">
                          <a:latin typeface="Cambria Math"/>
                        </a:rPr>
                        <m:t>𝑛</m:t>
                      </m:r>
                      <m:r>
                        <a:rPr lang="da-DK" i="1">
                          <a:latin typeface="Cambria Math"/>
                        </a:rPr>
                        <m:t>−1</m:t>
                      </m:r>
                    </m:oMath>
                  </m:oMathPara>
                </a14:m>
                <a:r>
                  <a:rPr lang="en-GB"/>
                  <a:t> </a:t>
                </a:r>
                <a:r>
                  <a:rPr lang="en-GB" smtClean="0"/>
                  <a:t>frihedsgrader</a:t>
                </a:r>
              </a:p>
              <a:p>
                <a:r>
                  <a:rPr lang="en-US" smtClean="0"/>
                  <a:t>Vi må antage, at data er normalfordelte.</a:t>
                </a: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8"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98</a:t>
            </a:fld>
            <a:endParaRPr lang="da-DK">
              <a:solidFill>
                <a:prstClr val="black">
                  <a:tint val="75000"/>
                </a:prstClr>
              </a:solidFill>
            </a:endParaRPr>
          </a:p>
        </p:txBody>
      </p:sp>
    </p:spTree>
    <p:extLst>
      <p:ext uri="{BB962C8B-B14F-4D97-AF65-F5344CB8AC3E}">
        <p14:creationId xmlns:p14="http://schemas.microsoft.com/office/powerpoint/2010/main" val="32875801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Eksempel 9.3, s. 294</a:t>
            </a:r>
            <a:endParaRPr lang="en-GB"/>
          </a:p>
        </p:txBody>
      </p:sp>
      <mc:AlternateContent>
        <mc:Choice Requires="a14">
          <p:sp>
            <p:nvSpPr>
              <p:cNvPr id="3" name="Content Placeholder 2"/>
              <p:cNvSpPr>
                <a:spLocks noGrp="1"/>
              </p:cNvSpPr>
              <p:nvPr>
                <p:ph idx="1"/>
              </p:nvPr>
            </p:nvSpPr>
            <p:spPr/>
            <p:txBody>
              <a:bodyPr/>
              <a:lstStyle/>
              <a:p>
                <a:r>
                  <a:rPr lang="en-US" smtClean="0"/>
                  <a:t>Siliciumskiver (silicon wafers) er ekstremt tynde</a:t>
                </a:r>
                <a:br>
                  <a:rPr lang="en-US" smtClean="0"/>
                </a:br>
                <a:r>
                  <a:rPr lang="en-US" smtClean="0"/>
                  <a:t>skiver af halvledermateriale, der bl.a. bruges til</a:t>
                </a:r>
                <a:br>
                  <a:rPr lang="en-US" smtClean="0"/>
                </a:br>
                <a:r>
                  <a:rPr lang="en-US" smtClean="0"/>
                  <a:t>integrerede kredsløb og solceller</a:t>
                </a:r>
              </a:p>
              <a:p>
                <a:r>
                  <a:rPr lang="en-US" smtClean="0"/>
                  <a:t>I en bestemt produktion skal standardafvigelsen</a:t>
                </a:r>
                <a:br>
                  <a:rPr lang="en-US" smtClean="0"/>
                </a:br>
                <a:r>
                  <a:rPr lang="en-US" smtClean="0"/>
                  <a:t>være højst </a:t>
                </a:r>
                <a14:m>
                  <m:oMathPara>
                    <m:oMathParaPr>
                      <m:jc/>
                    </m:oMathParaPr>
                    <m:oMath>
                      <m:r>
                        <a:rPr lang="en-US" i="1" smtClean="0">
                          <a:latin typeface="Cambria Math" panose="02040503050406030204" pitchFamily="18" charset="0"/>
                        </a:rPr>
                        <m:t>0.50</m:t>
                      </m:r>
                    </m:oMath>
                  </m:oMathPara>
                </a14:m>
                <a:r>
                  <a:rPr lang="en-US" smtClean="0"/>
                  <a:t> mil </a:t>
                </a:r>
                <a:br>
                  <a:rPr lang="en-US" smtClean="0"/>
                </a:br>
                <a:r>
                  <a:rPr lang="en-US" smtClean="0"/>
                  <a:t>(</a:t>
                </a:r>
                <a14:m>
                  <m:oMathPara>
                    <m:oMathParaPr>
                      <m:jc/>
                    </m:oMathParaPr>
                    <m:oMath>
                      <m:r>
                        <a:rPr lang="en-US" i="1" smtClean="0">
                          <a:latin typeface="Cambria Math" panose="02040503050406030204" pitchFamily="18" charset="0"/>
                        </a:rPr>
                        <m:t>1</m:t>
                      </m:r>
                    </m:oMath>
                  </m:oMathPara>
                </a14:m>
                <a:r>
                  <a:rPr lang="en-US" smtClean="0"/>
                  <a:t> mil = </a:t>
                </a:r>
                <a14:m>
                  <m:oMathPara>
                    <m:oMathParaPr>
                      <m:jc/>
                    </m:oMathParaPr>
                    <m:oMath>
                      <m:r>
                        <a:rPr lang="en-US" i="1" smtClean="0">
                          <a:latin typeface="Cambria Math" panose="02040503050406030204" pitchFamily="18" charset="0"/>
                        </a:rPr>
                        <m:t>1/1000</m:t>
                      </m:r>
                    </m:oMath>
                  </m:oMathPara>
                </a14:m>
                <a:r>
                  <a:rPr lang="en-US" smtClean="0"/>
                  <a:t> inch = </a:t>
                </a:r>
                <a14:m>
                  <m:oMathPara>
                    <m:oMathParaPr>
                      <m:jc/>
                    </m:oMathParaPr>
                    <m:oMath>
                      <m:r>
                        <a:rPr lang="en-GB" i="1" smtClean="0">
                          <a:latin typeface="Cambria Math" panose="02040503050406030204" pitchFamily="18" charset="0"/>
                        </a:rPr>
                        <m:t>0.00254</m:t>
                      </m:r>
                    </m:oMath>
                  </m:oMathPara>
                </a14:m>
                <a:r>
                  <a:rPr lang="en-GB"/>
                  <a:t> </a:t>
                </a:r>
                <a:r>
                  <a:rPr lang="en-GB" smtClean="0"/>
                  <a:t>cm)</a:t>
                </a:r>
                <a:r>
                  <a:rPr lang="en-US" smtClean="0"/>
                  <a:t> </a:t>
                </a:r>
              </a:p>
              <a:p>
                <a:r>
                  <a:rPr lang="en-US" smtClean="0"/>
                  <a:t>En stikprøve på </a:t>
                </a:r>
                <a14:m>
                  <m:oMathPara>
                    <m:oMathParaPr>
                      <m:jc/>
                    </m:oMathParaPr>
                    <m:oMath>
                      <m:r>
                        <a:rPr lang="en-US" i="1" smtClean="0">
                          <a:latin typeface="Cambria Math" panose="02040503050406030204" pitchFamily="18" charset="0"/>
                        </a:rPr>
                        <m:t>𝑛</m:t>
                      </m:r>
                      <m:r>
                        <a:rPr lang="en-US" i="1" smtClean="0">
                          <a:latin typeface="Cambria Math" panose="02040503050406030204" pitchFamily="18" charset="0"/>
                        </a:rPr>
                        <m:t>=15</m:t>
                      </m:r>
                    </m:oMath>
                  </m:oMathPara>
                </a14:m>
                <a:r>
                  <a:rPr lang="en-US" smtClean="0"/>
                  <a:t> skiver har standardafvigelse </a:t>
                </a:r>
                <a14:m>
                  <m:oMathPara>
                    <m:oMathParaPr>
                      <m:jc/>
                    </m:oMathParaPr>
                    <m:oMath>
                      <m:r>
                        <a:rPr lang="en-US" b="0" i="1" smtClean="0">
                          <a:latin typeface="Cambria Math" panose="02040503050406030204" pitchFamily="18" charset="0"/>
                        </a:rPr>
                        <m:t>𝑠</m:t>
                      </m:r>
                      <m:r>
                        <a:rPr lang="en-US" b="0" i="1" smtClean="0">
                          <a:latin typeface="Cambria Math" panose="02040503050406030204" pitchFamily="18" charset="0"/>
                        </a:rPr>
                        <m:t>=0.64</m:t>
                      </m:r>
                    </m:oMath>
                  </m:oMathPara>
                </a14:m>
                <a:r>
                  <a:rPr lang="en-GB" smtClean="0"/>
                  <a:t> mil. </a:t>
                </a:r>
                <a:br>
                  <a:rPr lang="en-GB" smtClean="0"/>
                </a:br>
                <a:r>
                  <a:rPr lang="en-GB" smtClean="0"/>
                  <a:t>Beslut på </a:t>
                </a:r>
                <a14:m>
                  <m:oMathPara>
                    <m:oMathParaPr>
                      <m:jc/>
                    </m:oMathParaPr>
                    <m:oMath>
                      <m:r>
                        <a:rPr lang="en-GB" i="1" smtClean="0">
                          <a:latin typeface="Cambria Math" panose="02040503050406030204" pitchFamily="18" charset="0"/>
                        </a:rPr>
                        <m:t>5</m:t>
                      </m:r>
                    </m:oMath>
                  </m:oMathPara>
                </a14:m>
                <a:r>
                  <a:rPr lang="en-GB" smtClean="0"/>
                  <a:t> % signifikansniveau, om produktionen skal kasseres? </a:t>
                </a:r>
                <a:br>
                  <a:rPr lang="en-GB" smtClean="0"/>
                </a:br>
                <a:endParaRPr lang="en-GB" smtClean="0"/>
              </a:p>
              <a:p>
                <a:pPr marL="0" indent="0">
                  <a:buNone/>
                </a:pPr>
                <a:r>
                  <a:rPr lang="en-US" b="1" smtClean="0"/>
                  <a:t>Løsning:</a:t>
                </a:r>
              </a:p>
              <a:p>
                <a:pPr marL="457200" indent="-457200">
                  <a:buFont typeface="+mj-lt"/>
                  <a:buAutoNum type="arabicPeriod"/>
                </a:pPr>
                <a:r>
                  <a:rPr lang="en-GB" b="1" smtClean="0"/>
                  <a:t>Hypoteser</a:t>
                </a:r>
                <a:r>
                  <a:rPr lang="en-GB" smtClean="0"/>
                  <a:t>: </a:t>
                </a:r>
                <a:br>
                  <a:rPr lang="en-GB" smtClean="0"/>
                </a:br>
                <a:r>
                  <a:rPr lang="en-GB" smtClean="0"/>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sSubSup>
                        <m:sSubSupPr>
                          <m:alnScr m:val="off"/>
                          <m:ctrlPr>
                            <a:rPr lang="en-US" i="1">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0</m:t>
                          </m:r>
                        </m:sub>
                        <m:sup>
                          <m:r>
                            <a:rPr lang="en-US" b="0" i="1" smtClean="0">
                              <a:latin typeface="Cambria Math" panose="02040503050406030204" pitchFamily="18" charset="0"/>
                            </a:rPr>
                            <m:t> </m:t>
                          </m:r>
                        </m:sup>
                      </m:sSubSup>
                      <m:r>
                        <a:rPr lang="en-US" b="0" i="1" smtClean="0">
                          <a:latin typeface="Cambria Math" panose="02040503050406030204" pitchFamily="18" charset="0"/>
                        </a:rPr>
                        <m:t>=0.50</m:t>
                      </m:r>
                    </m:oMath>
                  </m:oMathPara>
                </a14:m>
                <a:r>
                  <a:rPr lang="en-US" smtClean="0"/>
                  <a:t> </a:t>
                </a:r>
                <a:br>
                  <a:rPr lang="en-US" smtClean="0"/>
                </a:br>
                <a:r>
                  <a:rPr lang="en-US" smtClean="0"/>
                  <a:t> 	</a:t>
                </a:r>
                <a14:m>
                  <m:oMathPara>
                    <m:oMathParaPr>
                      <m:jc/>
                    </m:oMathParaPr>
                    <m:oMath>
                      <m:sSub>
                        <m:sSubPr>
                          <m:ctrlPr>
                            <a:rPr lang="en-GB"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rPr>
                        <m:t>0.50</m:t>
                      </m:r>
                    </m:oMath>
                  </m:oMathPara>
                </a14:m>
                <a:r>
                  <a:rPr lang="en-GB" smtClean="0"/>
                  <a:t> </a:t>
                </a:r>
              </a:p>
              <a:p>
                <a:pPr marL="457200" indent="-457200">
                  <a:buFont typeface="+mj-lt"/>
                  <a:buAutoNum type="arabicPeriod"/>
                </a:pPr>
                <a:r>
                  <a:rPr lang="en-US"/>
                  <a:t> </a:t>
                </a:r>
                <a:r>
                  <a:rPr lang="en-US" b="1" smtClean="0"/>
                  <a:t>Signifikansniveau</a:t>
                </a:r>
                <a:r>
                  <a:rPr lang="en-US" smtClean="0"/>
                  <a:t>: </a:t>
                </a:r>
                <a14:m>
                  <m:oMathPara>
                    <m:oMathParaPr>
                      <m:jc/>
                    </m:oMathParaPr>
                    <m:o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=0.05</m:t>
                      </m:r>
                    </m:oMath>
                  </m:oMathPara>
                </a14:m>
                <a:endParaRPr lang="en-GB" smtClean="0"/>
              </a:p>
              <a:p>
                <a:pPr marL="0" indent="0">
                  <a:buNone/>
                </a:pPr>
                <a:endParaRPr lang="en-GB"/>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3" t="-659"/>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2CD97C06-EC96-4259-9516-82894ECCBF7D}" type="slidenum">
              <a:rPr lang="da-DK" smtClean="0">
                <a:solidFill>
                  <a:prstClr val="black">
                    <a:tint val="75000"/>
                  </a:prstClr>
                </a:solidFill>
              </a:rPr>
              <a:t>99</a:t>
            </a:fld>
            <a:endParaRPr lang="da-DK">
              <a:solidFill>
                <a:prstClr val="black">
                  <a:tint val="75000"/>
                </a:prstClr>
              </a:solidFill>
            </a:endParaRPr>
          </a:p>
        </p:txBody>
      </p:sp>
      <p:pic>
        <p:nvPicPr>
          <p:cNvPr id="1030" name="Picture 6" descr="Silicon Wafer Image &amp; Photo (Free Trial) | Bigstock"/>
          <p:cNvPicPr>
            <a:picLocks noChangeAspect="1" noChangeArrowheads="1"/>
          </p:cNvPicPr>
          <p:nvPr/>
        </p:nvPicPr>
        <p:blipFill>
          <a:blip r:embed="rId3">
            <a:extLst>
              <a:ext uri="{28A0092B-C50C-407E-A947-70E740481C1C}">
                <a14:useLocalDpi xmlns:a14="http://schemas.microsoft.com/office/drawing/2010/main" val="0"/>
              </a:ext>
            </a:extLst>
          </a:blip>
          <a:srcRect b="13994"/>
          <a:stretch>
            <a:fillRect/>
          </a:stretch>
        </p:blipFill>
        <p:spPr bwMode="auto">
          <a:xfrm>
            <a:off x="6415980" y="1356663"/>
            <a:ext cx="2476500" cy="15892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1046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AS_NET" val="3.1.31"/>
  <p:tag name="AS_OS" val="Unix 5.15.0.1019"/>
  <p:tag name="AS_RELEASE_DATE" val="2022.06.14"/>
  <p:tag name="AS_TITLE" val="Aspose.Slides for .NET Standard 2.0"/>
  <p:tag name="AS_VERSION" val="22.6"/>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1_alj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932</Paragraphs>
  <Slides>132</Slides>
  <Notes>63</Notes>
  <TotalTime>1</TotalTime>
  <HiddenSlides>0</HiddenSlides>
  <MMClips>0</MMClips>
  <ScaleCrop>0</ScaleCrop>
  <HeadingPairs>
    <vt:vector baseType="variant" size="6">
      <vt:variant>
        <vt:lpstr>Fonts used</vt:lpstr>
      </vt:variant>
      <vt:variant>
        <vt:i4>5</vt:i4>
      </vt:variant>
      <vt:variant>
        <vt:lpstr>Theme</vt:lpstr>
      </vt:variant>
      <vt:variant>
        <vt:i4>1</vt:i4>
      </vt:variant>
      <vt:variant>
        <vt:lpstr>Slide Titles</vt:lpstr>
      </vt:variant>
      <vt:variant>
        <vt:i4>132</vt:i4>
      </vt:variant>
    </vt:vector>
  </HeadingPairs>
  <TitlesOfParts>
    <vt:vector baseType="lpstr" size="138">
      <vt:lpstr>Arial</vt:lpstr>
      <vt:lpstr>Calibri</vt:lpstr>
      <vt:lpstr>Courier New</vt:lpstr>
      <vt:lpstr>Cambria Math</vt:lpstr>
      <vt:lpstr>Times New Roman</vt:lpstr>
      <vt:lpstr>Office Theme</vt:lpstr>
      <vt:lpstr>Sandsynlighedsteori og statistik  Kapitel 6. Stikprøver og deres fordelinger (afsnit 6.1-6.4) </vt:lpstr>
      <vt:lpstr>Population og stikprøve</vt:lpstr>
      <vt:lpstr>Population og stikprøve</vt:lpstr>
      <vt:lpstr>Population og stikprøve</vt:lpstr>
      <vt:lpstr>Eksempel: Præsidentvalg i USA, 1936</vt:lpstr>
      <vt:lpstr>Notation </vt:lpstr>
      <vt:lpstr>Stikprøver til estimering af populationer</vt:lpstr>
      <vt:lpstr>Stikprøvefordeling</vt:lpstr>
      <vt:lpstr>Serier af stikprøver</vt:lpstr>
      <vt:lpstr>Stikprøvefordeling for middelværdi af stikprøver</vt:lpstr>
      <vt:lpstr>Den centrale grænseværdi-sætning</vt:lpstr>
      <vt:lpstr>Den centrale grænseværdi-sætning</vt:lpstr>
      <vt:lpstr>Eksempel: Hydraulikpumper til eksoskelet</vt:lpstr>
      <vt:lpstr>Eksempel: Hydraulikpumper til eksoskelet</vt:lpstr>
      <vt:lpstr>Stikprøver, hvor variansen ikke kendes</vt:lpstr>
      <vt:lpstr>t-fordelingen</vt:lpstr>
      <vt:lpstr>Frihedsgrader</vt:lpstr>
      <vt:lpstr>t-fordelingen i R </vt:lpstr>
      <vt:lpstr>Eksempel 6.52, s. 206</vt:lpstr>
      <vt:lpstr>Fordelingen af en stikprøves varians</vt:lpstr>
      <vt:lpstr>Fordelingen af en stikprøves varians</vt:lpstr>
      <vt:lpstr> fordelingen</vt:lpstr>
      <vt:lpstr> fordelingen</vt:lpstr>
      <vt:lpstr>Eksempel 6.53, s. 208</vt:lpstr>
      <vt:lpstr>Fordeling af varians for to stikprøver</vt:lpstr>
      <vt:lpstr>F-fordelingen</vt:lpstr>
      <vt:lpstr>Eksempel 6.54, s. 209</vt:lpstr>
      <vt:lpstr>R funktioner til kontinuerte fordelinger</vt:lpstr>
      <vt:lpstr>Sandsynlighedsteori og statistik  Kapitel 7. Inferens om middelværdi  (afsnit 7.1-7.3, 7.4-7.8)</vt:lpstr>
      <vt:lpstr>Fra kap. 6: Population og stikprøve</vt:lpstr>
      <vt:lpstr>Fra kap. 6: Notation </vt:lpstr>
      <vt:lpstr>Tre typer af inferens</vt:lpstr>
      <vt:lpstr>Valg af estimator</vt:lpstr>
      <vt:lpstr>Hvad er en god estimator?</vt:lpstr>
      <vt:lpstr>Akkuratesse og præcision</vt:lpstr>
      <vt:lpstr> som estimator for </vt:lpstr>
      <vt:lpstr>Eksempel 7.1-2: Punktestimering af  </vt:lpstr>
      <vt:lpstr>Fejlen på vores punktestimat</vt:lpstr>
      <vt:lpstr>Eks. 7.3, s. 226: Maksimal estimeringsfejl</vt:lpstr>
      <vt:lpstr>Estimeringsfejl, når  er ukendt</vt:lpstr>
      <vt:lpstr>Eksempel 7.1-2: Punktestimering af  </vt:lpstr>
      <vt:lpstr>Interval-estimater</vt:lpstr>
      <vt:lpstr>Beregning af konfidensinterval, kendt </vt:lpstr>
      <vt:lpstr>Beregning af stikprøvestørrelse</vt:lpstr>
      <vt:lpstr>Eks. 7.3, s. 226: Stikprøvestørrelse</vt:lpstr>
      <vt:lpstr>Beregning af konfidensinterval, ukendt  </vt:lpstr>
      <vt:lpstr>Konfidensintervallet er usikkert </vt:lpstr>
      <vt:lpstr>Prædiktionsinterval</vt:lpstr>
      <vt:lpstr>Eksempel 7.1-2: Prædiktionsinterval </vt:lpstr>
      <vt:lpstr>Hypotesetest – indledende eksempel</vt:lpstr>
      <vt:lpstr>Hypotesetest – indledende eksempel</vt:lpstr>
      <vt:lpstr>Nul- og alternativhypoteser</vt:lpstr>
      <vt:lpstr>Hypotesetest i retssalen</vt:lpstr>
      <vt:lpstr>Tvivlen skal komme den anklagede til gode</vt:lpstr>
      <vt:lpstr>To typer af fejl</vt:lpstr>
      <vt:lpstr>Test for sygdom</vt:lpstr>
      <vt:lpstr>Indledende eksempel om bilbatterier</vt:lpstr>
      <vt:lpstr>Hypotesetest – indledende eksempel</vt:lpstr>
      <vt:lpstr>Hypotesetest – indledende eksempel</vt:lpstr>
      <vt:lpstr>Hypotesetest – indledende eksempel</vt:lpstr>
      <vt:lpstr>Ensidet hypotesetest</vt:lpstr>
      <vt:lpstr>Tosidet hypotesetest</vt:lpstr>
      <vt:lpstr>Hypotesetestens 5 skridt</vt:lpstr>
      <vt:lpstr>Hypotesetest for batterieksemplet</vt:lpstr>
      <vt:lpstr>Hypotesetest for batterieksemplet</vt:lpstr>
      <vt:lpstr>Eksempel: Tosidet hypotesetest (s. 249)</vt:lpstr>
      <vt:lpstr>Eksempel: Tosidet hypotesetest</vt:lpstr>
      <vt:lpstr>Valg af signifikansniveau </vt:lpstr>
      <vt:lpstr>p-værdi</vt:lpstr>
      <vt:lpstr>Hypotesetest for  med ukendt </vt:lpstr>
      <vt:lpstr>Sandsynlighedsteori og statistik  Kapitel 8. Inferens med to stikprøver (afsnit 8.1-8.5 (alt)) </vt:lpstr>
      <vt:lpstr>Eksperimentelt design</vt:lpstr>
      <vt:lpstr>Eksperimentelt design</vt:lpstr>
      <vt:lpstr>Eksperimentelt design</vt:lpstr>
      <vt:lpstr>Eksperimentelt design</vt:lpstr>
      <vt:lpstr>To store, uafhængige stikprøver</vt:lpstr>
      <vt:lpstr>To store, uafhængige stikprøver</vt:lpstr>
      <vt:lpstr>Konfidensinterval for store stikprøver</vt:lpstr>
      <vt:lpstr>Hypotesetest for store stikprøver</vt:lpstr>
      <vt:lpstr>Eksempel 8.5: Modstand i kabler</vt:lpstr>
      <vt:lpstr>Eksempel 8.5: Modstand i kabler</vt:lpstr>
      <vt:lpstr>To små, uafhængige stikprøver</vt:lpstr>
      <vt:lpstr>To små, uafhængige stikprøver</vt:lpstr>
      <vt:lpstr>Konfidensinterval for små stikprøver </vt:lpstr>
      <vt:lpstr>Eksempel 8.7 s. 274</vt:lpstr>
      <vt:lpstr>To parvist afhængige stikprøver</vt:lpstr>
      <vt:lpstr>Eksempel 8.12, s. 281</vt:lpstr>
      <vt:lpstr>Eksempel 8.12, s. 281</vt:lpstr>
      <vt:lpstr>Eksempel 8.12, s. 281</vt:lpstr>
      <vt:lpstr>Eksempel 8.12, s. 281</vt:lpstr>
      <vt:lpstr>Sandsynlighedsteori og statistik  Kapitel 9. Inferens med varianser (afsnit 9.1-9.3 (alt)) </vt:lpstr>
      <vt:lpstr>Estimering af varianser</vt:lpstr>
      <vt:lpstr>Punkt-estimering af varians</vt:lpstr>
      <vt:lpstr>Interval-estimering af varians</vt:lpstr>
      <vt:lpstr>Beregning af konfidensinterval</vt:lpstr>
      <vt:lpstr>Beregning af konfidensinterval</vt:lpstr>
      <vt:lpstr>Eksempel 9.2 s. 292 (data s. 145)</vt:lpstr>
      <vt:lpstr>Hypotesetest om varians med 1 stikprøve</vt:lpstr>
      <vt:lpstr>Eksempel 9.3, s. 294</vt:lpstr>
      <vt:lpstr>Eksempel 9.3, s. 294</vt:lpstr>
      <vt:lpstr>Estimering af varians for 2 stikprøver</vt:lpstr>
      <vt:lpstr>Konf.interval for forhold ml. 2 varianser</vt:lpstr>
      <vt:lpstr>Konf.interval for forhold ml. 2 varianser</vt:lpstr>
      <vt:lpstr>Eksempel 9.6, s. 298 (data s. 277)</vt:lpstr>
      <vt:lpstr>Hypotesetest om varians med 2 stikprøver</vt:lpstr>
      <vt:lpstr>Hypotesetest om varians med 2 stikprøver</vt:lpstr>
      <vt:lpstr>Eksempel 9.5, s. 296</vt:lpstr>
      <vt:lpstr>Eksempel 9.5, s. 296</vt:lpstr>
      <vt:lpstr>Eksempel 9.5, s. 296</vt:lpstr>
      <vt:lpstr>Sandsynlighedsteori og statistik  Kapitel 10. Chi-i-anden tests (afsnit 10.4-10.5) </vt:lpstr>
      <vt:lpstr>2 metoder til hypotesetest med </vt:lpstr>
      <vt:lpstr>Kontingenstabeller</vt:lpstr>
      <vt:lpstr>Kontingenstabeller</vt:lpstr>
      <vt:lpstr>Fra Kap. 3: Uafhængighed</vt:lpstr>
      <vt:lpstr>Kontingenstabeller</vt:lpstr>
      <vt:lpstr>Kontingenstabeller generelt</vt:lpstr>
      <vt:lpstr>Kontingenstabeller generelt</vt:lpstr>
      <vt:lpstr>Chi-i-anden test for kontingenstabeller</vt:lpstr>
      <vt:lpstr>Eksempel 10.13 og 10.14, s. 320</vt:lpstr>
      <vt:lpstr>Eksempel 10.13 og 10.14, s. 320</vt:lpstr>
      <vt:lpstr>Eksempel 10.13 og 10.14, s. 320</vt:lpstr>
      <vt:lpstr>Eksempel 10.13 og 10.14, s. 320</vt:lpstr>
      <vt:lpstr>Goodness of Fit – Eksempel</vt:lpstr>
      <vt:lpstr>Fra Kap. 4: Poisson-fordelingen</vt:lpstr>
      <vt:lpstr>Fra Kap. 4: Poisson-fordelingen</vt:lpstr>
      <vt:lpstr>Goodness of Fit – Eksempel</vt:lpstr>
      <vt:lpstr>Goodness of Fit – Eksempel</vt:lpstr>
      <vt:lpstr>Goodness of Fit – Eksempel</vt:lpstr>
      <vt:lpstr>Goodness of Fit test generelt</vt:lpstr>
      <vt:lpstr>Tilbage til eksemplet</vt:lpstr>
      <vt:lpstr>Hypotesetest for eksemplet </vt:lpstr>
      <vt:lpstr>Hypotesetest for eksemplet </vt:lpstr>
    </vt:vector>
  </TitlesOfParts>
  <LinksUpToDate>0</LinksUpToDate>
  <SharedDoc>0</SharedDoc>
  <HyperlinksChanged>0</HyperlinksChanged>
  <Application>Aspose.Slides for .NET</Application>
  <AppVersion>22.0600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2022-12-13T10:15:55.120</cp:lastPrinted>
  <dcterms:created xsi:type="dcterms:W3CDTF">2022-12-13T10:15:55Z</dcterms:created>
  <dcterms:modified xsi:type="dcterms:W3CDTF">2022-12-13T10:16:16Z</dcterms:modified>
</cp:coreProperties>
</file>